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70" r:id="rId4"/>
    <p:sldId id="271" r:id="rId5"/>
    <p:sldId id="272" r:id="rId6"/>
    <p:sldId id="273" r:id="rId7"/>
    <p:sldId id="264" r:id="rId8"/>
    <p:sldId id="265" r:id="rId9"/>
    <p:sldId id="266" r:id="rId10"/>
    <p:sldId id="267" r:id="rId11"/>
    <p:sldId id="268" r:id="rId12"/>
    <p:sldId id="269" r:id="rId13"/>
    <p:sldId id="286" r:id="rId14"/>
    <p:sldId id="287" r:id="rId15"/>
    <p:sldId id="288" r:id="rId16"/>
    <p:sldId id="289" r:id="rId17"/>
    <p:sldId id="290" r:id="rId18"/>
    <p:sldId id="291" r:id="rId19"/>
    <p:sldId id="292" r:id="rId20"/>
    <p:sldId id="293" r:id="rId21"/>
    <p:sldId id="294" r:id="rId22"/>
    <p:sldId id="295" r:id="rId23"/>
    <p:sldId id="297" r:id="rId24"/>
    <p:sldId id="298" r:id="rId25"/>
    <p:sldId id="299" r:id="rId26"/>
    <p:sldId id="300" r:id="rId27"/>
    <p:sldId id="313" r:id="rId28"/>
    <p:sldId id="284" r:id="rId29"/>
    <p:sldId id="285" r:id="rId30"/>
    <p:sldId id="314" r:id="rId31"/>
    <p:sldId id="274" r:id="rId32"/>
    <p:sldId id="275" r:id="rId33"/>
    <p:sldId id="276" r:id="rId34"/>
    <p:sldId id="277" r:id="rId35"/>
    <p:sldId id="302" r:id="rId36"/>
    <p:sldId id="303" r:id="rId37"/>
    <p:sldId id="304" r:id="rId38"/>
    <p:sldId id="305" r:id="rId39"/>
    <p:sldId id="306" r:id="rId40"/>
    <p:sldId id="307" r:id="rId41"/>
    <p:sldId id="308" r:id="rId42"/>
    <p:sldId id="309" r:id="rId43"/>
    <p:sldId id="310" r:id="rId44"/>
    <p:sldId id="311" r:id="rId45"/>
    <p:sldId id="312" r:id="rId46"/>
    <p:sldId id="278" r:id="rId47"/>
    <p:sldId id="279" r:id="rId48"/>
    <p:sldId id="280" r:id="rId49"/>
    <p:sldId id="281" r:id="rId50"/>
    <p:sldId id="282" r:id="rId51"/>
    <p:sldId id="301" r:id="rId52"/>
    <p:sldId id="283" r:id="rId53"/>
    <p:sldId id="263" r:id="rId54"/>
    <p:sldId id="259" r:id="rId55"/>
    <p:sldId id="260" r:id="rId56"/>
    <p:sldId id="261" r:id="rId57"/>
    <p:sldId id="262" r:id="rId5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48" autoAdjust="0"/>
    <p:restoredTop sz="94660"/>
  </p:normalViewPr>
  <p:slideViewPr>
    <p:cSldViewPr>
      <p:cViewPr>
        <p:scale>
          <a:sx n="91" d="100"/>
          <a:sy n="91" d="100"/>
        </p:scale>
        <p:origin x="-114" y="-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61" Type="http://schemas.openxmlformats.org/officeDocument/2006/relationships/theme" Target="theme/theme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E0D4A-3033-4E5A-9375-AB508DECBD75}" type="datetimeFigureOut">
              <a:rPr lang="en-US" smtClean="0"/>
              <a:t>2/20/2013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CBC6D-33B6-4ABB-A856-11017170A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5353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E0D4A-3033-4E5A-9375-AB508DECBD75}" type="datetimeFigureOut">
              <a:rPr lang="en-US" smtClean="0"/>
              <a:t>2/20/2013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CBC6D-33B6-4ABB-A856-11017170A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0848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E0D4A-3033-4E5A-9375-AB508DECBD75}" type="datetimeFigureOut">
              <a:rPr lang="en-US" smtClean="0"/>
              <a:t>2/20/2013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CBC6D-33B6-4ABB-A856-11017170A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9296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E0D4A-3033-4E5A-9375-AB508DECBD75}" type="datetimeFigureOut">
              <a:rPr lang="en-US" smtClean="0"/>
              <a:t>2/20/2013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CBC6D-33B6-4ABB-A856-11017170A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7115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E0D4A-3033-4E5A-9375-AB508DECBD75}" type="datetimeFigureOut">
              <a:rPr lang="en-US" smtClean="0"/>
              <a:t>2/20/2013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CBC6D-33B6-4ABB-A856-11017170A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9255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E0D4A-3033-4E5A-9375-AB508DECBD75}" type="datetimeFigureOut">
              <a:rPr lang="en-US" smtClean="0"/>
              <a:t>2/20/2013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CBC6D-33B6-4ABB-A856-11017170A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6558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E0D4A-3033-4E5A-9375-AB508DECBD75}" type="datetimeFigureOut">
              <a:rPr lang="en-US" smtClean="0"/>
              <a:t>2/20/2013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CBC6D-33B6-4ABB-A856-11017170A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9496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E0D4A-3033-4E5A-9375-AB508DECBD75}" type="datetimeFigureOut">
              <a:rPr lang="en-US" smtClean="0"/>
              <a:t>2/20/2013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CBC6D-33B6-4ABB-A856-11017170A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1859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E0D4A-3033-4E5A-9375-AB508DECBD75}" type="datetimeFigureOut">
              <a:rPr lang="en-US" smtClean="0"/>
              <a:t>2/20/2013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CBC6D-33B6-4ABB-A856-11017170A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9310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E0D4A-3033-4E5A-9375-AB508DECBD75}" type="datetimeFigureOut">
              <a:rPr lang="en-US" smtClean="0"/>
              <a:t>2/20/2013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CBC6D-33B6-4ABB-A856-11017170A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0627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E0D4A-3033-4E5A-9375-AB508DECBD75}" type="datetimeFigureOut">
              <a:rPr lang="en-US" smtClean="0"/>
              <a:t>2/20/2013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CBC6D-33B6-4ABB-A856-11017170A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4368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FE0D4A-3033-4E5A-9375-AB508DECBD75}" type="datetimeFigureOut">
              <a:rPr lang="en-US" smtClean="0"/>
              <a:t>2/20/2013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0CBC6D-33B6-4ABB-A856-11017170A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088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Special Topics in </a:t>
            </a:r>
            <a:br>
              <a:rPr lang="en-US" dirty="0" smtClean="0"/>
            </a:br>
            <a:r>
              <a:rPr lang="en-US" dirty="0" smtClean="0"/>
              <a:t>Educational Data Mining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HUDK5199</a:t>
            </a:r>
            <a:br>
              <a:rPr lang="en-US" dirty="0" smtClean="0"/>
            </a:br>
            <a:r>
              <a:rPr lang="en-US" dirty="0" smtClean="0"/>
              <a:t>Spring term, 2013</a:t>
            </a:r>
          </a:p>
          <a:p>
            <a:r>
              <a:rPr lang="en-US" dirty="0" smtClean="0"/>
              <a:t>February 2-,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09847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Awesome…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0397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Things you need to think about…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you’re doing behavior detection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4715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Where did the labels come from?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Self-report?</a:t>
            </a:r>
          </a:p>
          <a:p>
            <a:r>
              <a:rPr lang="en-US" dirty="0" smtClean="0"/>
              <a:t>Field observations?</a:t>
            </a:r>
            <a:endParaRPr lang="en-US" dirty="0"/>
          </a:p>
          <a:p>
            <a:r>
              <a:rPr lang="en-US" dirty="0" smtClean="0"/>
              <a:t>Text replays?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95977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Self-report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Fairly common for constructs like affect and self-efficacy</a:t>
            </a:r>
          </a:p>
          <a:p>
            <a:endParaRPr lang="en-US" dirty="0"/>
          </a:p>
          <a:p>
            <a:r>
              <a:rPr lang="en-US" dirty="0" smtClean="0"/>
              <a:t>Not as common for labeling behavior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40539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143000" y="2438400"/>
            <a:ext cx="6324600" cy="1828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447800" y="2590800"/>
            <a:ext cx="5715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Are you gaming the system right now?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2286000" y="3433465"/>
            <a:ext cx="1600200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Yes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495800" y="3429000"/>
            <a:ext cx="1600200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No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43018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143000" y="2438400"/>
            <a:ext cx="6324600" cy="1828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Was recommended to me by CMU IRB compliance officer in 2003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447800" y="2590800"/>
            <a:ext cx="5715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Are you gaming the system right now?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2286000" y="3433465"/>
            <a:ext cx="1600200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Yes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495800" y="3429000"/>
            <a:ext cx="1600200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No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3435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Field Observations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One or more observers watch students and take systematic notes on student behavior</a:t>
            </a:r>
          </a:p>
          <a:p>
            <a:endParaRPr lang="en-US" dirty="0"/>
          </a:p>
          <a:p>
            <a:r>
              <a:rPr lang="en-US" dirty="0" smtClean="0"/>
              <a:t>Takes some training to do right (</a:t>
            </a:r>
            <a:r>
              <a:rPr lang="en-US" dirty="0" err="1" smtClean="0"/>
              <a:t>Ocumpaugh</a:t>
            </a:r>
            <a:r>
              <a:rPr lang="en-US" dirty="0" smtClean="0"/>
              <a:t> et al., 2012)</a:t>
            </a:r>
          </a:p>
          <a:p>
            <a:endParaRPr lang="en-US" dirty="0"/>
          </a:p>
          <a:p>
            <a:r>
              <a:rPr lang="en-US" dirty="0" smtClean="0"/>
              <a:t>Free Android App developed by my group (Baker et al., 2011)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762379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Text replays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Pretty-prints of student interaction behavior from the logs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900315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93710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146" name="Picture 2" descr="textreplay-3"/>
          <p:cNvPicPr>
            <a:picLocks noChangeAspect="1" noChangeArrowheads="1"/>
          </p:cNvPicPr>
          <p:nvPr/>
        </p:nvPicPr>
        <p:blipFill>
          <a:blip r:embed="rId2" cstate="print"/>
          <a:srcRect b="6136"/>
          <a:stretch>
            <a:fillRect/>
          </a:stretch>
        </p:blipFill>
        <p:spPr bwMode="auto">
          <a:xfrm>
            <a:off x="2743200" y="-152802"/>
            <a:ext cx="3657600" cy="70256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2676494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Behavior Detection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r>
              <a:rPr lang="en-US" dirty="0" smtClean="0"/>
              <a:t>And then some discussion of features in Excel between end of class and 5pm</a:t>
            </a:r>
          </a:p>
          <a:p>
            <a:pPr lvl="1"/>
            <a:r>
              <a:rPr lang="en-US" dirty="0" smtClean="0"/>
              <a:t>We will start today, and continue in future classes as needed</a:t>
            </a:r>
          </a:p>
        </p:txBody>
      </p:sp>
    </p:spTree>
    <p:extLst>
      <p:ext uri="{BB962C8B-B14F-4D97-AF65-F5344CB8AC3E}">
        <p14:creationId xmlns:p14="http://schemas.microsoft.com/office/powerpoint/2010/main" val="62006362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text-replay-musd.jpg"/>
          <p:cNvPicPr/>
          <p:nvPr/>
        </p:nvPicPr>
        <p:blipFill>
          <a:blip r:embed="rId2" cstate="print"/>
          <a:srcRect r="50000" b="10635"/>
          <a:stretch>
            <a:fillRect/>
          </a:stretch>
        </p:blipFill>
        <p:spPr>
          <a:xfrm>
            <a:off x="2286000" y="0"/>
            <a:ext cx="434339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196755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680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-48180"/>
            <a:ext cx="4876800" cy="6954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5244664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2" name="Picture 2" descr="Text-ob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90800" y="0"/>
            <a:ext cx="4572000" cy="68370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26101805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Major Advantages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Blazing fast to conduct</a:t>
            </a:r>
          </a:p>
          <a:p>
            <a:pPr lvl="1"/>
            <a:r>
              <a:rPr lang="en-US" dirty="0" smtClean="0"/>
              <a:t>8 to 40 seconds per observation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150477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/>
          </a:bodyPr>
          <a:lstStyle/>
          <a:p>
            <a:r>
              <a:rPr lang="en-US" dirty="0" smtClean="0"/>
              <a:t>Decent inter-rater reliability is possible</a:t>
            </a:r>
          </a:p>
          <a:p>
            <a:endParaRPr lang="en-US" dirty="0" smtClean="0"/>
          </a:p>
          <a:p>
            <a:r>
              <a:rPr lang="en-US" dirty="0" smtClean="0"/>
              <a:t>Agree with other measures of constructs</a:t>
            </a:r>
          </a:p>
          <a:p>
            <a:endParaRPr lang="en-US" dirty="0" smtClean="0"/>
          </a:p>
          <a:p>
            <a:r>
              <a:rPr lang="en-US" dirty="0" smtClean="0"/>
              <a:t>Can be used to train behavior detectors</a:t>
            </a:r>
          </a:p>
        </p:txBody>
      </p:sp>
    </p:spTree>
    <p:extLst>
      <p:ext uri="{BB962C8B-B14F-4D97-AF65-F5344CB8AC3E}">
        <p14:creationId xmlns:p14="http://schemas.microsoft.com/office/powerpoint/2010/main" val="426508240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Major Limitations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Limited range of constructs you can code</a:t>
            </a:r>
          </a:p>
          <a:p>
            <a:endParaRPr lang="en-US" dirty="0" smtClean="0"/>
          </a:p>
          <a:p>
            <a:r>
              <a:rPr lang="en-US" dirty="0" smtClean="0"/>
              <a:t>Gaming the System – yes</a:t>
            </a:r>
          </a:p>
          <a:p>
            <a:r>
              <a:rPr lang="en-US" dirty="0" smtClean="0"/>
              <a:t>Collaboration in online chat – yes</a:t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 err="1" smtClean="0"/>
              <a:t>Prata</a:t>
            </a:r>
            <a:r>
              <a:rPr lang="en-US" dirty="0" smtClean="0"/>
              <a:t> et al, 2008)</a:t>
            </a:r>
          </a:p>
          <a:p>
            <a:r>
              <a:rPr lang="en-US" dirty="0" smtClean="0"/>
              <a:t>Frustration, Boredom – sometimes</a:t>
            </a:r>
          </a:p>
          <a:p>
            <a:r>
              <a:rPr lang="en-US" dirty="0" smtClean="0"/>
              <a:t>Off-Task Behavior outside of software – no</a:t>
            </a:r>
          </a:p>
          <a:p>
            <a:r>
              <a:rPr lang="en-US" dirty="0" smtClean="0"/>
              <a:t>Collaborative Behavior outside of software – no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987979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Major Limitations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Lower precision (because lower bandwidth of observation)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116522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Labeling Issue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24580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good are the labels?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shouldn’t expect your detectors to do better than the inter-rater reliability of human at coding the same construct</a:t>
            </a:r>
          </a:p>
        </p:txBody>
      </p:sp>
    </p:spTree>
    <p:extLst>
      <p:ext uri="{BB962C8B-B14F-4D97-AF65-F5344CB8AC3E}">
        <p14:creationId xmlns:p14="http://schemas.microsoft.com/office/powerpoint/2010/main" val="84029765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good are the labels?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shouldn’t expect your detectors to do better than the inter-rater reliability of human at coding the same construct</a:t>
            </a:r>
          </a:p>
          <a:p>
            <a:endParaRPr lang="en-US" dirty="0"/>
          </a:p>
          <a:p>
            <a:r>
              <a:rPr lang="en-US" dirty="0" smtClean="0"/>
              <a:t>In fact, what does it mean if</a:t>
            </a:r>
          </a:p>
          <a:p>
            <a:pPr lvl="1"/>
            <a:r>
              <a:rPr lang="en-US" dirty="0" smtClean="0"/>
              <a:t>human kappa = 0.60</a:t>
            </a:r>
          </a:p>
          <a:p>
            <a:pPr lvl="1"/>
            <a:r>
              <a:rPr lang="en-US" dirty="0" smtClean="0"/>
              <a:t>your detector’s kappa = 0.94</a:t>
            </a:r>
          </a:p>
        </p:txBody>
      </p:sp>
    </p:spTree>
    <p:extLst>
      <p:ext uri="{BB962C8B-B14F-4D97-AF65-F5344CB8AC3E}">
        <p14:creationId xmlns:p14="http://schemas.microsoft.com/office/powerpoint/2010/main" val="36625839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Behavior Detection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Inferring key aspects of a student’s behavior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193043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Validity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04966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 what uses is my model valid?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what users will it work?</a:t>
            </a:r>
            <a:endParaRPr lang="en-US" dirty="0"/>
          </a:p>
          <a:p>
            <a:r>
              <a:rPr lang="en-US" dirty="0" smtClean="0"/>
              <a:t>For what contexts will it work?</a:t>
            </a:r>
          </a:p>
          <a:p>
            <a:r>
              <a:rPr lang="en-US" dirty="0" smtClean="0"/>
              <a:t>Is it valid for moment-to-moment assessment?</a:t>
            </a:r>
          </a:p>
          <a:p>
            <a:r>
              <a:rPr lang="en-US" dirty="0" smtClean="0"/>
              <a:t>Is it valid for overall assessment?</a:t>
            </a:r>
            <a:endParaRPr lang="en-US" dirty="0"/>
          </a:p>
          <a:p>
            <a:r>
              <a:rPr lang="en-US" dirty="0" smtClean="0"/>
              <a:t>If I intervene based on this model, will it still work?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380335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Multi-level cross-validation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you cross-validate, software tools like </a:t>
            </a:r>
            <a:r>
              <a:rPr lang="en-US" dirty="0" err="1" smtClean="0"/>
              <a:t>RapidMiner</a:t>
            </a:r>
            <a:r>
              <a:rPr lang="en-US" dirty="0" smtClean="0"/>
              <a:t> allow you to choose the </a:t>
            </a:r>
            <a:r>
              <a:rPr lang="en-US" i="1" dirty="0" smtClean="0"/>
              <a:t>batch </a:t>
            </a:r>
            <a:r>
              <a:rPr lang="en-US" dirty="0" smtClean="0"/>
              <a:t>(level) that you cross-validate on</a:t>
            </a:r>
          </a:p>
          <a:p>
            <a:endParaRPr lang="en-US" dirty="0"/>
          </a:p>
          <a:p>
            <a:r>
              <a:rPr lang="en-US" dirty="0" smtClean="0"/>
              <a:t>What levels might be useful to cross-validate on?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802105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Multi-level cross-validation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Action</a:t>
            </a:r>
          </a:p>
          <a:p>
            <a:r>
              <a:rPr lang="en-US" dirty="0" smtClean="0"/>
              <a:t>Student</a:t>
            </a:r>
          </a:p>
          <a:p>
            <a:r>
              <a:rPr lang="en-US" dirty="0" smtClean="0"/>
              <a:t>Lesson</a:t>
            </a:r>
          </a:p>
          <a:p>
            <a:r>
              <a:rPr lang="en-US" dirty="0" smtClean="0"/>
              <a:t>School</a:t>
            </a:r>
          </a:p>
          <a:p>
            <a:r>
              <a:rPr lang="en-US" dirty="0" smtClean="0"/>
              <a:t>Demographic</a:t>
            </a:r>
          </a:p>
          <a:p>
            <a:r>
              <a:rPr lang="en-US" dirty="0" smtClean="0"/>
              <a:t>Software Package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403355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people actually do (2013)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lnSpcReduction="10000"/>
          </a:bodyPr>
          <a:lstStyle/>
          <a:p>
            <a:r>
              <a:rPr lang="en-US" sz="10400" b="1" dirty="0" smtClean="0"/>
              <a:t>Action</a:t>
            </a:r>
          </a:p>
          <a:p>
            <a:r>
              <a:rPr lang="en-US" sz="10400" b="1" dirty="0" smtClean="0"/>
              <a:t>Student</a:t>
            </a:r>
          </a:p>
          <a:p>
            <a:r>
              <a:rPr lang="en-US" sz="2800" dirty="0" smtClean="0"/>
              <a:t>Lesson</a:t>
            </a:r>
          </a:p>
          <a:p>
            <a:r>
              <a:rPr lang="en-US" sz="1600" dirty="0" smtClean="0"/>
              <a:t>School</a:t>
            </a:r>
          </a:p>
          <a:p>
            <a:r>
              <a:rPr lang="en-US" sz="1600" dirty="0" smtClean="0"/>
              <a:t>Demographic</a:t>
            </a:r>
          </a:p>
          <a:p>
            <a:r>
              <a:rPr lang="en-US" sz="1600" dirty="0" smtClean="0"/>
              <a:t>Software Package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02999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Lack of testing across populations is a real problem!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74495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61233-E1D8-4AA6-907C-C578EBBF5C5F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1105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Medicine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Medical drug testing has had a history of testing only on white males</a:t>
            </a:r>
            <a:br>
              <a:rPr lang="en-US" dirty="0" smtClean="0"/>
            </a:br>
            <a:r>
              <a:rPr lang="en-US" dirty="0" smtClean="0"/>
              <a:t>(Dresser, 1992; Shavers-</a:t>
            </a:r>
            <a:r>
              <a:rPr lang="en-US" dirty="0" err="1" smtClean="0"/>
              <a:t>Hornaday</a:t>
            </a:r>
            <a:r>
              <a:rPr lang="en-US" dirty="0" smtClean="0"/>
              <a:t>, 1997; Shields et al., 2005)</a:t>
            </a:r>
          </a:p>
          <a:p>
            <a:pPr lvl="1"/>
            <a:r>
              <a:rPr lang="en-US" dirty="0" smtClean="0"/>
              <a:t>Leading to medicines being used by women and members of other races despite lack of evidence for efficacy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61233-E1D8-4AA6-907C-C578EBBF5C5F}" type="slidenum">
              <a:rPr lang="en-US" smtClean="0"/>
              <a:pPr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87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Are in danger, as a field, of replicating the same mistakes!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61233-E1D8-4AA6-907C-C578EBBF5C5F}" type="slidenum">
              <a:rPr lang="en-US" smtClean="0"/>
              <a:pPr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852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Settings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dirty="0" smtClean="0"/>
              <a:t>A lot of student modeling research is conducted in </a:t>
            </a:r>
          </a:p>
          <a:p>
            <a:pPr lvl="1"/>
            <a:r>
              <a:rPr lang="en-US" dirty="0" smtClean="0"/>
              <a:t>suburban schools (mostly white and Asian populations, higher SES) </a:t>
            </a:r>
          </a:p>
          <a:p>
            <a:pPr lvl="1"/>
            <a:r>
              <a:rPr lang="en-US" dirty="0" smtClean="0"/>
              <a:t>elite universities (</a:t>
            </a:r>
            <a:r>
              <a:rPr lang="en-US" dirty="0"/>
              <a:t>mostly white and Asian populations, higher SES) </a:t>
            </a:r>
            <a:endParaRPr lang="en-US" dirty="0" smtClean="0"/>
          </a:p>
          <a:p>
            <a:pPr lvl="1"/>
            <a:r>
              <a:rPr lang="en-US" dirty="0" smtClean="0"/>
              <a:t>In wealthy countries…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61233-E1D8-4AA6-907C-C578EBBF5C5F}" type="slidenum">
              <a:rPr lang="en-US" smtClean="0"/>
              <a:pPr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66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Behaviors people have detected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67630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Settings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dirty="0" smtClean="0"/>
              <a:t>Some research </a:t>
            </a:r>
            <a:r>
              <a:rPr lang="en-US" dirty="0"/>
              <a:t>is conducted in </a:t>
            </a:r>
            <a:endParaRPr lang="en-US" dirty="0" smtClean="0"/>
          </a:p>
          <a:p>
            <a:pPr lvl="1"/>
            <a:r>
              <a:rPr lang="en-US" dirty="0" smtClean="0"/>
              <a:t>urban schools in wealthy countries (mostly minority groups, lower SES)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61233-E1D8-4AA6-907C-C578EBBF5C5F}" type="slidenum">
              <a:rPr lang="en-US" smtClean="0"/>
              <a:pPr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054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Settings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dirty="0" smtClean="0"/>
              <a:t>Almost no research </a:t>
            </a:r>
            <a:r>
              <a:rPr lang="en-US" dirty="0"/>
              <a:t>is conducted in </a:t>
            </a:r>
            <a:endParaRPr lang="en-US" dirty="0" smtClean="0"/>
          </a:p>
          <a:p>
            <a:pPr lvl="1"/>
            <a:r>
              <a:rPr lang="en-US" dirty="0" smtClean="0"/>
              <a:t>rural schools in wealthy countries (mostly white populations in the US, lower SES)</a:t>
            </a:r>
          </a:p>
          <a:p>
            <a:pPr lvl="1"/>
            <a:r>
              <a:rPr lang="en-US" dirty="0" smtClean="0"/>
              <a:t>community colleges and HBCUs/HHSCUs/TCUs (mostly African-American and Latino and indigenous populations, lower SES)</a:t>
            </a:r>
          </a:p>
          <a:p>
            <a:pPr lvl="1"/>
            <a:r>
              <a:rPr lang="en-US" dirty="0" smtClean="0"/>
              <a:t>developing countries (there are notable exceptions, including </a:t>
            </a:r>
            <a:r>
              <a:rPr lang="en-US" dirty="0" err="1" smtClean="0"/>
              <a:t>Didith</a:t>
            </a:r>
            <a:r>
              <a:rPr lang="en-US" dirty="0" smtClean="0"/>
              <a:t> Rodrigo’s group in the Philippines)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61233-E1D8-4AA6-907C-C578EBBF5C5F}" type="slidenum">
              <a:rPr lang="en-US" smtClean="0"/>
              <a:pPr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018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not?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61233-E1D8-4AA6-907C-C578EBBF5C5F}" type="slidenum">
              <a:rPr lang="en-US" smtClean="0"/>
              <a:pPr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16492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There are often significant challenges in conducting research in these settings</a:t>
            </a:r>
          </a:p>
          <a:p>
            <a:pPr lvl="1"/>
            <a:r>
              <a:rPr lang="en-US" dirty="0" smtClean="0"/>
              <a:t>Uncooperative city school IRBs</a:t>
            </a:r>
          </a:p>
          <a:p>
            <a:pPr lvl="1"/>
            <a:r>
              <a:rPr lang="en-US" dirty="0" smtClean="0"/>
              <a:t>Parents and community leaders who do not support research – partly out of legitimate historically-driven cynicism about the motives and honesty of University researchers (</a:t>
            </a:r>
            <a:r>
              <a:rPr lang="en-US" dirty="0" err="1" smtClean="0"/>
              <a:t>Tuhiwai</a:t>
            </a:r>
            <a:r>
              <a:rPr lang="en-US" dirty="0" smtClean="0"/>
              <a:t> Smith, 1999)</a:t>
            </a:r>
          </a:p>
          <a:p>
            <a:pPr lvl="1"/>
            <a:r>
              <a:rPr lang="en-US" dirty="0" smtClean="0"/>
              <a:t>Inconvenient locations</a:t>
            </a:r>
          </a:p>
          <a:p>
            <a:pPr lvl="1"/>
            <a:r>
              <a:rPr lang="en-US" dirty="0" smtClean="0"/>
              <a:t>Outdated computer equipment</a:t>
            </a:r>
          </a:p>
          <a:p>
            <a:pPr lvl="1"/>
            <a:r>
              <a:rPr lang="en-US" dirty="0" smtClean="0"/>
              <a:t>Physical danger for researchers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61233-E1D8-4AA6-907C-C578EBBF5C5F}" type="slidenum">
              <a:rPr lang="en-US" smtClean="0"/>
              <a:pPr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067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However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we ignore these populations</a:t>
            </a:r>
          </a:p>
          <a:p>
            <a:endParaRPr lang="en-US" dirty="0"/>
          </a:p>
          <a:p>
            <a:r>
              <a:rPr lang="en-US" dirty="0" smtClean="0"/>
              <a:t>Our research may serve to perpetuate and actually increase inequalities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61233-E1D8-4AA6-907C-C578EBBF5C5F}" type="slidenum">
              <a:rPr lang="en-US" smtClean="0"/>
              <a:pPr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324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However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If we ignore these populations</a:t>
            </a:r>
          </a:p>
          <a:p>
            <a:endParaRPr lang="en-US" dirty="0"/>
          </a:p>
          <a:p>
            <a:r>
              <a:rPr lang="en-US" dirty="0" smtClean="0"/>
              <a:t>Our research may serve to perpetuate and actually increase inequalities</a:t>
            </a:r>
          </a:p>
          <a:p>
            <a:pPr lvl="1"/>
            <a:r>
              <a:rPr lang="en-US" dirty="0" smtClean="0"/>
              <a:t>Effective educational technology for everyone?</a:t>
            </a:r>
          </a:p>
          <a:p>
            <a:pPr lvl="1"/>
            <a:r>
              <a:rPr lang="en-US" dirty="0" smtClean="0"/>
              <a:t>Effective educational </a:t>
            </a:r>
            <a:r>
              <a:rPr lang="en-US" dirty="0"/>
              <a:t>technology </a:t>
            </a:r>
            <a:r>
              <a:rPr lang="en-US" dirty="0" smtClean="0"/>
              <a:t>for a few?</a:t>
            </a:r>
          </a:p>
          <a:p>
            <a:pPr lvl="1"/>
            <a:r>
              <a:rPr lang="en-US" dirty="0" smtClean="0"/>
              <a:t>Or effective educational </a:t>
            </a:r>
            <a:r>
              <a:rPr lang="en-US" dirty="0"/>
              <a:t>technology for a </a:t>
            </a:r>
            <a:r>
              <a:rPr lang="en-US" dirty="0" smtClean="0"/>
              <a:t>few, and unexpectedly ineffective educational </a:t>
            </a:r>
            <a:r>
              <a:rPr lang="en-US" dirty="0"/>
              <a:t>technology for </a:t>
            </a:r>
            <a:r>
              <a:rPr lang="en-US" dirty="0" smtClean="0"/>
              <a:t>everyone else?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61233-E1D8-4AA6-907C-C578EBBF5C5F}" type="slidenum">
              <a:rPr lang="en-US" smtClean="0"/>
              <a:pPr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952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validation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Are there ever situations where it makes sense to test your model on the original data set where it was developed?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6725498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validation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Are there ever situations where it makes sense to test your model on the original data set where it was developed?</a:t>
            </a:r>
          </a:p>
          <a:p>
            <a:endParaRPr lang="en-US" dirty="0"/>
          </a:p>
          <a:p>
            <a:r>
              <a:rPr lang="en-GB" dirty="0" smtClean="0"/>
              <a:t>Computing complexity-based goodness metrics such as </a:t>
            </a:r>
            <a:r>
              <a:rPr lang="en-GB" dirty="0" err="1" smtClean="0"/>
              <a:t>BiC</a:t>
            </a:r>
            <a:endParaRPr lang="en-GB" dirty="0" smtClean="0"/>
          </a:p>
          <a:p>
            <a:r>
              <a:rPr lang="en-GB" dirty="0" smtClean="0"/>
              <a:t>Determine maximum possible performance of </a:t>
            </a:r>
            <a:r>
              <a:rPr lang="en-GB" dirty="0" err="1" smtClean="0"/>
              <a:t>modeling</a:t>
            </a:r>
            <a:r>
              <a:rPr lang="en-GB" dirty="0" smtClean="0"/>
              <a:t> approach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7830242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Moment-to-Moment and Overall Assessment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It’s often a good idea to study how well a detector works</a:t>
            </a:r>
          </a:p>
          <a:p>
            <a:pPr lvl="1"/>
            <a:r>
              <a:rPr lang="en-US" dirty="0" smtClean="0"/>
              <a:t>For determining when a behavior is occurring</a:t>
            </a:r>
          </a:p>
          <a:p>
            <a:pPr lvl="1"/>
            <a:r>
              <a:rPr lang="en-US" dirty="0" smtClean="0"/>
              <a:t>For determining how much a behavior occurs</a:t>
            </a:r>
          </a:p>
          <a:p>
            <a:pPr lvl="1"/>
            <a:r>
              <a:rPr lang="en-US" dirty="0" smtClean="0"/>
              <a:t>For determining who engages in a behavior</a:t>
            </a:r>
          </a:p>
          <a:p>
            <a:pPr lvl="1"/>
            <a:endParaRPr lang="en-US" dirty="0"/>
          </a:p>
          <a:p>
            <a:r>
              <a:rPr lang="en-US" dirty="0" smtClean="0"/>
              <a:t>Really depends on how you want to use a detector</a:t>
            </a:r>
          </a:p>
        </p:txBody>
      </p:sp>
    </p:spTree>
    <p:extLst>
      <p:ext uri="{BB962C8B-B14F-4D97-AF65-F5344CB8AC3E}">
        <p14:creationId xmlns:p14="http://schemas.microsoft.com/office/powerpoint/2010/main" val="2816566987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If I intervene based on this model, will it still work?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Not studied very much</a:t>
            </a:r>
          </a:p>
          <a:p>
            <a:endParaRPr lang="en-US" dirty="0"/>
          </a:p>
          <a:p>
            <a:r>
              <a:rPr lang="en-US" dirty="0" smtClean="0"/>
              <a:t>If you intervene, the behaviors you’ve been making inference on may develop a different meaning</a:t>
            </a:r>
          </a:p>
          <a:p>
            <a:pPr lvl="1"/>
            <a:r>
              <a:rPr lang="en-US" dirty="0" smtClean="0"/>
              <a:t>Students in the Philippines intentionally) game the system to receive interventions based on a gaming detector (Rodrigo et al., 2012)</a:t>
            </a:r>
          </a:p>
          <a:p>
            <a:pPr lvl="1"/>
            <a:r>
              <a:rPr lang="en-US" dirty="0" smtClean="0"/>
              <a:t>Does gaming the system have the same semantics?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43050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Disengaged Behaviors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Gaming the System (Baker et al., 2004, 2008, 2010; Cheng &amp; </a:t>
            </a:r>
            <a:r>
              <a:rPr lang="en-US" dirty="0" err="1" smtClean="0"/>
              <a:t>Vassileva</a:t>
            </a:r>
            <a:r>
              <a:rPr lang="en-US" dirty="0" smtClean="0"/>
              <a:t>, 2005; </a:t>
            </a:r>
            <a:r>
              <a:rPr lang="en-US" dirty="0" err="1" smtClean="0"/>
              <a:t>Walonoski</a:t>
            </a:r>
            <a:r>
              <a:rPr lang="en-US" dirty="0" smtClean="0"/>
              <a:t> &amp; Heffernan, 2006; Beal, </a:t>
            </a:r>
            <a:r>
              <a:rPr lang="en-US" dirty="0" err="1" smtClean="0"/>
              <a:t>Qu</a:t>
            </a:r>
            <a:r>
              <a:rPr lang="en-US" dirty="0" smtClean="0"/>
              <a:t>, &amp; Lee, 2007)</a:t>
            </a:r>
          </a:p>
          <a:p>
            <a:r>
              <a:rPr lang="en-US" dirty="0" smtClean="0"/>
              <a:t>Off-Task Behavior (Baker, 2007; </a:t>
            </a:r>
            <a:r>
              <a:rPr lang="en-US" dirty="0" err="1" smtClean="0"/>
              <a:t>Cetintas</a:t>
            </a:r>
            <a:r>
              <a:rPr lang="en-US" dirty="0" smtClean="0"/>
              <a:t> et al., 2010)</a:t>
            </a:r>
          </a:p>
          <a:p>
            <a:r>
              <a:rPr lang="en-US" dirty="0" smtClean="0"/>
              <a:t>Carelessness (San Pedro et al., 2011; Hershkovitz et al., 2011)</a:t>
            </a:r>
          </a:p>
          <a:p>
            <a:r>
              <a:rPr lang="en-US" dirty="0" smtClean="0"/>
              <a:t>WTF Behavior (Rowe et al., 2009; </a:t>
            </a:r>
            <a:r>
              <a:rPr lang="en-US" dirty="0" err="1" smtClean="0"/>
              <a:t>Wixon</a:t>
            </a:r>
            <a:r>
              <a:rPr lang="en-US" dirty="0" smtClean="0"/>
              <a:t> et al., UMAP2012)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61233-E1D8-4AA6-907C-C578EBBF5C5F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625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If I intervene based on this model, will it still work?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What if students figure out how your detector works, and then game the system to fool it?</a:t>
            </a:r>
          </a:p>
          <a:p>
            <a:endParaRPr lang="en-US" dirty="0"/>
          </a:p>
          <a:p>
            <a:r>
              <a:rPr lang="en-US" dirty="0" smtClean="0"/>
              <a:t>If your off-task detector is</a:t>
            </a:r>
          </a:p>
          <a:p>
            <a:pPr lvl="1"/>
            <a:r>
              <a:rPr lang="en-US" dirty="0" smtClean="0"/>
              <a:t>IF THE STUDENT IS IDLE MORE THAN 80 SECONDS, OFF-TASK</a:t>
            </a:r>
          </a:p>
          <a:p>
            <a:pPr lvl="1"/>
            <a:endParaRPr lang="en-US" dirty="0"/>
          </a:p>
          <a:p>
            <a:r>
              <a:rPr lang="en-US" dirty="0" smtClean="0"/>
              <a:t>It’s easy for the student to just hit enter or </a:t>
            </a:r>
            <a:r>
              <a:rPr lang="en-US" dirty="0" err="1" smtClean="0"/>
              <a:t>somesuch</a:t>
            </a:r>
            <a:r>
              <a:rPr lang="en-US" dirty="0" smtClean="0"/>
              <a:t> every minute or so</a:t>
            </a:r>
          </a:p>
        </p:txBody>
      </p:sp>
    </p:spTree>
    <p:extLst>
      <p:ext uri="{BB962C8B-B14F-4D97-AF65-F5344CB8AC3E}">
        <p14:creationId xmlns:p14="http://schemas.microsoft.com/office/powerpoint/2010/main" val="2312439876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Leveraging Detector Confidence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 lot of detectors are better at relative confidence than at being right about whether a student is above or below 50% confidence</a:t>
            </a:r>
          </a:p>
          <a:p>
            <a:pPr lvl="1"/>
            <a:r>
              <a:rPr lang="en-US" dirty="0" smtClean="0"/>
              <a:t>E.g. A’ is substantially higher than Kappa</a:t>
            </a:r>
          </a:p>
          <a:p>
            <a:pPr lvl="1"/>
            <a:endParaRPr lang="en-US" dirty="0"/>
          </a:p>
          <a:p>
            <a:r>
              <a:rPr lang="en-US" dirty="0" smtClean="0"/>
              <a:t>If a student is 48% likely to be off-task, treat them differently if they are 3% likely or 98% likely</a:t>
            </a:r>
          </a:p>
          <a:p>
            <a:pPr lvl="1"/>
            <a:r>
              <a:rPr lang="en-US" dirty="0" smtClean="0"/>
              <a:t>Strong interventions near 100%</a:t>
            </a:r>
          </a:p>
          <a:p>
            <a:pPr lvl="1"/>
            <a:r>
              <a:rPr lang="en-US" dirty="0" smtClean="0"/>
              <a:t>“Fail-soft interventions” near 50%</a:t>
            </a:r>
          </a:p>
          <a:p>
            <a:pPr lvl="1"/>
            <a:r>
              <a:rPr lang="en-US" dirty="0" smtClean="0"/>
              <a:t>No intervention near 0%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6342787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Leveraging Detector Confidence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using detectors in discovery with models analyses (which we’ll discuss later in the semester)</a:t>
            </a:r>
          </a:p>
          <a:p>
            <a:endParaRPr lang="en-US" dirty="0" smtClean="0"/>
          </a:p>
          <a:p>
            <a:r>
              <a:rPr lang="en-US" dirty="0" smtClean="0"/>
              <a:t>Always use detector confidence</a:t>
            </a:r>
          </a:p>
          <a:p>
            <a:pPr lvl="1"/>
            <a:r>
              <a:rPr lang="en-US" dirty="0" smtClean="0"/>
              <a:t>Why throw out information?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4982145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Comments or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About Assignment 4?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2531261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81600"/>
          </a:xfrm>
        </p:spPr>
        <p:txBody>
          <a:bodyPr>
            <a:normAutofit/>
          </a:bodyPr>
          <a:lstStyle/>
          <a:p>
            <a:r>
              <a:rPr lang="en-US" dirty="0" smtClean="0"/>
              <a:t>Monday, February 25</a:t>
            </a:r>
          </a:p>
          <a:p>
            <a:endParaRPr lang="en-US" dirty="0" smtClean="0"/>
          </a:p>
          <a:p>
            <a:r>
              <a:rPr lang="en-US" dirty="0" smtClean="0"/>
              <a:t>Feature Engineering and Distillation – WHAT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b="1" dirty="0" smtClean="0"/>
              <a:t>Assignment </a:t>
            </a:r>
            <a:r>
              <a:rPr lang="en-US" b="1" dirty="0"/>
              <a:t>Due: </a:t>
            </a:r>
            <a:r>
              <a:rPr lang="en-US" dirty="0" smtClean="0"/>
              <a:t>3. None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1266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Excel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Plan is to go as far as we can by 5pm</a:t>
            </a:r>
          </a:p>
          <a:p>
            <a:r>
              <a:rPr lang="en-US" dirty="0" smtClean="0"/>
              <a:t>We will continue after next class session</a:t>
            </a:r>
          </a:p>
          <a:p>
            <a:endParaRPr lang="en-US" dirty="0"/>
          </a:p>
          <a:p>
            <a:r>
              <a:rPr lang="en-US" dirty="0" smtClean="0"/>
              <a:t>Vote on which topics you most want to hear about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6430757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Using </a:t>
            </a:r>
            <a:r>
              <a:rPr lang="en-US" dirty="0" smtClean="0"/>
              <a:t>average, count, sum, </a:t>
            </a:r>
            <a:r>
              <a:rPr lang="en-US" dirty="0" err="1" smtClean="0"/>
              <a:t>stdev</a:t>
            </a:r>
            <a:r>
              <a:rPr lang="en-US" dirty="0" smtClean="0"/>
              <a:t> (</a:t>
            </a:r>
            <a:r>
              <a:rPr lang="en-US" dirty="0" err="1" smtClean="0"/>
              <a:t>asgn</a:t>
            </a:r>
            <a:r>
              <a:rPr lang="en-US" dirty="0" smtClean="0"/>
              <a:t>. 4 data set)</a:t>
            </a:r>
          </a:p>
          <a:p>
            <a:r>
              <a:rPr lang="en-US" dirty="0" smtClean="0"/>
              <a:t>Relative and absolute referencing (made up data)</a:t>
            </a:r>
          </a:p>
          <a:p>
            <a:r>
              <a:rPr lang="en-US" dirty="0" smtClean="0"/>
              <a:t>Copy and paste values only (made up data)</a:t>
            </a:r>
            <a:endParaRPr lang="en-US" dirty="0"/>
          </a:p>
          <a:p>
            <a:r>
              <a:rPr lang="en-US" dirty="0" smtClean="0"/>
              <a:t>Using sort, filter </a:t>
            </a:r>
            <a:r>
              <a:rPr lang="en-US" dirty="0"/>
              <a:t>(</a:t>
            </a:r>
            <a:r>
              <a:rPr lang="en-US" dirty="0" err="1"/>
              <a:t>asgn</a:t>
            </a:r>
            <a:r>
              <a:rPr lang="en-US" dirty="0"/>
              <a:t>. 4 data set)</a:t>
            </a:r>
            <a:endParaRPr lang="en-US" dirty="0" smtClean="0"/>
          </a:p>
          <a:p>
            <a:r>
              <a:rPr lang="en-US" dirty="0" smtClean="0"/>
              <a:t>Making pivot table</a:t>
            </a:r>
            <a:r>
              <a:rPr lang="en-US" dirty="0"/>
              <a:t> (</a:t>
            </a:r>
            <a:r>
              <a:rPr lang="en-US" dirty="0" err="1"/>
              <a:t>asgn</a:t>
            </a:r>
            <a:r>
              <a:rPr lang="en-US" dirty="0"/>
              <a:t>. 4 data set)</a:t>
            </a:r>
            <a:endParaRPr lang="en-US" dirty="0" smtClean="0"/>
          </a:p>
          <a:p>
            <a:r>
              <a:rPr lang="en-US" dirty="0" smtClean="0"/>
              <a:t>Using </a:t>
            </a:r>
            <a:r>
              <a:rPr lang="en-US" dirty="0" err="1" smtClean="0"/>
              <a:t>vlookup</a:t>
            </a:r>
            <a:r>
              <a:rPr lang="en-US" dirty="0" smtClean="0"/>
              <a:t> (Jan. 28 class data set)</a:t>
            </a:r>
          </a:p>
          <a:p>
            <a:r>
              <a:rPr lang="en-US" dirty="0" smtClean="0"/>
              <a:t>Using </a:t>
            </a:r>
            <a:r>
              <a:rPr lang="en-US" dirty="0" err="1" smtClean="0"/>
              <a:t>countif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 err="1"/>
              <a:t>asgn</a:t>
            </a:r>
            <a:r>
              <a:rPr lang="en-US" dirty="0"/>
              <a:t>. 4 data set</a:t>
            </a:r>
            <a:r>
              <a:rPr lang="en-US" dirty="0" smtClean="0"/>
              <a:t>)</a:t>
            </a:r>
          </a:p>
          <a:p>
            <a:r>
              <a:rPr lang="en-US" dirty="0" smtClean="0"/>
              <a:t>Making scatterplot (</a:t>
            </a:r>
            <a:r>
              <a:rPr lang="en-US" dirty="0"/>
              <a:t>Jan. 28 class data set)</a:t>
            </a:r>
          </a:p>
          <a:p>
            <a:r>
              <a:rPr lang="en-US" dirty="0" smtClean="0"/>
              <a:t>Making histogram </a:t>
            </a:r>
            <a:r>
              <a:rPr lang="en-US" dirty="0"/>
              <a:t>(</a:t>
            </a:r>
            <a:r>
              <a:rPr lang="en-US" dirty="0" err="1"/>
              <a:t>asgn</a:t>
            </a:r>
            <a:r>
              <a:rPr lang="en-US" dirty="0"/>
              <a:t>. 4 data set</a:t>
            </a:r>
            <a:r>
              <a:rPr lang="en-US" dirty="0" smtClean="0"/>
              <a:t>)</a:t>
            </a:r>
          </a:p>
          <a:p>
            <a:r>
              <a:rPr lang="en-US" dirty="0" smtClean="0"/>
              <a:t>Equation Solver (Jan. 28 class data set)</a:t>
            </a:r>
          </a:p>
          <a:p>
            <a:r>
              <a:rPr lang="en-US" dirty="0" smtClean="0"/>
              <a:t>Z-test (made up data)</a:t>
            </a:r>
            <a:endParaRPr lang="en-US" dirty="0"/>
          </a:p>
          <a:p>
            <a:r>
              <a:rPr lang="en-US" dirty="0" smtClean="0"/>
              <a:t>2-sample t-test (made up data)</a:t>
            </a:r>
          </a:p>
          <a:p>
            <a:endParaRPr lang="en-US" dirty="0" smtClean="0"/>
          </a:p>
          <a:p>
            <a:r>
              <a:rPr lang="en-US" dirty="0" smtClean="0"/>
              <a:t>Other topics?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3219047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77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Meta-Cognitive Behaviors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Help Avoidance (</a:t>
            </a:r>
            <a:r>
              <a:rPr lang="en-US" dirty="0" err="1" smtClean="0"/>
              <a:t>Aleven</a:t>
            </a:r>
            <a:r>
              <a:rPr lang="en-US" dirty="0" smtClean="0"/>
              <a:t> et al., 2004, 2006)</a:t>
            </a:r>
          </a:p>
          <a:p>
            <a:r>
              <a:rPr lang="en-US" dirty="0" err="1" smtClean="0"/>
              <a:t>Unscaffolded</a:t>
            </a:r>
            <a:r>
              <a:rPr lang="en-US" dirty="0" smtClean="0"/>
              <a:t> Self-Explanation (Shih et al., 2008; Baker, Gowda, &amp; Corbett, 2011)</a:t>
            </a:r>
          </a:p>
          <a:p>
            <a:r>
              <a:rPr lang="en-US" dirty="0" smtClean="0"/>
              <a:t>Exploration Behaviors (</a:t>
            </a:r>
            <a:r>
              <a:rPr lang="en-US" dirty="0" err="1" smtClean="0"/>
              <a:t>Amershi</a:t>
            </a:r>
            <a:r>
              <a:rPr lang="en-US" dirty="0" smtClean="0"/>
              <a:t> &amp; </a:t>
            </a:r>
            <a:r>
              <a:rPr lang="en-US" dirty="0" err="1" smtClean="0"/>
              <a:t>Conati</a:t>
            </a:r>
            <a:r>
              <a:rPr lang="en-US" dirty="0" smtClean="0"/>
              <a:t>, 2009)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61233-E1D8-4AA6-907C-C578EBBF5C5F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984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Building off of Classification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terms of data mining algorithms, Behavior Detection is pretty much just Classification</a:t>
            </a:r>
          </a:p>
          <a:p>
            <a:endParaRPr lang="en-US" dirty="0"/>
          </a:p>
          <a:p>
            <a:r>
              <a:rPr lang="en-US" dirty="0" smtClean="0"/>
              <a:t>So why does it need a lecture to itself?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71715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Because There’s So Much More…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Than just what algorithm you use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99591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But before we get going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Homework 4 </a:t>
            </a:r>
            <a:r>
              <a:rPr lang="en-US" dirty="0" smtClean="0"/>
              <a:t>solutions</a:t>
            </a:r>
          </a:p>
          <a:p>
            <a:endParaRPr lang="en-US" dirty="0"/>
          </a:p>
          <a:p>
            <a:r>
              <a:rPr lang="en-US" dirty="0" err="1" smtClean="0"/>
              <a:t>Wanjia</a:t>
            </a:r>
            <a:r>
              <a:rPr lang="en-US" dirty="0" smtClean="0"/>
              <a:t> Li</a:t>
            </a:r>
          </a:p>
          <a:p>
            <a:r>
              <a:rPr lang="en-US" dirty="0" err="1" smtClean="0"/>
              <a:t>Huacheng</a:t>
            </a:r>
            <a:r>
              <a:rPr lang="en-US" dirty="0" smtClean="0"/>
              <a:t> Li</a:t>
            </a:r>
          </a:p>
          <a:p>
            <a:r>
              <a:rPr lang="en-US" smtClean="0"/>
              <a:t>Kara Carpenter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42250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1393</Words>
  <Application>Microsoft Office PowerPoint</Application>
  <PresentationFormat>On-screen Show (4:3)</PresentationFormat>
  <Paragraphs>235</Paragraphs>
  <Slides>57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57</vt:i4>
      </vt:variant>
    </vt:vector>
  </HeadingPairs>
  <TitlesOfParts>
    <vt:vector size="58" baseType="lpstr">
      <vt:lpstr>Office Theme</vt:lpstr>
      <vt:lpstr>Special Topics in  Educational Data Mining</vt:lpstr>
      <vt:lpstr>Today’s Class</vt:lpstr>
      <vt:lpstr>Behavior Detection</vt:lpstr>
      <vt:lpstr>Behaviors people have detected</vt:lpstr>
      <vt:lpstr>Disengaged Behaviors</vt:lpstr>
      <vt:lpstr>Meta-Cognitive Behaviors</vt:lpstr>
      <vt:lpstr>Building off of Classification</vt:lpstr>
      <vt:lpstr>Because There’s So Much More…</vt:lpstr>
      <vt:lpstr>But before we get going</vt:lpstr>
      <vt:lpstr>Awesome…</vt:lpstr>
      <vt:lpstr>Things you need to think about…</vt:lpstr>
      <vt:lpstr>Where did the labels come from?</vt:lpstr>
      <vt:lpstr>Self-report</vt:lpstr>
      <vt:lpstr>PowerPoint Presentation</vt:lpstr>
      <vt:lpstr>Was recommended to me by CMU IRB compliance officer in 2003</vt:lpstr>
      <vt:lpstr>Field Observations</vt:lpstr>
      <vt:lpstr>Text replays</vt:lpstr>
      <vt:lpstr>Examples</vt:lpstr>
      <vt:lpstr>PowerPoint Presentation</vt:lpstr>
      <vt:lpstr>PowerPoint Presentation</vt:lpstr>
      <vt:lpstr>PowerPoint Presentation</vt:lpstr>
      <vt:lpstr>PowerPoint Presentation</vt:lpstr>
      <vt:lpstr>Major Advantages</vt:lpstr>
      <vt:lpstr>Notes</vt:lpstr>
      <vt:lpstr>Major Limitations</vt:lpstr>
      <vt:lpstr>Major Limitations</vt:lpstr>
      <vt:lpstr>Another Labeling Issue</vt:lpstr>
      <vt:lpstr>How good are the labels?</vt:lpstr>
      <vt:lpstr>How good are the labels?</vt:lpstr>
      <vt:lpstr>Some Validity Questions</vt:lpstr>
      <vt:lpstr>For what uses is my model valid?</vt:lpstr>
      <vt:lpstr>Multi-level cross-validation</vt:lpstr>
      <vt:lpstr>Multi-level cross-validation</vt:lpstr>
      <vt:lpstr>What people actually do (2013)</vt:lpstr>
      <vt:lpstr>Lack of testing across populations is a real problem!</vt:lpstr>
      <vt:lpstr>Why?</vt:lpstr>
      <vt:lpstr>Medicine</vt:lpstr>
      <vt:lpstr>We…</vt:lpstr>
      <vt:lpstr>Settings</vt:lpstr>
      <vt:lpstr>Settings</vt:lpstr>
      <vt:lpstr>Settings</vt:lpstr>
      <vt:lpstr>Why not?</vt:lpstr>
      <vt:lpstr>Challenges</vt:lpstr>
      <vt:lpstr>However</vt:lpstr>
      <vt:lpstr>However</vt:lpstr>
      <vt:lpstr>Another validation question</vt:lpstr>
      <vt:lpstr>Another validation question</vt:lpstr>
      <vt:lpstr>Moment-to-Moment and Overall Assessment</vt:lpstr>
      <vt:lpstr>If I intervene based on this model, will it still work?</vt:lpstr>
      <vt:lpstr>If I intervene based on this model, will it still work?</vt:lpstr>
      <vt:lpstr>Leveraging Detector Confidence</vt:lpstr>
      <vt:lpstr>Leveraging Detector Confidence</vt:lpstr>
      <vt:lpstr>Comments or Questions</vt:lpstr>
      <vt:lpstr>Next Class</vt:lpstr>
      <vt:lpstr>Excel</vt:lpstr>
      <vt:lpstr>Topics</vt:lpstr>
      <vt:lpstr>The End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Special Topics in  Educational Data Mining</dc:title>
  <dc:creator>CIS</dc:creator>
  <cp:lastModifiedBy>CIS</cp:lastModifiedBy>
  <cp:revision>36</cp:revision>
  <dcterms:created xsi:type="dcterms:W3CDTF">2013-02-16T23:54:35Z</dcterms:created>
  <dcterms:modified xsi:type="dcterms:W3CDTF">2013-02-20T17:52:27Z</dcterms:modified>
</cp:coreProperties>
</file>