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41" r:id="rId4"/>
    <p:sldId id="263" r:id="rId5"/>
    <p:sldId id="348" r:id="rId6"/>
    <p:sldId id="264" r:id="rId7"/>
    <p:sldId id="266" r:id="rId8"/>
    <p:sldId id="265" r:id="rId9"/>
    <p:sldId id="267" r:id="rId10"/>
    <p:sldId id="268" r:id="rId11"/>
    <p:sldId id="269" r:id="rId12"/>
    <p:sldId id="27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79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282" r:id="rId32"/>
    <p:sldId id="280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283" r:id="rId42"/>
    <p:sldId id="284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285" r:id="rId52"/>
    <p:sldId id="287" r:id="rId53"/>
    <p:sldId id="288" r:id="rId54"/>
    <p:sldId id="292" r:id="rId55"/>
    <p:sldId id="293" r:id="rId56"/>
    <p:sldId id="294" r:id="rId57"/>
    <p:sldId id="295" r:id="rId58"/>
    <p:sldId id="286" r:id="rId59"/>
    <p:sldId id="289" r:id="rId60"/>
    <p:sldId id="290" r:id="rId61"/>
    <p:sldId id="291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2" r:id="rId82"/>
    <p:sldId id="343" r:id="rId83"/>
    <p:sldId id="344" r:id="rId84"/>
    <p:sldId id="345" r:id="rId85"/>
    <p:sldId id="346" r:id="rId86"/>
    <p:sldId id="347" r:id="rId87"/>
    <p:sldId id="259" r:id="rId88"/>
    <p:sldId id="262" r:id="rId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D9FF97-2F08-47D4-BB1F-812C74046F0B}">
          <p14:sldIdLst>
            <p14:sldId id="257"/>
            <p14:sldId id="258"/>
            <p14:sldId id="341"/>
            <p14:sldId id="263"/>
            <p14:sldId id="348"/>
            <p14:sldId id="264"/>
            <p14:sldId id="266"/>
            <p14:sldId id="265"/>
            <p14:sldId id="267"/>
            <p14:sldId id="268"/>
            <p14:sldId id="269"/>
            <p14:sldId id="278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81"/>
            <p14:sldId id="279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282"/>
            <p14:sldId id="280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283"/>
            <p14:sldId id="284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285"/>
            <p14:sldId id="287"/>
            <p14:sldId id="288"/>
            <p14:sldId id="292"/>
            <p14:sldId id="293"/>
            <p14:sldId id="294"/>
            <p14:sldId id="295"/>
            <p14:sldId id="286"/>
            <p14:sldId id="289"/>
            <p14:sldId id="290"/>
            <p14:sldId id="291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4"/>
            <p14:sldId id="335"/>
            <p14:sldId id="336"/>
            <p14:sldId id="337"/>
            <p14:sldId id="338"/>
            <p14:sldId id="339"/>
            <p14:sldId id="340"/>
            <p14:sldId id="342"/>
            <p14:sldId id="343"/>
            <p14:sldId id="344"/>
            <p14:sldId id="345"/>
            <p14:sldId id="346"/>
            <p14:sldId id="347"/>
            <p14:sldId id="259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8" autoAdjust="0"/>
    <p:restoredTop sz="94660"/>
  </p:normalViewPr>
  <p:slideViewPr>
    <p:cSldViewPr>
      <p:cViewPr>
        <p:scale>
          <a:sx n="91" d="100"/>
          <a:sy n="91" d="100"/>
        </p:scale>
        <p:origin x="-1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2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1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2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5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4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8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6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0D4A-3033-4E5A-9375-AB508DECBD7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.ed.ac.uk/teaching/courses/rl/slid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br>
              <a:rPr lang="en-US" dirty="0" smtClean="0"/>
            </a:br>
            <a:r>
              <a:rPr lang="en-US" dirty="0" smtClean="0"/>
              <a:t>Spring term, 2013</a:t>
            </a:r>
          </a:p>
          <a:p>
            <a:r>
              <a:rPr lang="en-US" dirty="0" smtClean="0"/>
              <a:t>March 4,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8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4 volunteers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46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a used </a:t>
            </a:r>
            <a:r>
              <a:rPr lang="en-US" dirty="0" err="1" smtClean="0"/>
              <a:t>glortz</a:t>
            </a:r>
            <a:r>
              <a:rPr lang="en-US" dirty="0" smtClean="0"/>
              <a:t> salesman</a:t>
            </a:r>
          </a:p>
          <a:p>
            <a:pPr lvl="1"/>
            <a:r>
              <a:rPr lang="en-US" dirty="0" smtClean="0"/>
              <a:t>Your goal is to sell your </a:t>
            </a:r>
            <a:r>
              <a:rPr lang="en-US" dirty="0" err="1" smtClean="0"/>
              <a:t>greeble</a:t>
            </a:r>
            <a:r>
              <a:rPr lang="en-US" dirty="0" smtClean="0"/>
              <a:t> clients the most expensive possible used </a:t>
            </a:r>
            <a:r>
              <a:rPr lang="en-US" dirty="0" err="1" smtClean="0"/>
              <a:t>glortz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You have the following options</a:t>
            </a:r>
          </a:p>
          <a:p>
            <a:pPr lvl="1"/>
            <a:r>
              <a:rPr lang="en-US" dirty="0" smtClean="0"/>
              <a:t>Offer more expensive </a:t>
            </a:r>
            <a:r>
              <a:rPr lang="en-US" dirty="0" err="1" smtClean="0"/>
              <a:t>glortz</a:t>
            </a:r>
            <a:endParaRPr lang="en-US" dirty="0" smtClean="0"/>
          </a:p>
          <a:p>
            <a:pPr lvl="1"/>
            <a:r>
              <a:rPr lang="en-US" dirty="0" smtClean="0"/>
              <a:t>Offer less expensive </a:t>
            </a:r>
            <a:r>
              <a:rPr lang="en-US" dirty="0" err="1" smtClean="0"/>
              <a:t>glortz</a:t>
            </a:r>
            <a:endParaRPr lang="en-US" dirty="0" smtClean="0"/>
          </a:p>
          <a:p>
            <a:pPr lvl="1"/>
            <a:r>
              <a:rPr lang="en-US" dirty="0" smtClean="0"/>
              <a:t>Discuss merits of current </a:t>
            </a:r>
            <a:r>
              <a:rPr lang="en-US" dirty="0" err="1" smtClean="0"/>
              <a:t>glortz</a:t>
            </a:r>
            <a:endParaRPr lang="en-US" dirty="0" smtClean="0"/>
          </a:p>
          <a:p>
            <a:pPr lvl="1"/>
            <a:r>
              <a:rPr lang="en-US" dirty="0" smtClean="0"/>
              <a:t>Demand they buy current </a:t>
            </a:r>
            <a:r>
              <a:rPr lang="en-US" dirty="0" err="1" smtClean="0"/>
              <a:t>glortz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8303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Glortzes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(prices in </a:t>
            </a:r>
            <a:r>
              <a:rPr lang="en-US" dirty="0" err="1" smtClean="0"/>
              <a:t>Greldaks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www.ableekertomorrow.com/finpro/spaceshi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475605" cy="537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955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564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1270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6488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90460" y="445113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646386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26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304800"/>
            <a:ext cx="1905000" cy="2133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25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23622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33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87366" y="4440474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54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5700" y="4572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54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5700" y="43434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98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19800" y="3048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99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25055" y="2383074"/>
            <a:ext cx="1905000" cy="19603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4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Reinforcement Learning and Partially Observable Markov Decision Processes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2000" dirty="0" smtClean="0"/>
              <a:t>Some slides inspired by slides by Gillian Hayes, U. </a:t>
            </a:r>
            <a:r>
              <a:rPr lang="en-US" sz="2000" dirty="0" smtClean="0"/>
              <a:t>Edinburgh</a:t>
            </a:r>
            <a:br>
              <a:rPr lang="en-US" sz="2000" dirty="0" smtClean="0"/>
            </a:br>
            <a:r>
              <a:rPr lang="en-US" sz="2000" dirty="0" smtClean="0"/>
              <a:t>A full, free online course on reinforcement learning!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www.inf.ed.ac.uk/teaching/courses/rl/slides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Images used according to Fair Use</a:t>
            </a:r>
            <a:endParaRPr lang="en-US" sz="2000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63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25055" y="4419600"/>
            <a:ext cx="1905000" cy="19603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12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did </a:t>
            </a:r>
            <a:r>
              <a:rPr lang="en-US" dirty="0" err="1" smtClean="0"/>
              <a:t>glortz</a:t>
            </a:r>
            <a:r>
              <a:rPr lang="en-US" dirty="0" smtClean="0"/>
              <a:t> dealer 1 make in sales?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30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also a </a:t>
            </a:r>
            <a:r>
              <a:rPr lang="en-US" dirty="0" err="1" smtClean="0"/>
              <a:t>glortz</a:t>
            </a:r>
            <a:r>
              <a:rPr lang="en-US" dirty="0" smtClean="0"/>
              <a:t> salesman, at the </a:t>
            </a:r>
            <a:r>
              <a:rPr lang="en-US" dirty="0" err="1" smtClean="0"/>
              <a:t>glortz</a:t>
            </a:r>
            <a:r>
              <a:rPr lang="en-US" dirty="0" smtClean="0"/>
              <a:t> dealer next door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69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304800"/>
            <a:ext cx="1905000" cy="2133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14850" y="5257800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66950" y="134517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30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23622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14850" y="5257800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66950" y="134517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12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87366" y="4440474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14850" y="5257800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66950" y="134517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87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5700" y="4572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14850" y="5257800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66950" y="134517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72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5700" y="43434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14850" y="5257800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66950" y="134517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86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19800" y="3048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14850" y="5257800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66950" y="134517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27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25055" y="2383074"/>
            <a:ext cx="1905000" cy="19603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14850" y="5257800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66950" y="134517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relaxing break from </a:t>
            </a:r>
            <a:br>
              <a:rPr lang="en-US" dirty="0" smtClean="0"/>
            </a:br>
            <a:r>
              <a:rPr lang="en-US" dirty="0" smtClean="0"/>
              <a:t>prediction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2" name="Picture 2" descr="http://www.manversusworld.com/wp-content/uploads/2012/04/Berli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217920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548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25055" y="4419600"/>
            <a:ext cx="1905000" cy="19603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14850" y="5257800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66950" y="134517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0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</a:t>
            </a:r>
            <a:r>
              <a:rPr lang="en-US" dirty="0" err="1" smtClean="0"/>
              <a:t>glortz</a:t>
            </a:r>
            <a:r>
              <a:rPr lang="en-US" dirty="0" smtClean="0"/>
              <a:t> dealer 2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52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also a </a:t>
            </a:r>
            <a:r>
              <a:rPr lang="en-US" dirty="0" err="1" smtClean="0"/>
              <a:t>glortz</a:t>
            </a:r>
            <a:r>
              <a:rPr lang="en-US" dirty="0" smtClean="0"/>
              <a:t> salesman, at the </a:t>
            </a:r>
            <a:r>
              <a:rPr lang="en-US" dirty="0" err="1" smtClean="0"/>
              <a:t>glortz</a:t>
            </a:r>
            <a:r>
              <a:rPr lang="en-US" dirty="0" smtClean="0"/>
              <a:t> dealer down the street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29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304800"/>
            <a:ext cx="1905000" cy="2133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31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23622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679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87366" y="4440474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823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5700" y="4572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2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5700" y="43434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930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19800" y="3048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23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25055" y="2383074"/>
            <a:ext cx="1905000" cy="19603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Reinforcement Learning in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389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25055" y="4419600"/>
            <a:ext cx="1905000" cy="19603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17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246863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3248937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41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09641" y="49530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9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</a:t>
            </a:r>
            <a:r>
              <a:rPr lang="en-US" dirty="0" err="1" smtClean="0"/>
              <a:t>glortz</a:t>
            </a:r>
            <a:r>
              <a:rPr lang="en-US" dirty="0" smtClean="0"/>
              <a:t> dealer 3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9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also a </a:t>
            </a:r>
            <a:r>
              <a:rPr lang="en-US" dirty="0" err="1" smtClean="0"/>
              <a:t>glortz</a:t>
            </a:r>
            <a:r>
              <a:rPr lang="en-US" dirty="0" smtClean="0"/>
              <a:t> salesman, at the annual </a:t>
            </a:r>
            <a:r>
              <a:rPr lang="en-US" dirty="0" err="1" smtClean="0"/>
              <a:t>glortz</a:t>
            </a:r>
            <a:r>
              <a:rPr lang="en-US" dirty="0" smtClean="0"/>
              <a:t> trade show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93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304800"/>
            <a:ext cx="1905000" cy="2133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9342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5720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5600" y="4961355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85841" y="3023731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257800" y="4933839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915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23622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720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95600" y="4961355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585841" y="3023731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257800" y="4933839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177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87366" y="4440474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720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95600" y="4961355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585841" y="3023731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257800" y="4933839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01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5700" y="4572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4961355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85841" y="3023731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57800" y="4933839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713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5700" y="43434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720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95600" y="4961355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585841" y="3023731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257800" y="4933839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602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19800" y="304800"/>
            <a:ext cx="1905000" cy="20782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4961355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85841" y="3023731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57800" y="4933839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227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25055" y="2383074"/>
            <a:ext cx="1905000" cy="19603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4961355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85841" y="3023731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57800" y="4933839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2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Reinforcement Learning in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psychology.utoledo.edu/Images/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677150" cy="529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0139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25055" y="4419600"/>
            <a:ext cx="1905000" cy="19603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91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053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0574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40386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6019800"/>
            <a:ext cx="7239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0" y="3269811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1050" y="1325397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92159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9400" y="2971800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1011474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5257800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4961355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85841" y="3023731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57800" y="4933839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645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</a:t>
            </a:r>
            <a:r>
              <a:rPr lang="en-US" dirty="0" err="1" smtClean="0"/>
              <a:t>glortz</a:t>
            </a:r>
            <a:r>
              <a:rPr lang="en-US" dirty="0" smtClean="0"/>
              <a:t> dealer 4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891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Reinforcement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a mapping from situations to actions</a:t>
            </a:r>
          </a:p>
          <a:p>
            <a:endParaRPr lang="en-US" dirty="0" smtClean="0"/>
          </a:p>
          <a:p>
            <a:r>
              <a:rPr lang="en-US" dirty="0" smtClean="0"/>
              <a:t>What have we learned about our friends?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666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25052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1717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814715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24100" y="5825652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09641" y="55208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35396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are the meaningful features?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192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25052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1717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814715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24100" y="5825652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09641" y="55208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35396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blue circles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876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25052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1717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814715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24100" y="5825652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09641" y="55208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35396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purple circles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036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25052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1717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814715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24100" y="5825652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09641" y="55208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35396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green squares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863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s.els-cdn.com/content/image/1-s2.0-S0028393211005343-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25052"/>
            <a:ext cx="6248400" cy="583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1717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814715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816789"/>
            <a:ext cx="304800" cy="24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24100" y="5825652"/>
            <a:ext cx="304800" cy="2494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09641" y="55208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3539652"/>
            <a:ext cx="152400" cy="200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every </a:t>
            </a:r>
            <a:r>
              <a:rPr lang="en-US" dirty="0" err="1" smtClean="0"/>
              <a:t>greeble</a:t>
            </a:r>
            <a:r>
              <a:rPr lang="en-US" dirty="0" smtClean="0"/>
              <a:t> with the same appearance the same?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828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it work </a:t>
            </a:r>
            <a:br>
              <a:rPr lang="en-US" dirty="0" smtClean="0"/>
            </a:br>
            <a:r>
              <a:rPr lang="en-US" dirty="0" smtClean="0"/>
              <a:t>in an automated fashion?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out actions to learn which produces highest rewards</a:t>
            </a:r>
          </a:p>
          <a:p>
            <a:pPr lvl="1"/>
            <a:r>
              <a:rPr lang="en-US" dirty="0" smtClean="0"/>
              <a:t>At first, trial and error</a:t>
            </a:r>
          </a:p>
          <a:p>
            <a:pPr lvl="1"/>
            <a:r>
              <a:rPr lang="en-US" dirty="0" smtClean="0"/>
              <a:t>Later, biased search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206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it work </a:t>
            </a:r>
            <a:br>
              <a:rPr lang="en-US" dirty="0" smtClean="0"/>
            </a:br>
            <a:r>
              <a:rPr lang="en-US" dirty="0" smtClean="0"/>
              <a:t>in an automated fashion?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Situations, Actions, Goals</a:t>
            </a:r>
          </a:p>
          <a:p>
            <a:endParaRPr lang="en-US" dirty="0"/>
          </a:p>
          <a:p>
            <a:r>
              <a:rPr lang="en-US" dirty="0" smtClean="0"/>
              <a:t>Infer the situation</a:t>
            </a:r>
          </a:p>
          <a:p>
            <a:r>
              <a:rPr lang="en-US" dirty="0" smtClean="0"/>
              <a:t>Choose the action</a:t>
            </a:r>
          </a:p>
          <a:p>
            <a:r>
              <a:rPr lang="en-US" dirty="0" smtClean="0"/>
              <a:t>To achieve the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6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Reinforcement Learning in 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Totally different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151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or Exploitation?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Exploitation</a:t>
            </a:r>
            <a:r>
              <a:rPr lang="en-US" dirty="0" smtClean="0"/>
              <a:t> – You can get the highest immediate rewards from trying the answer that is most likely to work</a:t>
            </a:r>
          </a:p>
          <a:p>
            <a:r>
              <a:rPr lang="en-US" b="1" dirty="0" smtClean="0"/>
              <a:t>Exploration</a:t>
            </a:r>
            <a:r>
              <a:rPr lang="en-US" dirty="0" smtClean="0"/>
              <a:t> – But at least at first, this is unlikely to always be the right answer</a:t>
            </a:r>
          </a:p>
          <a:p>
            <a:pPr lvl="1"/>
            <a:r>
              <a:rPr lang="en-US" dirty="0" smtClean="0"/>
              <a:t>And settling too early may prevent you from finding the best answer</a:t>
            </a:r>
          </a:p>
          <a:p>
            <a:pPr lvl="1"/>
            <a:r>
              <a:rPr lang="en-US" dirty="0" smtClean="0"/>
              <a:t>Local minima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986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or Stochastic?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real-world problems have some noise</a:t>
            </a:r>
          </a:p>
          <a:p>
            <a:endParaRPr lang="en-US" dirty="0"/>
          </a:p>
          <a:p>
            <a:r>
              <a:rPr lang="en-US" dirty="0" smtClean="0"/>
              <a:t>Another reason to keep exploring early on in learning how to respond to a problem</a:t>
            </a:r>
          </a:p>
          <a:p>
            <a:r>
              <a:rPr lang="en-US" dirty="0" smtClean="0"/>
              <a:t>And to try same solution to (seemingly) same case multiple times</a:t>
            </a:r>
          </a:p>
          <a:p>
            <a:pPr lvl="1"/>
            <a:r>
              <a:rPr lang="en-US" dirty="0" smtClean="0"/>
              <a:t>Not all </a:t>
            </a:r>
            <a:r>
              <a:rPr lang="en-US" dirty="0" err="1" smtClean="0"/>
              <a:t>greebles</a:t>
            </a:r>
            <a:r>
              <a:rPr lang="en-US" dirty="0" smtClean="0"/>
              <a:t> that look the same are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551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Immediate reward or </a:t>
            </a:r>
            <a:br>
              <a:rPr lang="en-US" dirty="0" smtClean="0"/>
            </a:br>
            <a:r>
              <a:rPr lang="en-US" dirty="0" smtClean="0"/>
              <a:t>long-term reward?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method should be to infer greatest long-term reward, rather than immediate reward</a:t>
            </a:r>
          </a:p>
          <a:p>
            <a:endParaRPr lang="en-US" dirty="0"/>
          </a:p>
          <a:p>
            <a:r>
              <a:rPr lang="en-US" dirty="0" smtClean="0"/>
              <a:t>Not obvious for </a:t>
            </a:r>
            <a:r>
              <a:rPr lang="en-US" dirty="0" err="1" smtClean="0"/>
              <a:t>Greldak</a:t>
            </a:r>
            <a:r>
              <a:rPr lang="en-US" dirty="0" smtClean="0"/>
              <a:t> salesman problem</a:t>
            </a:r>
          </a:p>
          <a:p>
            <a:endParaRPr lang="en-US" dirty="0"/>
          </a:p>
          <a:p>
            <a:r>
              <a:rPr lang="en-US" dirty="0" smtClean="0"/>
              <a:t>Consider learning,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753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Immediate reward or </a:t>
            </a:r>
            <a:br>
              <a:rPr lang="en-US" dirty="0"/>
            </a:br>
            <a:r>
              <a:rPr lang="en-US" dirty="0"/>
              <a:t>long-term reward?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intelligent tutor,</a:t>
            </a:r>
          </a:p>
          <a:p>
            <a:endParaRPr lang="en-US" dirty="0"/>
          </a:p>
          <a:p>
            <a:r>
              <a:rPr lang="en-US" dirty="0" smtClean="0"/>
              <a:t>Different policies will lead to</a:t>
            </a:r>
          </a:p>
          <a:p>
            <a:pPr lvl="1"/>
            <a:r>
              <a:rPr lang="en-US" dirty="0" smtClean="0"/>
              <a:t>Better short-term performance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urrent problem</a:t>
            </a:r>
          </a:p>
          <a:p>
            <a:pPr lvl="1"/>
            <a:r>
              <a:rPr lang="en-US" dirty="0" smtClean="0"/>
              <a:t>Better long-term performance</a:t>
            </a:r>
          </a:p>
          <a:p>
            <a:pPr lvl="2"/>
            <a:r>
              <a:rPr lang="en-US" dirty="0" smtClean="0"/>
              <a:t>Next problem, next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645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say a tutor has the following actions every problem</a:t>
            </a:r>
          </a:p>
          <a:p>
            <a:pPr lvl="1"/>
            <a:r>
              <a:rPr lang="en-US" dirty="0" smtClean="0"/>
              <a:t>Let student try to answer</a:t>
            </a:r>
          </a:p>
          <a:p>
            <a:pPr lvl="1"/>
            <a:r>
              <a:rPr lang="en-US" dirty="0" smtClean="0"/>
              <a:t>Give hint</a:t>
            </a:r>
          </a:p>
          <a:p>
            <a:pPr lvl="1"/>
            <a:r>
              <a:rPr lang="en-US" dirty="0" smtClean="0"/>
              <a:t>Give scaffolding</a:t>
            </a:r>
          </a:p>
          <a:p>
            <a:pPr lvl="1"/>
            <a:r>
              <a:rPr lang="en-US" dirty="0" smtClean="0"/>
              <a:t>Give answer</a:t>
            </a:r>
          </a:p>
          <a:p>
            <a:pPr lvl="1"/>
            <a:endParaRPr lang="en-US" dirty="0"/>
          </a:p>
          <a:p>
            <a:r>
              <a:rPr lang="en-US" dirty="0" smtClean="0"/>
              <a:t>If the reward in RL is “performance on current problem”</a:t>
            </a:r>
          </a:p>
          <a:p>
            <a:pPr lvl="1"/>
            <a:r>
              <a:rPr lang="en-US" dirty="0" smtClean="0"/>
              <a:t>Then the best strategy is always “Give answer”</a:t>
            </a:r>
          </a:p>
          <a:p>
            <a:pPr lvl="1"/>
            <a:r>
              <a:rPr lang="en-US" dirty="0" smtClean="0"/>
              <a:t>Probably not best for long-term performance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138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,S</a:t>
            </a:r>
            <a:r>
              <a:rPr lang="en-US" dirty="0" smtClean="0"/>
              <a:t>)= </a:t>
            </a:r>
            <a:r>
              <a:rPr lang="en-US" dirty="0" err="1" smtClean="0"/>
              <a:t>Prob</a:t>
            </a:r>
            <a:r>
              <a:rPr lang="en-US" dirty="0" smtClean="0"/>
              <a:t>(A</a:t>
            </a:r>
            <a:r>
              <a:rPr lang="en-US" baseline="-25000" dirty="0" smtClean="0"/>
              <a:t>n </a:t>
            </a:r>
            <a:r>
              <a:rPr lang="en-US" dirty="0" smtClean="0"/>
              <a:t>|S)</a:t>
            </a:r>
          </a:p>
          <a:p>
            <a:endParaRPr lang="en-US" dirty="0"/>
          </a:p>
          <a:p>
            <a:r>
              <a:rPr lang="en-US" dirty="0" smtClean="0"/>
              <a:t>S = current situation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action n is best (and should be chosen)</a:t>
            </a:r>
          </a:p>
          <a:p>
            <a:endParaRPr lang="en-US" dirty="0"/>
          </a:p>
          <a:p>
            <a:r>
              <a:rPr lang="en-US" dirty="0" smtClean="0"/>
              <a:t>Through computing</a:t>
            </a:r>
          </a:p>
          <a:p>
            <a:r>
              <a:rPr lang="en-US" dirty="0" smtClean="0"/>
              <a:t>Q(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,S</a:t>
            </a:r>
            <a:r>
              <a:rPr lang="en-US" dirty="0" smtClean="0"/>
              <a:t>) = </a:t>
            </a:r>
            <a:r>
              <a:rPr lang="en-US" dirty="0" err="1" smtClean="0"/>
              <a:t>TotalReward</a:t>
            </a:r>
            <a:r>
              <a:rPr lang="en-US" dirty="0" smtClean="0"/>
              <a:t>(A</a:t>
            </a:r>
            <a:r>
              <a:rPr lang="en-US" baseline="-25000" dirty="0" smtClean="0"/>
              <a:t>n </a:t>
            </a:r>
            <a:r>
              <a:rPr lang="en-US" dirty="0"/>
              <a:t>|S)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600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TotalReward</a:t>
            </a:r>
            <a:r>
              <a:rPr lang="en-US" dirty="0" smtClean="0"/>
              <a:t>(A</a:t>
            </a:r>
            <a:r>
              <a:rPr lang="en-US" baseline="-25000" dirty="0" smtClean="0"/>
              <a:t>n </a:t>
            </a:r>
            <a:r>
              <a:rPr lang="en-US" dirty="0"/>
              <a:t>|S)</a:t>
            </a:r>
            <a:r>
              <a:rPr lang="en-US" dirty="0" smtClean="0"/>
              <a:t> = </a:t>
            </a:r>
            <a:r>
              <a:rPr lang="en-US" dirty="0" err="1" smtClean="0"/>
              <a:t>Reward</a:t>
            </a:r>
            <a:r>
              <a:rPr lang="en-US" baseline="-25000" dirty="0" err="1" smtClean="0"/>
              <a:t>now</a:t>
            </a:r>
            <a:r>
              <a:rPr lang="en-US" baseline="-25000" dirty="0" smtClean="0"/>
              <a:t> </a:t>
            </a:r>
            <a:r>
              <a:rPr lang="en-US" dirty="0" smtClean="0"/>
              <a:t> + Reward</a:t>
            </a:r>
            <a:r>
              <a:rPr lang="en-US" baseline="-25000" dirty="0" smtClean="0"/>
              <a:t>now+1 </a:t>
            </a:r>
            <a:r>
              <a:rPr lang="en-US" dirty="0"/>
              <a:t>+ </a:t>
            </a:r>
            <a:r>
              <a:rPr lang="en-US" dirty="0" smtClean="0"/>
              <a:t>Reward</a:t>
            </a:r>
            <a:r>
              <a:rPr lang="en-US" baseline="-25000" dirty="0" smtClean="0"/>
              <a:t>now+2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Reward</a:t>
            </a:r>
            <a:r>
              <a:rPr lang="en-US" baseline="-25000" dirty="0" smtClean="0"/>
              <a:t>now+3 </a:t>
            </a:r>
            <a:r>
              <a:rPr lang="en-US" dirty="0"/>
              <a:t>+ </a:t>
            </a:r>
            <a:r>
              <a:rPr lang="en-US" dirty="0" err="1" smtClean="0"/>
              <a:t>Reward</a:t>
            </a:r>
            <a:r>
              <a:rPr lang="en-US" baseline="-25000" dirty="0" err="1" smtClean="0"/>
              <a:t>end</a:t>
            </a:r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 smtClean="0"/>
              <a:t>However, future rewards may be less certain than immediate rewards</a:t>
            </a:r>
          </a:p>
          <a:p>
            <a:r>
              <a:rPr lang="en-US" dirty="0" smtClean="0"/>
              <a:t>d = time discount function between 0 and 1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/>
              <a:t>TotalReward</a:t>
            </a:r>
            <a:r>
              <a:rPr lang="en-US" dirty="0"/>
              <a:t>(A</a:t>
            </a:r>
            <a:r>
              <a:rPr lang="en-US" baseline="-25000" dirty="0"/>
              <a:t>n </a:t>
            </a:r>
            <a:r>
              <a:rPr lang="en-US" dirty="0"/>
              <a:t>|S) = </a:t>
            </a:r>
            <a:r>
              <a:rPr lang="en-US" dirty="0" smtClean="0"/>
              <a:t>d* </a:t>
            </a:r>
            <a:r>
              <a:rPr lang="en-US" dirty="0" err="1" smtClean="0"/>
              <a:t>Reward</a:t>
            </a:r>
            <a:r>
              <a:rPr lang="en-US" baseline="-25000" dirty="0" err="1" smtClean="0"/>
              <a:t>now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* Reward</a:t>
            </a:r>
            <a:r>
              <a:rPr lang="en-US" baseline="-25000" dirty="0" smtClean="0"/>
              <a:t>now+1 </a:t>
            </a:r>
            <a:r>
              <a:rPr lang="en-US" dirty="0"/>
              <a:t>+ </a:t>
            </a:r>
            <a:r>
              <a:rPr lang="en-US" dirty="0" smtClean="0"/>
              <a:t>d</a:t>
            </a:r>
            <a:r>
              <a:rPr lang="en-US" baseline="30000" dirty="0" smtClean="0"/>
              <a:t>3</a:t>
            </a:r>
            <a:r>
              <a:rPr lang="en-US" dirty="0" smtClean="0"/>
              <a:t>* Reward</a:t>
            </a:r>
            <a:r>
              <a:rPr lang="en-US" baseline="-25000" dirty="0" smtClean="0"/>
              <a:t>now+2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d</a:t>
            </a:r>
            <a:r>
              <a:rPr lang="en-US" baseline="30000" dirty="0" smtClean="0"/>
              <a:t>4</a:t>
            </a:r>
            <a:r>
              <a:rPr lang="en-US" dirty="0" smtClean="0"/>
              <a:t>* Reward</a:t>
            </a:r>
            <a:r>
              <a:rPr lang="en-US" baseline="-25000" dirty="0" smtClean="0"/>
              <a:t>now+3 </a:t>
            </a:r>
            <a:r>
              <a:rPr lang="en-US" dirty="0"/>
              <a:t>+ </a:t>
            </a:r>
            <a:r>
              <a:rPr lang="en-US" dirty="0" err="1" smtClean="0"/>
              <a:t>d</a:t>
            </a:r>
            <a:r>
              <a:rPr lang="en-US" baseline="30000" dirty="0" err="1" smtClean="0"/>
              <a:t>t</a:t>
            </a:r>
            <a:r>
              <a:rPr lang="en-US" dirty="0" smtClean="0"/>
              <a:t> * </a:t>
            </a:r>
            <a:r>
              <a:rPr lang="en-US" dirty="0" err="1" smtClean="0"/>
              <a:t>Reward</a:t>
            </a:r>
            <a:r>
              <a:rPr lang="en-US" baseline="-25000" dirty="0" err="1" smtClean="0"/>
              <a:t>end</a:t>
            </a:r>
            <a:endParaRPr lang="en-US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473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“Bandit Problem”</a:t>
            </a:r>
          </a:p>
          <a:p>
            <a:pPr lvl="1"/>
            <a:endParaRPr lang="en-US" dirty="0"/>
          </a:p>
          <a:p>
            <a:r>
              <a:rPr lang="en-US" dirty="0" smtClean="0"/>
              <a:t>Just one situation</a:t>
            </a:r>
          </a:p>
          <a:p>
            <a:pPr lvl="1"/>
            <a:r>
              <a:rPr lang="en-US" dirty="0" smtClean="0"/>
              <a:t>Determine which action generally has highest reward, regardless of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501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2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46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Volunteer 1: You are in the fabled </a:t>
            </a:r>
            <a:br>
              <a:rPr lang="en-US" dirty="0" smtClean="0"/>
            </a:br>
            <a:r>
              <a:rPr lang="en-US" dirty="0" smtClean="0"/>
              <a:t>casino in </a:t>
            </a:r>
            <a:r>
              <a:rPr lang="en-US" dirty="0" err="1" smtClean="0"/>
              <a:t>Ulence</a:t>
            </a:r>
            <a:r>
              <a:rPr lang="en-US" dirty="0" smtClean="0"/>
              <a:t> Flats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3010" name="Picture 2" descr="http://images1.wikia.nocookie.net/__cb20110128160110/spacequest/images/4/44/Flatule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21" y="1524000"/>
            <a:ext cx="9144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2" name="Picture 4" descr="http://sq.websofia.com/lib/room7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3048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35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Reinforcement Learning in 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Totally different</a:t>
            </a:r>
          </a:p>
          <a:p>
            <a:endParaRPr lang="en-US" dirty="0" smtClean="0"/>
          </a:p>
          <a:p>
            <a:r>
              <a:rPr lang="en-US" dirty="0" smtClean="0"/>
              <a:t>Undergraduate receiving pellets rather than rat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146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choose between three levers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lever</a:t>
            </a:r>
          </a:p>
          <a:p>
            <a:r>
              <a:rPr lang="en-US" dirty="0" smtClean="0"/>
              <a:t>Red lever</a:t>
            </a:r>
          </a:p>
          <a:p>
            <a:r>
              <a:rPr lang="en-US" dirty="0" err="1" smtClean="0"/>
              <a:t>Yellurple</a:t>
            </a:r>
            <a:r>
              <a:rPr lang="en-US" dirty="0" smtClean="0"/>
              <a:t> lever</a:t>
            </a:r>
          </a:p>
          <a:p>
            <a:endParaRPr lang="en-US" dirty="0"/>
          </a:p>
          <a:p>
            <a:r>
              <a:rPr lang="en-US" dirty="0" smtClean="0"/>
              <a:t>(Don’t start yet)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917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the results each time</a:t>
            </a:r>
          </a:p>
          <a:p>
            <a:r>
              <a:rPr lang="en-US" dirty="0" smtClean="0"/>
              <a:t>One column for Red</a:t>
            </a:r>
          </a:p>
          <a:p>
            <a:r>
              <a:rPr lang="en-US" dirty="0" smtClean="0"/>
              <a:t>One column for Green</a:t>
            </a:r>
          </a:p>
          <a:p>
            <a:r>
              <a:rPr lang="en-US" dirty="0" smtClean="0"/>
              <a:t>One column for </a:t>
            </a:r>
            <a:r>
              <a:rPr lang="en-US" dirty="0" err="1" smtClean="0"/>
              <a:t>Yellurple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(Volunteer 1: you can’t look)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0753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100 times</a:t>
            </a:r>
          </a:p>
          <a:p>
            <a:endParaRPr lang="en-US" dirty="0"/>
          </a:p>
          <a:p>
            <a:r>
              <a:rPr lang="en-US" dirty="0" smtClean="0"/>
              <a:t>Your goal is to make as much money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2924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mean and SD for each option?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879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RED: M = +2, SD= ~6</a:t>
            </a:r>
          </a:p>
          <a:p>
            <a:r>
              <a:rPr lang="en-US" dirty="0" smtClean="0"/>
              <a:t>GREEN: M = + 40, SD = ~57</a:t>
            </a:r>
            <a:endParaRPr lang="en-US" dirty="0"/>
          </a:p>
          <a:p>
            <a:r>
              <a:rPr lang="en-US" dirty="0" smtClean="0"/>
              <a:t>YELLURPLE: </a:t>
            </a:r>
            <a:r>
              <a:rPr lang="en-US" dirty="0"/>
              <a:t>M = </a:t>
            </a:r>
            <a:r>
              <a:rPr lang="en-US" dirty="0" smtClean="0"/>
              <a:t>- 20, </a:t>
            </a:r>
            <a:r>
              <a:rPr lang="en-US" dirty="0"/>
              <a:t>SD = ~57</a:t>
            </a:r>
          </a:p>
          <a:p>
            <a:endParaRPr lang="en-US" dirty="0" smtClean="0"/>
          </a:p>
          <a:p>
            <a:r>
              <a:rPr lang="en-US" dirty="0" smtClean="0"/>
              <a:t>What should the values be for:</a:t>
            </a:r>
          </a:p>
          <a:p>
            <a:pPr marL="0" indent="0">
              <a:buNone/>
            </a:pPr>
            <a:r>
              <a:rPr lang="en-US" dirty="0" smtClean="0">
                <a:latin typeface="Symbol" pitchFamily="18" charset="2"/>
              </a:rPr>
              <a:t>	p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,S</a:t>
            </a:r>
            <a:r>
              <a:rPr lang="en-US" dirty="0"/>
              <a:t>)= </a:t>
            </a:r>
            <a:r>
              <a:rPr lang="en-US" dirty="0" err="1"/>
              <a:t>Prob</a:t>
            </a:r>
            <a:r>
              <a:rPr lang="en-US" dirty="0"/>
              <a:t>(A</a:t>
            </a:r>
            <a:r>
              <a:rPr lang="en-US" baseline="-25000" dirty="0"/>
              <a:t>n </a:t>
            </a:r>
            <a:r>
              <a:rPr lang="en-US" dirty="0"/>
              <a:t>|S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Q(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,S</a:t>
            </a:r>
            <a:r>
              <a:rPr lang="en-US" dirty="0"/>
              <a:t>) = </a:t>
            </a:r>
            <a:r>
              <a:rPr lang="en-US" dirty="0" err="1"/>
              <a:t>TotalReward</a:t>
            </a:r>
            <a:r>
              <a:rPr lang="en-US" dirty="0"/>
              <a:t>(A</a:t>
            </a:r>
            <a:r>
              <a:rPr lang="en-US" baseline="-25000" dirty="0"/>
              <a:t>n </a:t>
            </a:r>
            <a:r>
              <a:rPr lang="en-US" dirty="0"/>
              <a:t>|S)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164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RED: M = +2, SD= ~6</a:t>
            </a:r>
          </a:p>
          <a:p>
            <a:r>
              <a:rPr lang="en-US" dirty="0" smtClean="0"/>
              <a:t>GREEN: M = + 40, SD = ~57</a:t>
            </a:r>
            <a:endParaRPr lang="en-US" dirty="0"/>
          </a:p>
          <a:p>
            <a:r>
              <a:rPr lang="en-US" dirty="0" smtClean="0"/>
              <a:t>YELLURPLE: </a:t>
            </a:r>
            <a:r>
              <a:rPr lang="en-US" dirty="0"/>
              <a:t>M = </a:t>
            </a:r>
            <a:r>
              <a:rPr lang="en-US" dirty="0" smtClean="0"/>
              <a:t>- 20, </a:t>
            </a:r>
            <a:r>
              <a:rPr lang="en-US" dirty="0"/>
              <a:t>SD = ~57</a:t>
            </a:r>
          </a:p>
          <a:p>
            <a:endParaRPr lang="en-US" dirty="0" smtClean="0"/>
          </a:p>
          <a:p>
            <a:r>
              <a:rPr lang="en-US" dirty="0" smtClean="0"/>
              <a:t>If this involved real money, what would you do?</a:t>
            </a:r>
          </a:p>
          <a:p>
            <a:pPr marL="0" indent="0">
              <a:buNone/>
            </a:pPr>
            <a:r>
              <a:rPr lang="en-US" dirty="0" smtClean="0">
                <a:latin typeface="Symbol" pitchFamily="18" charset="2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448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 versus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strategies:</a:t>
            </a:r>
          </a:p>
          <a:p>
            <a:endParaRPr lang="en-US" dirty="0"/>
          </a:p>
          <a:p>
            <a:r>
              <a:rPr lang="en-US" dirty="0" smtClean="0"/>
              <a:t>Greedy – always pick the action with highest Q</a:t>
            </a:r>
          </a:p>
          <a:p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-Greedy – select random action </a:t>
            </a:r>
            <a:r>
              <a:rPr lang="en-US" dirty="0" smtClean="0">
                <a:latin typeface="Symbol" pitchFamily="18" charset="2"/>
              </a:rPr>
              <a:t>e </a:t>
            </a:r>
            <a:r>
              <a:rPr lang="en-US" dirty="0" smtClean="0"/>
              <a:t>percent of the time, else pick </a:t>
            </a:r>
            <a:r>
              <a:rPr lang="en-US" dirty="0"/>
              <a:t>the action with highest Q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6766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 versus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Softmax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Tau influences aggressiveness</a:t>
            </a:r>
          </a:p>
          <a:p>
            <a:pPr lvl="1"/>
            <a:r>
              <a:rPr lang="en-US" dirty="0" smtClean="0"/>
              <a:t>For Tau close to 0, model uses reward information strongly</a:t>
            </a:r>
          </a:p>
          <a:p>
            <a:pPr lvl="1"/>
            <a:r>
              <a:rPr lang="en-US" dirty="0" smtClean="0"/>
              <a:t>For Tau close to infinity, model uses reward information very little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6169649" cy="145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42234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Becomes more complex…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situation is taken into account</a:t>
            </a:r>
          </a:p>
          <a:p>
            <a:endParaRPr lang="en-US" dirty="0"/>
          </a:p>
          <a:p>
            <a:r>
              <a:rPr lang="en-US" dirty="0" smtClean="0"/>
              <a:t>Model needs to figure out mapping from situation to reward</a:t>
            </a:r>
          </a:p>
          <a:p>
            <a:pPr lvl="1"/>
            <a:r>
              <a:rPr lang="en-US" dirty="0" smtClean="0"/>
              <a:t>And which aspects of situation (e.g. features)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378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Becomes more complex…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considering possibility that agent actions may actually change state of the world</a:t>
            </a:r>
          </a:p>
          <a:p>
            <a:endParaRPr lang="en-US" dirty="0"/>
          </a:p>
          <a:p>
            <a:r>
              <a:rPr lang="en-US" dirty="0" smtClean="0"/>
              <a:t>E.g. reward function changes based on situation, and your actions change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0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Reinforcement Learning in CS</a:t>
            </a:r>
            <a:br>
              <a:rPr lang="en-US" dirty="0" smtClean="0"/>
            </a:br>
            <a:r>
              <a:rPr lang="en-US" dirty="0" smtClean="0"/>
              <a:t>(Really)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from feedback</a:t>
            </a:r>
          </a:p>
          <a:p>
            <a:endParaRPr lang="en-US" dirty="0"/>
          </a:p>
          <a:p>
            <a:r>
              <a:rPr lang="en-US" dirty="0" smtClean="0"/>
              <a:t>The computer program has actions it can take</a:t>
            </a:r>
          </a:p>
          <a:p>
            <a:r>
              <a:rPr lang="en-US" dirty="0" smtClean="0"/>
              <a:t>The computer program gets feedback as to the success of those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569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situation is taken into account</a:t>
            </a:r>
          </a:p>
          <a:p>
            <a:endParaRPr lang="en-US" dirty="0"/>
          </a:p>
          <a:p>
            <a:r>
              <a:rPr lang="en-US" dirty="0" smtClean="0"/>
              <a:t>Model needs to figure out mapping from situation to reward</a:t>
            </a:r>
          </a:p>
          <a:p>
            <a:pPr lvl="1"/>
            <a:r>
              <a:rPr lang="en-US" dirty="0" smtClean="0"/>
              <a:t>And which aspects of situation (e.g. features) matter (e.g. lead to a significant difference in rewards)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047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POMDP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Partially observable </a:t>
            </a:r>
            <a:r>
              <a:rPr lang="en-US" dirty="0" err="1" smtClean="0"/>
              <a:t>markov</a:t>
            </a:r>
            <a:r>
              <a:rPr lang="en-US" dirty="0" smtClean="0"/>
              <a:t> decision process</a:t>
            </a:r>
          </a:p>
          <a:p>
            <a:endParaRPr lang="en-US" dirty="0"/>
          </a:p>
          <a:p>
            <a:r>
              <a:rPr lang="en-US" dirty="0" smtClean="0"/>
              <a:t>Adds observations as well as rewards to RL</a:t>
            </a:r>
          </a:p>
          <a:p>
            <a:r>
              <a:rPr lang="en-US" dirty="0" smtClean="0"/>
              <a:t>E.g. your actions change the situation, but you don’t know exactly how</a:t>
            </a:r>
          </a:p>
          <a:p>
            <a:pPr lvl="1"/>
            <a:r>
              <a:rPr lang="en-US" dirty="0" smtClean="0"/>
              <a:t>All you know is what the agent can observe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800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RL in EDM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8332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et al. 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Goal: Choose strategy in Physics tutoring by expert human tutors</a:t>
            </a:r>
            <a:endParaRPr lang="en-US" dirty="0"/>
          </a:p>
          <a:p>
            <a:r>
              <a:rPr lang="en-US" dirty="0" smtClean="0"/>
              <a:t>Situation</a:t>
            </a:r>
          </a:p>
          <a:p>
            <a:pPr lvl="1"/>
            <a:r>
              <a:rPr lang="en-US" dirty="0" smtClean="0"/>
              <a:t>Range of features of past tutor behavior, past student behavior, and difficulty of current step</a:t>
            </a:r>
          </a:p>
          <a:p>
            <a:r>
              <a:rPr lang="en-US" dirty="0" smtClean="0"/>
              <a:t>Action – </a:t>
            </a:r>
          </a:p>
          <a:p>
            <a:pPr lvl="1"/>
            <a:r>
              <a:rPr lang="en-US" dirty="0" smtClean="0"/>
              <a:t>Elicit, Tell crossed with</a:t>
            </a:r>
          </a:p>
          <a:p>
            <a:pPr lvl="1"/>
            <a:r>
              <a:rPr lang="en-US" dirty="0" smtClean="0"/>
              <a:t>Justify, Skip-Justify</a:t>
            </a:r>
          </a:p>
          <a:p>
            <a:r>
              <a:rPr lang="en-US" dirty="0" smtClean="0"/>
              <a:t>Reward – Student’s Final Learning Gain from Pre-test to Post-test</a:t>
            </a:r>
          </a:p>
          <a:p>
            <a:r>
              <a:rPr lang="en-US" dirty="0" smtClean="0"/>
              <a:t>Separate model developed for each of 8 KCs</a:t>
            </a:r>
          </a:p>
        </p:txBody>
      </p:sp>
    </p:spTree>
    <p:extLst>
      <p:ext uri="{BB962C8B-B14F-4D97-AF65-F5344CB8AC3E}">
        <p14:creationId xmlns:p14="http://schemas.microsoft.com/office/powerpoint/2010/main" val="422497427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commonly used selection features in final policies</a:t>
            </a:r>
            <a:br>
              <a:rPr lang="en-US" dirty="0" smtClean="0"/>
            </a:br>
            <a:r>
              <a:rPr lang="en-US" dirty="0" smtClean="0"/>
              <a:t>(final models not given in paper)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StepSimplicityPS</a:t>
            </a:r>
            <a:r>
              <a:rPr lang="en-US" dirty="0" smtClean="0"/>
              <a:t>: percentage </a:t>
            </a:r>
            <a:r>
              <a:rPr lang="en-US" dirty="0"/>
              <a:t>of answers </a:t>
            </a:r>
            <a:r>
              <a:rPr lang="en-US" dirty="0" smtClean="0"/>
              <a:t>across all students that </a:t>
            </a:r>
            <a:r>
              <a:rPr lang="en-US" dirty="0"/>
              <a:t>were correct for a </a:t>
            </a:r>
            <a:r>
              <a:rPr lang="en-US" dirty="0" smtClean="0"/>
              <a:t>step in training data</a:t>
            </a:r>
            <a:endParaRPr lang="en-US" dirty="0"/>
          </a:p>
          <a:p>
            <a:r>
              <a:rPr lang="en-US" dirty="0" err="1" smtClean="0"/>
              <a:t>TuConceptsToWordsPS</a:t>
            </a:r>
            <a:r>
              <a:rPr lang="en-US" dirty="0" smtClean="0"/>
              <a:t>: ratio of physics </a:t>
            </a:r>
            <a:r>
              <a:rPr lang="en-US" dirty="0"/>
              <a:t>concepts to words in the tutor's dialogue.</a:t>
            </a:r>
          </a:p>
          <a:p>
            <a:r>
              <a:rPr lang="en-US" dirty="0" err="1" smtClean="0"/>
              <a:t>tellsSinceElicitA</a:t>
            </a:r>
            <a:r>
              <a:rPr lang="en-US" dirty="0" smtClean="0"/>
              <a:t>: the </a:t>
            </a:r>
            <a:r>
              <a:rPr lang="en-US" dirty="0"/>
              <a:t>number of tells the student </a:t>
            </a:r>
            <a:r>
              <a:rPr lang="en-US" dirty="0" smtClean="0"/>
              <a:t>has received </a:t>
            </a:r>
            <a:r>
              <a:rPr lang="en-US" dirty="0"/>
              <a:t>since the last elicit.</a:t>
            </a:r>
          </a:p>
          <a:p>
            <a:r>
              <a:rPr lang="en-US" dirty="0" err="1" smtClean="0"/>
              <a:t>durationKCBetweenDecisionT</a:t>
            </a:r>
            <a:r>
              <a:rPr lang="en-US" dirty="0" smtClean="0"/>
              <a:t>: time </a:t>
            </a:r>
            <a:r>
              <a:rPr lang="en-US" dirty="0"/>
              <a:t>since </a:t>
            </a:r>
            <a:r>
              <a:rPr lang="en-US" dirty="0" smtClean="0"/>
              <a:t>the last </a:t>
            </a:r>
            <a:r>
              <a:rPr lang="en-US" dirty="0"/>
              <a:t>tutorial decision was made on the current KC.</a:t>
            </a:r>
          </a:p>
        </p:txBody>
      </p:sp>
    </p:spTree>
    <p:extLst>
      <p:ext uri="{BB962C8B-B14F-4D97-AF65-F5344CB8AC3E}">
        <p14:creationId xmlns:p14="http://schemas.microsoft.com/office/powerpoint/2010/main" val="20875309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policy with new group of students led to better student learning than random policy </a:t>
            </a:r>
          </a:p>
          <a:p>
            <a:endParaRPr lang="en-US" dirty="0"/>
          </a:p>
          <a:p>
            <a:r>
              <a:rPr lang="en-US" dirty="0" smtClean="0"/>
              <a:t>Also, using pre-post learning gain as reward function led to better student learning than using immediate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535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23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Monday, March </a:t>
            </a:r>
            <a:r>
              <a:rPr lang="en-US" dirty="0" smtClean="0"/>
              <a:t>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Advanced Detector Evaluation and Validation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Assignment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automatically learn a mapping from situations to actions</a:t>
            </a:r>
          </a:p>
          <a:p>
            <a:pPr lvl="1"/>
            <a:r>
              <a:rPr lang="en-US" dirty="0" smtClean="0"/>
              <a:t>So that feedback is as positive as possible</a:t>
            </a:r>
          </a:p>
          <a:p>
            <a:pPr lvl="1"/>
            <a:r>
              <a:rPr lang="en-US" dirty="0" smtClean="0"/>
              <a:t>Through trying actions and seeing the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1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1192</Words>
  <Application>Microsoft Office PowerPoint</Application>
  <PresentationFormat>On-screen Show (4:3)</PresentationFormat>
  <Paragraphs>232</Paragraphs>
  <Slides>88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Office Theme</vt:lpstr>
      <vt:lpstr>Special Topics in  Educational Data Mining</vt:lpstr>
      <vt:lpstr>Today’s Class</vt:lpstr>
      <vt:lpstr>A relaxing break from  prediction modeling</vt:lpstr>
      <vt:lpstr>Reinforcement Learning in Psychology</vt:lpstr>
      <vt:lpstr>Reinforcement Learning in Psychology</vt:lpstr>
      <vt:lpstr>Reinforcement Learning in CS</vt:lpstr>
      <vt:lpstr>Reinforcement Learning in CS</vt:lpstr>
      <vt:lpstr>Reinforcement Learning in CS (Really)</vt:lpstr>
      <vt:lpstr>Reinforcement Learning</vt:lpstr>
      <vt:lpstr>Example</vt:lpstr>
      <vt:lpstr>Volunteer 1</vt:lpstr>
      <vt:lpstr>Glortzes (prices in Greldaks)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much?</vt:lpstr>
      <vt:lpstr>Volunteer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much?</vt:lpstr>
      <vt:lpstr>Volunteer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much?</vt:lpstr>
      <vt:lpstr>Volunteer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much?</vt:lpstr>
      <vt:lpstr>This is Reinforcement Learning</vt:lpstr>
      <vt:lpstr>What are the meaningful features?</vt:lpstr>
      <vt:lpstr>What do blue circles mean?</vt:lpstr>
      <vt:lpstr>What do purple circles mean?</vt:lpstr>
      <vt:lpstr>What do green squares mean?</vt:lpstr>
      <vt:lpstr>Is every greeble with the same appearance the same?</vt:lpstr>
      <vt:lpstr>How does it work  in an automated fashion?</vt:lpstr>
      <vt:lpstr>How does it work  in an automated fashion?</vt:lpstr>
      <vt:lpstr>Exploration or Exploitation?</vt:lpstr>
      <vt:lpstr>Deterministic or Stochastic?</vt:lpstr>
      <vt:lpstr>Immediate reward or  long-term reward?</vt:lpstr>
      <vt:lpstr>Immediate reward or  long-term reward?</vt:lpstr>
      <vt:lpstr>Example</vt:lpstr>
      <vt:lpstr>Policy computation</vt:lpstr>
      <vt:lpstr>Policy computation</vt:lpstr>
      <vt:lpstr>Simplest Version</vt:lpstr>
      <vt:lpstr>I need 2 volunteers</vt:lpstr>
      <vt:lpstr>Volunteer 1: You are in the fabled  casino in Ulence Flats</vt:lpstr>
      <vt:lpstr>You can choose between three levers</vt:lpstr>
      <vt:lpstr>Volunteer 2</vt:lpstr>
      <vt:lpstr>Volunteer 1</vt:lpstr>
      <vt:lpstr>Volunteer 2</vt:lpstr>
      <vt:lpstr>True values</vt:lpstr>
      <vt:lpstr>True values</vt:lpstr>
      <vt:lpstr>Exploitation versus Exploration</vt:lpstr>
      <vt:lpstr>Exploitation versus Exploration</vt:lpstr>
      <vt:lpstr>Becomes more complex…</vt:lpstr>
      <vt:lpstr>Becomes more complex…</vt:lpstr>
      <vt:lpstr>Lots of algorithms</vt:lpstr>
      <vt:lpstr>POMDP</vt:lpstr>
      <vt:lpstr>Example of RL in EDM</vt:lpstr>
      <vt:lpstr>Chi et al. (2011)</vt:lpstr>
      <vt:lpstr>Most commonly used selection features in final policies (final models not given in paper)</vt:lpstr>
      <vt:lpstr>Results</vt:lpstr>
      <vt:lpstr>Questions? Comments?</vt:lpstr>
      <vt:lpstr>Next Class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 Educational Data Mining</dc:title>
  <dc:creator>CIS</dc:creator>
  <cp:lastModifiedBy>CIS</cp:lastModifiedBy>
  <cp:revision>152</cp:revision>
  <cp:lastPrinted>2013-03-02T20:03:33Z</cp:lastPrinted>
  <dcterms:created xsi:type="dcterms:W3CDTF">2013-02-16T23:54:35Z</dcterms:created>
  <dcterms:modified xsi:type="dcterms:W3CDTF">2013-03-02T21:42:38Z</dcterms:modified>
</cp:coreProperties>
</file>