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554" r:id="rId4"/>
    <p:sldId id="515" r:id="rId5"/>
    <p:sldId id="516" r:id="rId6"/>
    <p:sldId id="517" r:id="rId7"/>
    <p:sldId id="518" r:id="rId8"/>
    <p:sldId id="519" r:id="rId9"/>
    <p:sldId id="520" r:id="rId10"/>
    <p:sldId id="549" r:id="rId11"/>
    <p:sldId id="521" r:id="rId12"/>
    <p:sldId id="522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1" r:id="rId22"/>
    <p:sldId id="555" r:id="rId23"/>
    <p:sldId id="556" r:id="rId24"/>
    <p:sldId id="557" r:id="rId25"/>
    <p:sldId id="558" r:id="rId26"/>
    <p:sldId id="559" r:id="rId27"/>
    <p:sldId id="532" r:id="rId28"/>
    <p:sldId id="533" r:id="rId29"/>
    <p:sldId id="534" r:id="rId30"/>
    <p:sldId id="560" r:id="rId31"/>
    <p:sldId id="535" r:id="rId32"/>
    <p:sldId id="536" r:id="rId33"/>
    <p:sldId id="537" r:id="rId34"/>
    <p:sldId id="548" r:id="rId35"/>
    <p:sldId id="538" r:id="rId36"/>
    <p:sldId id="539" r:id="rId37"/>
    <p:sldId id="540" r:id="rId38"/>
    <p:sldId id="561" r:id="rId39"/>
    <p:sldId id="562" r:id="rId40"/>
    <p:sldId id="545" r:id="rId41"/>
    <p:sldId id="546" r:id="rId42"/>
    <p:sldId id="563" r:id="rId43"/>
    <p:sldId id="513" r:id="rId44"/>
    <p:sldId id="412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90072" autoAdjust="0"/>
  </p:normalViewPr>
  <p:slideViewPr>
    <p:cSldViewPr>
      <p:cViewPr varScale="1">
        <p:scale>
          <a:sx n="65" d="100"/>
          <a:sy n="65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Sheet1!$F$4</c:f>
              <c:strCache>
                <c:ptCount val="1"/>
              </c:strCache>
            </c:strRef>
          </c:tx>
          <c:xVal>
            <c:numRef>
              <c:f>Sheet1!$E$5:$E$14</c:f>
              <c:numCache>
                <c:formatCode>General</c:formatCode>
                <c:ptCount val="10"/>
              </c:numCache>
            </c:numRef>
          </c:xVal>
          <c:yVal>
            <c:numRef>
              <c:f>Sheet1!$F$5:$F$14</c:f>
              <c:numCache>
                <c:formatCode>General</c:formatCode>
                <c:ptCount val="10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94432"/>
        <c:axId val="93396352"/>
      </c:scatterChart>
      <c:valAx>
        <c:axId val="9339443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drinks of prune nog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396352"/>
        <c:crosses val="autoZero"/>
        <c:crossBetween val="midCat"/>
      </c:valAx>
      <c:valAx>
        <c:axId val="93396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emergencies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39443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Sheet1!$F$4</c:f>
              <c:strCache>
                <c:ptCount val="1"/>
              </c:strCache>
            </c:strRef>
          </c:tx>
          <c:xVal>
            <c:numRef>
              <c:f>Sheet1!$E$5:$E$14</c:f>
              <c:numCache>
                <c:formatCode>General</c:formatCode>
                <c:ptCount val="10"/>
              </c:numCache>
            </c:numRef>
          </c:xVal>
          <c:yVal>
            <c:numRef>
              <c:f>Sheet1!$F$5:$F$14</c:f>
              <c:numCache>
                <c:formatCode>General</c:formatCode>
                <c:ptCount val="10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30144"/>
        <c:axId val="93432064"/>
      </c:scatterChart>
      <c:valAx>
        <c:axId val="93430144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drinks of prune nog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32064"/>
        <c:crosses val="autoZero"/>
        <c:crossBetween val="midCat"/>
      </c:valAx>
      <c:valAx>
        <c:axId val="93432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emergencies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30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7239000" cy="4485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7239000" cy="44853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Topics in</a:t>
            </a:r>
            <a:br>
              <a:rPr lang="en-US" dirty="0" smtClean="0"/>
            </a:br>
            <a:r>
              <a:rPr lang="en-US" dirty="0" smtClean="0"/>
              <a:t>Educational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HUDK5199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Spring term, </a:t>
            </a:r>
            <a:r>
              <a:rPr lang="en-US" dirty="0" smtClean="0"/>
              <a:t>2013</a:t>
            </a:r>
            <a:endParaRPr lang="en-US" dirty="0" smtClean="0"/>
          </a:p>
          <a:p>
            <a:r>
              <a:rPr lang="en-US" dirty="0" smtClean="0"/>
              <a:t>March 7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kind of functions could you fit with</a:t>
            </a:r>
          </a:p>
          <a:p>
            <a:endParaRPr lang="en-US" dirty="0"/>
          </a:p>
          <a:p>
            <a:r>
              <a:rPr lang="en-US" dirty="0" smtClean="0"/>
              <a:t>Y = X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Y = </a:t>
            </a:r>
            <a:r>
              <a:rPr lang="en-US" dirty="0" smtClean="0"/>
              <a:t>X</a:t>
            </a:r>
            <a:r>
              <a:rPr lang="en-US" baseline="30000" dirty="0" smtClean="0"/>
              <a:t>3</a:t>
            </a:r>
          </a:p>
          <a:p>
            <a:r>
              <a:rPr lang="en-US" dirty="0"/>
              <a:t>Y = </a:t>
            </a:r>
            <a:r>
              <a:rPr lang="en-US" dirty="0" err="1" smtClean="0"/>
              <a:t>sqrt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Y = 1/x</a:t>
            </a:r>
          </a:p>
          <a:p>
            <a:r>
              <a:rPr lang="en-US" dirty="0" smtClean="0"/>
              <a:t>Y = sin X</a:t>
            </a:r>
          </a:p>
          <a:p>
            <a:r>
              <a:rPr lang="en-US" dirty="0" smtClean="0"/>
              <a:t>Y = </a:t>
            </a:r>
            <a:r>
              <a:rPr lang="en-US" dirty="0" err="1" smtClean="0"/>
              <a:t>ln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0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Linear Regression</a:t>
            </a:r>
            <a:endParaRPr 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GB" dirty="0" smtClean="0"/>
              <a:t>However…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It is blazing fast</a:t>
            </a:r>
          </a:p>
          <a:p>
            <a:endParaRPr lang="en-GB" dirty="0" smtClean="0"/>
          </a:p>
          <a:p>
            <a:r>
              <a:rPr lang="en-GB" dirty="0" smtClean="0"/>
              <a:t>It is often more accurate than more complex models, particularly once you </a:t>
            </a:r>
            <a:r>
              <a:rPr lang="en-GB" dirty="0" smtClean="0"/>
              <a:t>cross-validate</a:t>
            </a:r>
          </a:p>
          <a:p>
            <a:pPr lvl="1"/>
            <a:r>
              <a:rPr lang="en-GB" dirty="0" err="1" smtClean="0"/>
              <a:t>Caruana</a:t>
            </a:r>
            <a:r>
              <a:rPr lang="en-GB" dirty="0" smtClean="0"/>
              <a:t> </a:t>
            </a:r>
            <a:r>
              <a:rPr lang="en-GB" dirty="0" smtClean="0"/>
              <a:t>&amp; </a:t>
            </a:r>
            <a:r>
              <a:rPr lang="en-GB" dirty="0" err="1" smtClean="0"/>
              <a:t>Niculescu-Mizil</a:t>
            </a:r>
            <a:r>
              <a:rPr lang="en-GB" dirty="0" smtClean="0"/>
              <a:t> (2006)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It is feasible to understand your model</a:t>
            </a:r>
            <a:br>
              <a:rPr lang="en-GB" dirty="0" smtClean="0"/>
            </a:br>
            <a:r>
              <a:rPr lang="en-GB" dirty="0" smtClean="0"/>
              <a:t>(with the caveat that the second feature in your model is in the context of the first feature, and so on)</a:t>
            </a:r>
          </a:p>
        </p:txBody>
      </p:sp>
    </p:spTree>
    <p:extLst>
      <p:ext uri="{BB962C8B-B14F-4D97-AF65-F5344CB8AC3E}">
        <p14:creationId xmlns:p14="http://schemas.microsoft.com/office/powerpoint/2010/main" val="232253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study a classic example</a:t>
            </a:r>
          </a:p>
        </p:txBody>
      </p:sp>
    </p:spTree>
    <p:extLst>
      <p:ext uri="{BB962C8B-B14F-4D97-AF65-F5344CB8AC3E}">
        <p14:creationId xmlns:p14="http://schemas.microsoft.com/office/powerpoint/2010/main" val="9671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study a classic </a:t>
            </a:r>
            <a:r>
              <a:rPr lang="en-US" dirty="0" smtClean="0"/>
              <a:t>example</a:t>
            </a:r>
          </a:p>
          <a:p>
            <a:endParaRPr lang="en-US" dirty="0" smtClean="0"/>
          </a:p>
          <a:p>
            <a:r>
              <a:rPr lang="en-US" dirty="0" smtClean="0"/>
              <a:t>Drinking too much prune </a:t>
            </a:r>
            <a:r>
              <a:rPr lang="en-US" dirty="0" err="1" smtClean="0"/>
              <a:t>nog</a:t>
            </a:r>
            <a:r>
              <a:rPr lang="en-US" dirty="0" smtClean="0"/>
              <a:t> at a party, and having to make an emergency trip to the Little Researcher’s Room</a:t>
            </a:r>
          </a:p>
        </p:txBody>
      </p:sp>
    </p:spTree>
    <p:extLst>
      <p:ext uri="{BB962C8B-B14F-4D97-AF65-F5344CB8AC3E}">
        <p14:creationId xmlns:p14="http://schemas.microsoft.com/office/powerpoint/2010/main" val="51357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7239000" cy="44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18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7239000" cy="44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2438400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people are </a:t>
            </a:r>
            <a:r>
              <a:rPr lang="en-US" dirty="0" err="1" smtClean="0"/>
              <a:t>resistent</a:t>
            </a:r>
            <a:r>
              <a:rPr lang="en-US" dirty="0" smtClean="0"/>
              <a:t> to the </a:t>
            </a:r>
            <a:r>
              <a:rPr lang="en-US" dirty="0" err="1" smtClean="0"/>
              <a:t>deletrious</a:t>
            </a:r>
            <a:r>
              <a:rPr lang="en-US" dirty="0" smtClean="0"/>
              <a:t> effects of prunes and can safely enjoy high quantities of prune </a:t>
            </a:r>
            <a:r>
              <a:rPr lang="en-US" dirty="0" err="1" smtClean="0"/>
              <a:t>nog</a:t>
            </a:r>
            <a:r>
              <a:rPr lang="en-US" dirty="0" smtClean="0"/>
              <a:t>!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7239000" y="2819401"/>
            <a:ext cx="381000" cy="10501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4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“emergency”=</a:t>
            </a:r>
            <a:br>
              <a:rPr lang="en-US" dirty="0" smtClean="0"/>
            </a:br>
            <a:r>
              <a:rPr lang="en-US" dirty="0" smtClean="0"/>
              <a:t>	0.25 * # Drinks of </a:t>
            </a:r>
            <a:r>
              <a:rPr lang="en-US" dirty="0" err="1" smtClean="0"/>
              <a:t>nog</a:t>
            </a:r>
            <a:r>
              <a:rPr lang="en-US" dirty="0" smtClean="0"/>
              <a:t> last 3 hours</a:t>
            </a:r>
            <a:br>
              <a:rPr lang="en-US" dirty="0" smtClean="0"/>
            </a:br>
            <a:r>
              <a:rPr lang="en-US" dirty="0" smtClean="0"/>
              <a:t>	- 0.018 * (Drinks of </a:t>
            </a:r>
            <a:r>
              <a:rPr lang="en-US" dirty="0" err="1" smtClean="0"/>
              <a:t>nog</a:t>
            </a:r>
            <a:r>
              <a:rPr lang="en-US" dirty="0" smtClean="0"/>
              <a:t> last 3 hours)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But does that actually mean that </a:t>
            </a:r>
            <a:br>
              <a:rPr lang="en-US" dirty="0" smtClean="0"/>
            </a:br>
            <a:r>
              <a:rPr lang="en-US" dirty="0" smtClean="0"/>
              <a:t> (Drinks of </a:t>
            </a:r>
            <a:r>
              <a:rPr lang="en-US" dirty="0" err="1" smtClean="0"/>
              <a:t>nog</a:t>
            </a:r>
            <a:r>
              <a:rPr lang="en-US" dirty="0" smtClean="0"/>
              <a:t> last 3 hours)</a:t>
            </a:r>
            <a:r>
              <a:rPr lang="en-US" baseline="30000" dirty="0" smtClean="0"/>
              <a:t>2</a:t>
            </a:r>
            <a:r>
              <a:rPr lang="en-US" dirty="0" smtClean="0"/>
              <a:t> is associated with less “emergencies”?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5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Probability of “emergency”=</a:t>
            </a:r>
            <a:br>
              <a:rPr lang="en-US" dirty="0" smtClean="0"/>
            </a:br>
            <a:r>
              <a:rPr lang="en-US" dirty="0" smtClean="0"/>
              <a:t>	0.25 * # Drinks of </a:t>
            </a:r>
            <a:r>
              <a:rPr lang="en-US" dirty="0" err="1" smtClean="0"/>
              <a:t>nog</a:t>
            </a:r>
            <a:r>
              <a:rPr lang="en-US" dirty="0" smtClean="0"/>
              <a:t> last 3 hours</a:t>
            </a:r>
            <a:br>
              <a:rPr lang="en-US" dirty="0" smtClean="0"/>
            </a:br>
            <a:r>
              <a:rPr lang="en-US" dirty="0" smtClean="0"/>
              <a:t>	- 0.018 * (Drinks of </a:t>
            </a:r>
            <a:r>
              <a:rPr lang="en-US" dirty="0" err="1" smtClean="0"/>
              <a:t>nog</a:t>
            </a:r>
            <a:r>
              <a:rPr lang="en-US" dirty="0" smtClean="0"/>
              <a:t> last 3 hours)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But does that actually mean that </a:t>
            </a:r>
            <a:br>
              <a:rPr lang="en-US" dirty="0" smtClean="0"/>
            </a:br>
            <a:r>
              <a:rPr lang="en-US" dirty="0" smtClean="0"/>
              <a:t> (Drinks of </a:t>
            </a:r>
            <a:r>
              <a:rPr lang="en-US" dirty="0" err="1" smtClean="0"/>
              <a:t>nog</a:t>
            </a:r>
            <a:r>
              <a:rPr lang="en-US" dirty="0" smtClean="0"/>
              <a:t> last 3 hours)</a:t>
            </a:r>
            <a:r>
              <a:rPr lang="en-US" baseline="30000" dirty="0" smtClean="0"/>
              <a:t>2</a:t>
            </a:r>
            <a:r>
              <a:rPr lang="en-US" dirty="0" smtClean="0"/>
              <a:t> is associated with less “emergencies”?</a:t>
            </a:r>
          </a:p>
          <a:p>
            <a:endParaRPr lang="en-US" dirty="0" smtClean="0"/>
          </a:p>
          <a:p>
            <a:r>
              <a:rPr lang="en-US" dirty="0" smtClean="0"/>
              <a:t>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9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(Drinks of </a:t>
            </a:r>
            <a:r>
              <a:rPr lang="en-US" dirty="0" err="1" smtClean="0"/>
              <a:t>nog</a:t>
            </a:r>
            <a:r>
              <a:rPr lang="en-US" dirty="0" smtClean="0"/>
              <a:t> last 3 hours)</a:t>
            </a:r>
            <a:r>
              <a:rPr lang="en-US" baseline="30000" dirty="0" smtClean="0"/>
              <a:t>2 </a:t>
            </a:r>
            <a:r>
              <a:rPr lang="en-US" dirty="0" smtClean="0"/>
              <a:t>is actually positively correlated with emergencies!</a:t>
            </a:r>
          </a:p>
          <a:p>
            <a:pPr lvl="1"/>
            <a:r>
              <a:rPr lang="en-US" dirty="0" smtClean="0"/>
              <a:t>r=0.59</a:t>
            </a:r>
          </a:p>
          <a:p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447800"/>
          <a:ext cx="5867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45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relationship is only in the negative direction when (Drinks of </a:t>
            </a:r>
            <a:r>
              <a:rPr lang="en-US" dirty="0" err="1" smtClean="0"/>
              <a:t>nog</a:t>
            </a:r>
            <a:r>
              <a:rPr lang="en-US" dirty="0" smtClean="0"/>
              <a:t> last 3 hours) is already in the model…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447800" y="1447800"/>
          <a:ext cx="5867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602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Regression </a:t>
            </a:r>
            <a:r>
              <a:rPr lang="en-US" dirty="0" smtClean="0">
                <a:solidFill>
                  <a:srgbClr val="FF0000"/>
                </a:solidFill>
              </a:rPr>
              <a:t>in Prediction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Caveat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be careful when interpreting linear regression models (or almost any other type of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1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Comments?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1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Trees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(non-linear; </a:t>
            </a:r>
            <a:r>
              <a:rPr lang="en-US" dirty="0" err="1" smtClean="0"/>
              <a:t>RepTree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X&gt;3</a:t>
            </a:r>
          </a:p>
          <a:p>
            <a:pPr lvl="1"/>
            <a:r>
              <a:rPr lang="en-US" dirty="0" smtClean="0"/>
              <a:t>Y = 2</a:t>
            </a:r>
          </a:p>
          <a:p>
            <a:pPr lvl="1"/>
            <a:r>
              <a:rPr lang="en-US" dirty="0" smtClean="0"/>
              <a:t>else If X&lt;-7</a:t>
            </a:r>
          </a:p>
          <a:p>
            <a:pPr lvl="2"/>
            <a:r>
              <a:rPr lang="en-US" dirty="0" smtClean="0"/>
              <a:t>Y = 4</a:t>
            </a:r>
          </a:p>
          <a:p>
            <a:pPr lvl="2"/>
            <a:r>
              <a:rPr lang="en-US" dirty="0" smtClean="0"/>
              <a:t>Else Y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8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Regression Trees </a:t>
            </a:r>
            <a:br>
              <a:rPr lang="en-US" dirty="0" smtClean="0"/>
            </a:br>
            <a:r>
              <a:rPr lang="en-US" dirty="0" smtClean="0"/>
              <a:t>(linear; M5’)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X&gt;3</a:t>
            </a:r>
          </a:p>
          <a:p>
            <a:pPr lvl="1"/>
            <a:r>
              <a:rPr lang="en-US" dirty="0" smtClean="0"/>
              <a:t>Y = 2A + 3B</a:t>
            </a:r>
          </a:p>
          <a:p>
            <a:pPr lvl="1"/>
            <a:r>
              <a:rPr lang="en-US" dirty="0" smtClean="0"/>
              <a:t>else If X&lt; -7</a:t>
            </a:r>
          </a:p>
          <a:p>
            <a:pPr lvl="2"/>
            <a:r>
              <a:rPr lang="en-US" dirty="0" smtClean="0"/>
              <a:t>Y = 2A – 3B</a:t>
            </a:r>
          </a:p>
          <a:p>
            <a:pPr lvl="2"/>
            <a:r>
              <a:rPr lang="en-US" dirty="0" smtClean="0"/>
              <a:t>Else Y = 2A + 0.5B +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5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a Linear Regression Tree to </a:t>
            </a:r>
            <a:br>
              <a:rPr lang="en-US" dirty="0" smtClean="0"/>
            </a:br>
            <a:r>
              <a:rPr lang="en-US" dirty="0" smtClean="0"/>
              <a:t>Predict Emergencies</a:t>
            </a:r>
            <a:endParaRPr lang="en-US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599"/>
            <a:ext cx="7696200" cy="46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955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Selection in </a:t>
            </a:r>
            <a:br>
              <a:rPr lang="en-US" dirty="0" smtClean="0"/>
            </a:br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</a:t>
            </a:r>
          </a:p>
          <a:p>
            <a:r>
              <a:rPr lang="en-US" dirty="0" smtClean="0"/>
              <a:t>M5’</a:t>
            </a:r>
          </a:p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1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Neural Networks</a:t>
            </a:r>
            <a:endParaRPr 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Another popular form of regression is neural networks </a:t>
            </a:r>
            <a:br>
              <a:rPr lang="en-GB" dirty="0" smtClean="0"/>
            </a:br>
            <a:r>
              <a:rPr lang="en-GB" dirty="0" smtClean="0"/>
              <a:t>(also called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Multilayer</a:t>
            </a:r>
            <a:br>
              <a:rPr lang="en-GB" dirty="0" smtClean="0"/>
            </a:br>
            <a:r>
              <a:rPr lang="en-GB" dirty="0" smtClean="0"/>
              <a:t>Perceptron)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0"/>
            <a:ext cx="46609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4"/>
          <p:cNvSpPr txBox="1">
            <a:spLocks noChangeArrowheads="1"/>
          </p:cNvSpPr>
          <p:nvPr/>
        </p:nvSpPr>
        <p:spPr bwMode="auto">
          <a:xfrm>
            <a:off x="0" y="60198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This image courtesy of Andrew W. Moore, Google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http://www.cs.cmu.edu/~awm/tutorials</a:t>
            </a:r>
          </a:p>
        </p:txBody>
      </p:sp>
    </p:spTree>
    <p:extLst>
      <p:ext uri="{BB962C8B-B14F-4D97-AF65-F5344CB8AC3E}">
        <p14:creationId xmlns:p14="http://schemas.microsoft.com/office/powerpoint/2010/main" val="3212431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Neural Networks</a:t>
            </a:r>
            <a:endParaRPr lang="en-US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Neural networks can fit more complex functions than linear regression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It is usually near-to-impossible to understand what the heck is going on inside one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4315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Soller</a:t>
            </a:r>
            <a:r>
              <a:rPr lang="en-US" dirty="0" smtClean="0"/>
              <a:t> &amp; Stevens (2007)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4809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729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Regression </a:t>
            </a:r>
            <a:r>
              <a:rPr lang="en-US" smtClean="0"/>
              <a:t>in Prediction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is something you want to predict (“the label”)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thing you want to predict is numerical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Number of hints student requests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How long student takes to answer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will the student’s test score be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9518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at the MOMA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21443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difficulty of interpreting non-linear models is so well known, that </a:t>
            </a:r>
            <a:r>
              <a:rPr lang="en-US" dirty="0" smtClean="0"/>
              <a:t>they put </a:t>
            </a:r>
            <a:r>
              <a:rPr lang="en-US" dirty="0" smtClean="0"/>
              <a:t>up a </a:t>
            </a:r>
            <a:r>
              <a:rPr lang="en-US" dirty="0" smtClean="0"/>
              <a:t>sign </a:t>
            </a:r>
            <a:r>
              <a:rPr lang="en-US" dirty="0" smtClean="0"/>
              <a:t>about </a:t>
            </a:r>
            <a:r>
              <a:rPr lang="en-US" dirty="0" smtClean="0"/>
              <a:t>it on the Belt Parkway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9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6fuhgeddaboud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008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596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And of course…</a:t>
            </a:r>
            <a:endParaRPr lang="en-US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GB" dirty="0" smtClean="0"/>
              <a:t>There are lots of fancy </a:t>
            </a:r>
            <a:r>
              <a:rPr lang="en-GB" dirty="0" err="1" smtClean="0"/>
              <a:t>regressors</a:t>
            </a:r>
            <a:r>
              <a:rPr lang="en-GB" dirty="0" smtClean="0"/>
              <a:t> in </a:t>
            </a:r>
            <a:r>
              <a:rPr lang="en-GB" dirty="0" smtClean="0"/>
              <a:t>Data </a:t>
            </a:r>
            <a:r>
              <a:rPr lang="en-GB" dirty="0" smtClean="0"/>
              <a:t>Mining </a:t>
            </a:r>
            <a:r>
              <a:rPr lang="en-GB" dirty="0" smtClean="0"/>
              <a:t>packages like </a:t>
            </a:r>
            <a:r>
              <a:rPr lang="en-GB" dirty="0" err="1" smtClean="0"/>
              <a:t>RapidMiner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Support Vector Machine</a:t>
            </a:r>
            <a:endParaRPr lang="en-GB" dirty="0" smtClean="0"/>
          </a:p>
          <a:p>
            <a:pPr eaLnBrk="1" hangingPunct="1"/>
            <a:r>
              <a:rPr lang="en-GB" dirty="0" smtClean="0"/>
              <a:t>Poisson Regression</a:t>
            </a:r>
          </a:p>
          <a:p>
            <a:pPr eaLnBrk="1" hangingPunct="1"/>
            <a:r>
              <a:rPr lang="en-GB" dirty="0" smtClean="0"/>
              <a:t>LOESS </a:t>
            </a:r>
            <a:r>
              <a:rPr lang="en-GB" dirty="0" smtClean="0"/>
              <a:t>Regression (“Locally weighted scatterplot smoothing”)</a:t>
            </a:r>
          </a:p>
          <a:p>
            <a:pPr eaLnBrk="1" hangingPunct="1"/>
            <a:r>
              <a:rPr lang="en-GB" dirty="0" smtClean="0"/>
              <a:t>Regularization-based Regression</a:t>
            </a:r>
            <a:br>
              <a:rPr lang="en-GB" dirty="0" smtClean="0"/>
            </a:br>
            <a:r>
              <a:rPr lang="en-GB" dirty="0" smtClean="0"/>
              <a:t>(forces parameters towards zero)</a:t>
            </a:r>
          </a:p>
          <a:p>
            <a:pPr lvl="1"/>
            <a:r>
              <a:rPr lang="en-GB" dirty="0" smtClean="0"/>
              <a:t>Lasso Regression (“Least absolute shrinkage and selection operator”)</a:t>
            </a:r>
          </a:p>
          <a:p>
            <a:pPr lvl="1"/>
            <a:r>
              <a:rPr lang="en-GB" dirty="0" smtClean="0"/>
              <a:t>Ridge Regression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591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discuss your solutions to assignment </a:t>
            </a:r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22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How can you tell if </a:t>
            </a:r>
            <a:br>
              <a:rPr lang="en-GB" sz="4000" dirty="0" smtClean="0"/>
            </a:br>
            <a:r>
              <a:rPr lang="en-GB" sz="4000" dirty="0" smtClean="0"/>
              <a:t>a regression model is any good?</a:t>
            </a:r>
            <a:endParaRPr lang="en-US" sz="4000" dirty="0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2992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How can you tell if </a:t>
            </a:r>
            <a:br>
              <a:rPr lang="en-GB" sz="4000" dirty="0" smtClean="0"/>
            </a:br>
            <a:r>
              <a:rPr lang="en-GB" sz="4000" dirty="0" smtClean="0"/>
              <a:t>a regression model is any good?</a:t>
            </a:r>
            <a:endParaRPr lang="en-US" sz="4000" dirty="0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Correlation/r</a:t>
            </a:r>
            <a:r>
              <a:rPr lang="en-GB" baseline="30000" dirty="0" smtClean="0"/>
              <a:t>2</a:t>
            </a:r>
            <a:endParaRPr lang="en-GB" dirty="0"/>
          </a:p>
          <a:p>
            <a:pPr eaLnBrk="1" hangingPunct="1"/>
            <a:r>
              <a:rPr lang="en-GB" dirty="0" smtClean="0"/>
              <a:t>RMSE/MAD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What are the advantages/disadvantages of each?</a:t>
            </a:r>
            <a:endParaRPr lang="en-GB" dirty="0" smtClean="0"/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4341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Cross-validation concerns</a:t>
            </a:r>
            <a:endParaRPr lang="en-US" sz="4000" dirty="0" smtClean="0"/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same as classifiers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73107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test/t test</a:t>
            </a:r>
          </a:p>
          <a:p>
            <a:endParaRPr lang="en-US" dirty="0"/>
          </a:p>
          <a:p>
            <a:r>
              <a:rPr lang="en-US" dirty="0" smtClean="0"/>
              <a:t>But make sure to take non-independence into account!</a:t>
            </a:r>
          </a:p>
          <a:p>
            <a:pPr lvl="1"/>
            <a:r>
              <a:rPr lang="en-US" dirty="0" smtClean="0"/>
              <a:t>Using a student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1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test/t test</a:t>
            </a:r>
          </a:p>
          <a:p>
            <a:endParaRPr lang="en-US" dirty="0"/>
          </a:p>
          <a:p>
            <a:r>
              <a:rPr lang="en-US" dirty="0" smtClean="0"/>
              <a:t>But make sure to take non-independence into account!</a:t>
            </a:r>
          </a:p>
          <a:p>
            <a:pPr lvl="1"/>
            <a:r>
              <a:rPr lang="en-US" dirty="0" smtClean="0"/>
              <a:t>Using a student term</a:t>
            </a:r>
            <a:br>
              <a:rPr lang="en-US" dirty="0" smtClean="0"/>
            </a:br>
            <a:r>
              <a:rPr lang="en-US" dirty="0"/>
              <a:t>(but note, your </a:t>
            </a:r>
            <a:r>
              <a:rPr lang="en-US" dirty="0" err="1"/>
              <a:t>regressor</a:t>
            </a:r>
            <a:r>
              <a:rPr lang="en-US" dirty="0"/>
              <a:t> itself should not predict using student as a variable… unless you want it to only work in your original population)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8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Regression in Prediction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model that predicts a number is called a </a:t>
            </a:r>
            <a:r>
              <a:rPr lang="en-US" dirty="0" err="1" smtClean="0"/>
              <a:t>regressor</a:t>
            </a:r>
            <a:r>
              <a:rPr lang="en-US" dirty="0" smtClean="0"/>
              <a:t> in data mining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overall task is called regression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476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before…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You want to make sure to account for the non-independence between students when you test significance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F test is fine, just include a student term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(but note, your </a:t>
            </a:r>
            <a:r>
              <a:rPr lang="en-US" dirty="0" err="1" smtClean="0"/>
              <a:t>regressor</a:t>
            </a:r>
            <a:r>
              <a:rPr lang="en-US" dirty="0" smtClean="0"/>
              <a:t> itself should not predict using student as a variable… unless you want it to only work in your original population)</a:t>
            </a:r>
          </a:p>
        </p:txBody>
      </p:sp>
    </p:spTree>
    <p:extLst>
      <p:ext uri="{BB962C8B-B14F-4D97-AF65-F5344CB8AC3E}">
        <p14:creationId xmlns:p14="http://schemas.microsoft.com/office/powerpoint/2010/main" val="4200342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Bayesian Information </a:t>
            </a:r>
            <a:r>
              <a:rPr lang="en-GB" dirty="0" smtClean="0"/>
              <a:t>Criterion</a:t>
            </a:r>
          </a:p>
          <a:p>
            <a:r>
              <a:rPr lang="en-GB" dirty="0" err="1" smtClean="0"/>
              <a:t>Akaike</a:t>
            </a:r>
            <a:r>
              <a:rPr lang="en-GB" dirty="0" smtClean="0"/>
              <a:t> Information Criterion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Makes trade-off between goodness of fit and flexibility of fit (number of parameters)</a:t>
            </a:r>
          </a:p>
          <a:p>
            <a:endParaRPr lang="en-US" dirty="0" smtClean="0"/>
          </a:p>
          <a:p>
            <a:r>
              <a:rPr lang="en-US" dirty="0" smtClean="0"/>
              <a:t>Said </a:t>
            </a:r>
            <a:r>
              <a:rPr lang="en-US" dirty="0" smtClean="0"/>
              <a:t>to be statistically equivalent to </a:t>
            </a:r>
            <a:r>
              <a:rPr lang="en-US" dirty="0" smtClean="0"/>
              <a:t>cross-validation</a:t>
            </a:r>
          </a:p>
          <a:p>
            <a:pPr lvl="1"/>
            <a:r>
              <a:rPr lang="en-US" dirty="0" smtClean="0"/>
              <a:t>May be preferable for some audiences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46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1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Asgn</a:t>
            </a:r>
            <a:r>
              <a:rPr lang="en-US" dirty="0" smtClean="0"/>
              <a:t>.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7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Wednesday, </a:t>
            </a:r>
            <a:r>
              <a:rPr lang="en-US" dirty="0" smtClean="0"/>
              <a:t>March 13</a:t>
            </a:r>
          </a:p>
          <a:p>
            <a:endParaRPr lang="en-US" dirty="0" smtClean="0"/>
          </a:p>
          <a:p>
            <a:r>
              <a:rPr lang="en-US" dirty="0" smtClean="0"/>
              <a:t>Imputation in Prediction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Readings</a:t>
            </a:r>
          </a:p>
          <a:p>
            <a:r>
              <a:rPr lang="en-US" dirty="0"/>
              <a:t>Schafer, J.L., Graham, J.W. (2002) Missing Data: Our View of the State of the Art. Psychological Methods, 7 (2), 147-177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Assignments Due: </a:t>
            </a:r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Regression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77200" cy="1676400"/>
          </a:xfrm>
        </p:spPr>
        <p:txBody>
          <a:bodyPr/>
          <a:lstStyle/>
          <a:p>
            <a:pPr eaLnBrk="1" hangingPunct="1"/>
            <a:r>
              <a:rPr lang="en-US" smtClean="0"/>
              <a:t>Associated with each label are a set of “features”, which maybe you can use to predict the label</a:t>
            </a:r>
          </a:p>
          <a:p>
            <a:pPr eaLnBrk="1" hangingPunct="1"/>
            <a:endParaRPr lang="en-US" smtClean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Skill	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ENTERINGGIVEN	0.704		9		1		0</a:t>
            </a:r>
          </a:p>
          <a:p>
            <a:r>
              <a:rPr lang="en-US" dirty="0">
                <a:latin typeface="Calibri" pitchFamily="34" charset="0"/>
              </a:rPr>
              <a:t>ENTERINGGIVEN	0.502		10		2		0	</a:t>
            </a:r>
          </a:p>
          <a:p>
            <a:r>
              <a:rPr lang="en-US" dirty="0">
                <a:latin typeface="Calibri" pitchFamily="34" charset="0"/>
              </a:rPr>
              <a:t>USEDIFFNUM	0.049		6		1		3	</a:t>
            </a:r>
          </a:p>
          <a:p>
            <a:r>
              <a:rPr lang="en-US" dirty="0">
                <a:latin typeface="Calibri" pitchFamily="34" charset="0"/>
              </a:rPr>
              <a:t>ENTERINGGIVEN	0.967		7		3		0	</a:t>
            </a:r>
          </a:p>
          <a:p>
            <a:r>
              <a:rPr lang="en-US" dirty="0">
                <a:latin typeface="Calibri" pitchFamily="34" charset="0"/>
              </a:rPr>
              <a:t>REMOVECOEFF	0.792		16		1		1	</a:t>
            </a:r>
          </a:p>
          <a:p>
            <a:r>
              <a:rPr lang="en-US" dirty="0">
                <a:latin typeface="Calibri" pitchFamily="34" charset="0"/>
              </a:rPr>
              <a:t>REMOVECOEFF	0.792		13		2		0	</a:t>
            </a:r>
          </a:p>
          <a:p>
            <a:r>
              <a:rPr lang="en-US" dirty="0">
                <a:latin typeface="Calibri" pitchFamily="34" charset="0"/>
              </a:rPr>
              <a:t>USEDIFFNUM	0.073		5		2		0	</a:t>
            </a:r>
          </a:p>
          <a:p>
            <a:r>
              <a:rPr lang="en-US" dirty="0">
                <a:latin typeface="Calibri" pitchFamily="34" charset="0"/>
              </a:rPr>
              <a:t>….	</a:t>
            </a:r>
          </a:p>
          <a:p>
            <a:r>
              <a:rPr lang="en-US" dirty="0">
                <a:latin typeface="Calibri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13544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Regression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077200" cy="1676400"/>
          </a:xfrm>
        </p:spPr>
        <p:txBody>
          <a:bodyPr/>
          <a:lstStyle/>
          <a:p>
            <a:pPr eaLnBrk="1" hangingPunct="1"/>
            <a:r>
              <a:rPr lang="en-US" smtClean="0"/>
              <a:t>The basic idea of regression is to determine which features, in which combination, can predict the label’s value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Skill	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ENTERINGGIVEN	0.704		9		1		0</a:t>
            </a:r>
          </a:p>
          <a:p>
            <a:r>
              <a:rPr lang="en-US" dirty="0">
                <a:latin typeface="Calibri" pitchFamily="34" charset="0"/>
              </a:rPr>
              <a:t>ENTERINGGIVEN	0.502		10		2		0	</a:t>
            </a:r>
          </a:p>
          <a:p>
            <a:r>
              <a:rPr lang="en-US" dirty="0">
                <a:latin typeface="Calibri" pitchFamily="34" charset="0"/>
              </a:rPr>
              <a:t>USEDIFFNUM	0.049		6		1		3	</a:t>
            </a:r>
          </a:p>
          <a:p>
            <a:r>
              <a:rPr lang="en-US" dirty="0">
                <a:latin typeface="Calibri" pitchFamily="34" charset="0"/>
              </a:rPr>
              <a:t>ENTERINGGIVEN	0.967		7		3		0	</a:t>
            </a:r>
          </a:p>
          <a:p>
            <a:r>
              <a:rPr lang="en-US" dirty="0">
                <a:latin typeface="Calibri" pitchFamily="34" charset="0"/>
              </a:rPr>
              <a:t>REMOVECOEFF	0.792		16		1		1	</a:t>
            </a:r>
          </a:p>
          <a:p>
            <a:r>
              <a:rPr lang="en-US" dirty="0">
                <a:latin typeface="Calibri" pitchFamily="34" charset="0"/>
              </a:rPr>
              <a:t>REMOVECOEFF	0.792		13		2		0	</a:t>
            </a:r>
          </a:p>
          <a:p>
            <a:r>
              <a:rPr lang="en-US" dirty="0">
                <a:latin typeface="Calibri" pitchFamily="34" charset="0"/>
              </a:rPr>
              <a:t>USEDIFFNUM	0.073		5		2		0	</a:t>
            </a:r>
          </a:p>
          <a:p>
            <a:r>
              <a:rPr lang="en-US" dirty="0">
                <a:latin typeface="Calibri" pitchFamily="34" charset="0"/>
              </a:rPr>
              <a:t>….	</a:t>
            </a:r>
          </a:p>
          <a:p>
            <a:r>
              <a:rPr lang="en-US" dirty="0">
                <a:latin typeface="Calibri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03401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Linear Regression</a:t>
            </a:r>
            <a:endParaRPr lang="en-US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most classic form of regression is linear </a:t>
            </a:r>
            <a:r>
              <a:rPr lang="en-GB" dirty="0" smtClean="0"/>
              <a:t>regression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There are courses called “regression” at a lot of universities that don’t go beyond linear regression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05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Linear Regression</a:t>
            </a:r>
            <a:endParaRPr lang="en-US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most classic form of regression is linear regression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Numhints</a:t>
            </a:r>
            <a:r>
              <a:rPr lang="en-GB" dirty="0" smtClean="0"/>
              <a:t> = 0.12*</a:t>
            </a:r>
            <a:r>
              <a:rPr lang="en-GB" dirty="0" err="1" smtClean="0"/>
              <a:t>Pknow</a:t>
            </a:r>
            <a:r>
              <a:rPr lang="en-GB" dirty="0" smtClean="0"/>
              <a:t> + 0.932*Time – </a:t>
            </a:r>
            <a:br>
              <a:rPr lang="en-GB" dirty="0" smtClean="0"/>
            </a:br>
            <a:r>
              <a:rPr lang="en-GB" dirty="0" smtClean="0"/>
              <a:t>		      0.11*</a:t>
            </a:r>
            <a:r>
              <a:rPr lang="en-GB" dirty="0" err="1" smtClean="0"/>
              <a:t>Totalactions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6059488"/>
            <a:ext cx="899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Skill	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COMPUTESLOPE	0.544		9		1		?</a:t>
            </a:r>
          </a:p>
        </p:txBody>
      </p:sp>
    </p:spTree>
    <p:extLst>
      <p:ext uri="{BB962C8B-B14F-4D97-AF65-F5344CB8AC3E}">
        <p14:creationId xmlns:p14="http://schemas.microsoft.com/office/powerpoint/2010/main" val="167937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Linear Regression</a:t>
            </a:r>
            <a:endParaRPr lang="en-US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Linear regression only fits linear functions (except when you apply transforms to the input variables, which most statistics and data mining packages can do for you…)</a:t>
            </a:r>
          </a:p>
          <a:p>
            <a:pPr eaLnBrk="1" hangingPunct="1">
              <a:buFont typeface="Arial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6797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7911</TotalTime>
  <Words>784</Words>
  <Application>Microsoft Office PowerPoint</Application>
  <PresentationFormat>On-screen Show (4:3)</PresentationFormat>
  <Paragraphs>201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Special Topics in Educational Data Mining</vt:lpstr>
      <vt:lpstr>Today’s Class</vt:lpstr>
      <vt:lpstr>Regression in Prediction</vt:lpstr>
      <vt:lpstr>Regression in Prediction</vt:lpstr>
      <vt:lpstr>Regression</vt:lpstr>
      <vt:lpstr>Regression</vt:lpstr>
      <vt:lpstr>Linear Regression</vt:lpstr>
      <vt:lpstr>Linear Regression</vt:lpstr>
      <vt:lpstr>Linear Regression</vt:lpstr>
      <vt:lpstr>Non-linear inputs</vt:lpstr>
      <vt:lpstr>Linear Regression</vt:lpstr>
      <vt:lpstr>Example of Caveat</vt:lpstr>
      <vt:lpstr>Example of Caveat</vt:lpstr>
      <vt:lpstr>Data</vt:lpstr>
      <vt:lpstr>Data</vt:lpstr>
      <vt:lpstr>Learned Function</vt:lpstr>
      <vt:lpstr>Learned Function</vt:lpstr>
      <vt:lpstr>Example of Caveat</vt:lpstr>
      <vt:lpstr>Example of Caveat</vt:lpstr>
      <vt:lpstr>Example of Caveat</vt:lpstr>
      <vt:lpstr>Comments? Questions?</vt:lpstr>
      <vt:lpstr>Regression Trees</vt:lpstr>
      <vt:lpstr>Regression Trees  (non-linear; RepTree)</vt:lpstr>
      <vt:lpstr>Linear Regression Trees  (linear; M5’)</vt:lpstr>
      <vt:lpstr>Create a Linear Regression Tree to  Predict Emergencies</vt:lpstr>
      <vt:lpstr>Model Selection in  Linear Regression</vt:lpstr>
      <vt:lpstr>Neural Networks</vt:lpstr>
      <vt:lpstr>Neural Networks</vt:lpstr>
      <vt:lpstr>Soller &amp; Stevens (2007)</vt:lpstr>
      <vt:lpstr>Neural Network at the MOMA</vt:lpstr>
      <vt:lpstr>In fact</vt:lpstr>
      <vt:lpstr>PowerPoint Presentation</vt:lpstr>
      <vt:lpstr>And of course…</vt:lpstr>
      <vt:lpstr>Assignment 5</vt:lpstr>
      <vt:lpstr>How can you tell if  a regression model is any good?</vt:lpstr>
      <vt:lpstr>How can you tell if  a regression model is any good?</vt:lpstr>
      <vt:lpstr>Cross-validation concerns</vt:lpstr>
      <vt:lpstr>Statistical Significance Testing</vt:lpstr>
      <vt:lpstr>Statistical Significance Testing</vt:lpstr>
      <vt:lpstr>As before…</vt:lpstr>
      <vt:lpstr>Alternatives</vt:lpstr>
      <vt:lpstr>Questions? Comments?</vt:lpstr>
      <vt:lpstr>Asgn. 7</vt:lpstr>
      <vt:lpstr>Next Class</vt:lpstr>
      <vt:lpstr>The End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Baker, Ryan Shaun</cp:lastModifiedBy>
  <cp:revision>689</cp:revision>
  <dcterms:created xsi:type="dcterms:W3CDTF">2010-01-07T20:34:12Z</dcterms:created>
  <dcterms:modified xsi:type="dcterms:W3CDTF">2013-03-07T19:42:21Z</dcterms:modified>
</cp:coreProperties>
</file>