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257" r:id="rId3"/>
    <p:sldId id="486" r:id="rId4"/>
    <p:sldId id="487" r:id="rId5"/>
    <p:sldId id="493" r:id="rId6"/>
    <p:sldId id="488" r:id="rId7"/>
    <p:sldId id="489" r:id="rId8"/>
    <p:sldId id="491" r:id="rId9"/>
    <p:sldId id="492" r:id="rId10"/>
    <p:sldId id="494" r:id="rId11"/>
    <p:sldId id="495" r:id="rId12"/>
    <p:sldId id="496" r:id="rId13"/>
    <p:sldId id="497" r:id="rId14"/>
    <p:sldId id="498" r:id="rId15"/>
    <p:sldId id="499" r:id="rId16"/>
    <p:sldId id="500" r:id="rId17"/>
    <p:sldId id="532" r:id="rId18"/>
    <p:sldId id="501" r:id="rId19"/>
    <p:sldId id="502" r:id="rId20"/>
    <p:sldId id="503" r:id="rId21"/>
    <p:sldId id="504" r:id="rId22"/>
    <p:sldId id="506" r:id="rId23"/>
    <p:sldId id="507" r:id="rId24"/>
    <p:sldId id="508" r:id="rId25"/>
    <p:sldId id="509" r:id="rId26"/>
    <p:sldId id="510" r:id="rId27"/>
    <p:sldId id="511" r:id="rId28"/>
    <p:sldId id="512" r:id="rId29"/>
    <p:sldId id="519" r:id="rId30"/>
    <p:sldId id="514" r:id="rId31"/>
    <p:sldId id="515" r:id="rId32"/>
    <p:sldId id="516" r:id="rId33"/>
    <p:sldId id="517" r:id="rId34"/>
    <p:sldId id="518" r:id="rId35"/>
    <p:sldId id="520" r:id="rId36"/>
    <p:sldId id="534" r:id="rId37"/>
    <p:sldId id="521" r:id="rId38"/>
    <p:sldId id="522" r:id="rId39"/>
    <p:sldId id="513" r:id="rId40"/>
    <p:sldId id="533" r:id="rId41"/>
    <p:sldId id="505" r:id="rId42"/>
    <p:sldId id="485" r:id="rId43"/>
    <p:sldId id="412" r:id="rId44"/>
    <p:sldId id="301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8" autoAdjust="0"/>
    <p:restoredTop sz="90072" autoAdjust="0"/>
  </p:normalViewPr>
  <p:slideViewPr>
    <p:cSldViewPr>
      <p:cViewPr>
        <p:scale>
          <a:sx n="71" d="100"/>
          <a:sy n="71" d="100"/>
        </p:scale>
        <p:origin x="-10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Special Topics in Educational Data Mining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HUDK5199</a:t>
            </a:r>
            <a:br>
              <a:rPr lang="en-US" dirty="0" smtClean="0"/>
            </a:br>
            <a:r>
              <a:rPr lang="en-US" dirty="0" smtClean="0"/>
              <a:t>Spring term, 2013</a:t>
            </a:r>
          </a:p>
          <a:p>
            <a:r>
              <a:rPr lang="en-US" dirty="0" smtClean="0"/>
              <a:t>March 13,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what situations might this be acceptable?</a:t>
            </a:r>
          </a:p>
          <a:p>
            <a:endParaRPr lang="en-US" dirty="0"/>
          </a:p>
          <a:p>
            <a:r>
              <a:rPr lang="en-US" dirty="0" smtClean="0"/>
              <a:t>In what situations might this be unacceptable?</a:t>
            </a:r>
          </a:p>
          <a:p>
            <a:pPr lvl="1"/>
            <a:r>
              <a:rPr lang="en-US" dirty="0" smtClean="0"/>
              <a:t>Data loss appears to be non-random</a:t>
            </a:r>
          </a:p>
          <a:p>
            <a:pPr lvl="2"/>
            <a:r>
              <a:rPr lang="en-US" dirty="0" smtClean="0"/>
              <a:t>Example: The students who fail to answer “How much marijuana do you smoke?” have lower GPA than the average student who does answer that question</a:t>
            </a:r>
          </a:p>
          <a:p>
            <a:pPr lvl="1"/>
            <a:r>
              <a:rPr lang="en-US" dirty="0" smtClean="0"/>
              <a:t>Data loss is due to attrition, and you care about inference up until the point of the data loss</a:t>
            </a:r>
          </a:p>
          <a:p>
            <a:pPr lvl="2"/>
            <a:r>
              <a:rPr lang="en-US" dirty="0" smtClean="0"/>
              <a:t>Student completes pre-test, tutor, and post-test, but not retention test</a:t>
            </a:r>
          </a:p>
          <a:p>
            <a:endParaRPr lang="en-US" dirty="0"/>
          </a:p>
          <a:p>
            <a:r>
              <a:rPr lang="en-US" dirty="0" smtClean="0"/>
              <a:t>In what situations might this be practically impossible?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667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what situations might this be acceptable?</a:t>
            </a:r>
          </a:p>
          <a:p>
            <a:endParaRPr lang="en-US" dirty="0"/>
          </a:p>
          <a:p>
            <a:r>
              <a:rPr lang="en-US" dirty="0" smtClean="0"/>
              <a:t>In what situations might this be unacceptable?</a:t>
            </a:r>
          </a:p>
          <a:p>
            <a:endParaRPr lang="en-US" dirty="0"/>
          </a:p>
          <a:p>
            <a:r>
              <a:rPr lang="en-US" dirty="0" smtClean="0"/>
              <a:t>In what situations might this be practically impossible?</a:t>
            </a:r>
          </a:p>
          <a:p>
            <a:pPr lvl="1"/>
            <a:r>
              <a:rPr lang="en-US" dirty="0" smtClean="0"/>
              <a:t>Almost all students missing at least some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328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Analysis-by-Analysis Case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approach</a:t>
            </a:r>
          </a:p>
          <a:p>
            <a:endParaRPr lang="en-US" dirty="0"/>
          </a:p>
          <a:p>
            <a:r>
              <a:rPr lang="en-US" dirty="0" smtClean="0"/>
              <a:t>Advantages?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Disadvantages?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833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Analysis-by-Analysis Case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approach</a:t>
            </a:r>
          </a:p>
          <a:p>
            <a:endParaRPr lang="en-US" dirty="0"/>
          </a:p>
          <a:p>
            <a:r>
              <a:rPr lang="en-US" dirty="0" smtClean="0"/>
              <a:t>Advantages?</a:t>
            </a:r>
          </a:p>
          <a:p>
            <a:pPr lvl="1"/>
            <a:r>
              <a:rPr lang="en-US" dirty="0" smtClean="0"/>
              <a:t>Every analysis involves all available data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Disadvantages?</a:t>
            </a:r>
          </a:p>
          <a:p>
            <a:pPr lvl="1"/>
            <a:r>
              <a:rPr lang="en-US" dirty="0" smtClean="0"/>
              <a:t>Are </a:t>
            </a:r>
            <a:r>
              <a:rPr lang="en-US" dirty="0" smtClean="0"/>
              <a:t>your analyses fully comparable to each other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(but sometimes this doesn’t matter)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334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 Substitution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 all missing data with the mean value for the data set</a:t>
            </a:r>
          </a:p>
          <a:p>
            <a:endParaRPr lang="en-US" dirty="0"/>
          </a:p>
          <a:p>
            <a:r>
              <a:rPr lang="en-US" dirty="0" smtClean="0"/>
              <a:t>Mathematically equivalent: unitize all variables, and treat missing values as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753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 Substitution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Disadvantages?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747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 Substitution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Advantages?</a:t>
            </a:r>
          </a:p>
          <a:p>
            <a:pPr lvl="1"/>
            <a:r>
              <a:rPr lang="en-US" dirty="0" smtClean="0"/>
              <a:t>Simple to Conduct</a:t>
            </a:r>
          </a:p>
          <a:p>
            <a:pPr lvl="1"/>
            <a:r>
              <a:rPr lang="en-US" dirty="0" smtClean="0"/>
              <a:t>For linear, logistic, or step regression, essentially </a:t>
            </a:r>
            <a:r>
              <a:rPr lang="en-US" dirty="0" smtClean="0"/>
              <a:t>drops missing data from analysis without dropping case from analysis </a:t>
            </a:r>
            <a:r>
              <a:rPr lang="en-US" dirty="0" smtClean="0"/>
              <a:t>entirely</a:t>
            </a:r>
          </a:p>
        </p:txBody>
      </p:sp>
    </p:spTree>
    <p:extLst>
      <p:ext uri="{BB962C8B-B14F-4D97-AF65-F5344CB8AC3E}">
        <p14:creationId xmlns:p14="http://schemas.microsoft.com/office/powerpoint/2010/main" val="1155618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 Substitution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Disadvantages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Doesn’t work </a:t>
            </a:r>
            <a:r>
              <a:rPr lang="en-US" dirty="0" smtClean="0"/>
              <a:t>well for </a:t>
            </a:r>
            <a:r>
              <a:rPr lang="en-US" dirty="0"/>
              <a:t>tree algorithms, decision rules, etc. </a:t>
            </a:r>
          </a:p>
          <a:p>
            <a:pPr lvl="2"/>
            <a:r>
              <a:rPr lang="en-US" dirty="0" smtClean="0"/>
              <a:t>Can create bizarre results that effectively end up fitting what’s missing along with median values</a:t>
            </a:r>
          </a:p>
          <a:p>
            <a:pPr lvl="1"/>
            <a:r>
              <a:rPr lang="en-US" dirty="0" smtClean="0"/>
              <a:t>May make it hard to get a good model </a:t>
            </a:r>
            <a:r>
              <a:rPr lang="en-US" dirty="0" smtClean="0"/>
              <a:t>if there’s a lot of missing data – lots of stuff looks average but really isn’t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27452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Distortion From Mean Substitution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Imagine a sample where the true sample is that 50 out of 1000 students have smoked marijuana</a:t>
            </a:r>
          </a:p>
          <a:p>
            <a:r>
              <a:rPr lang="en-US" dirty="0" smtClean="0"/>
              <a:t>GPA</a:t>
            </a:r>
          </a:p>
          <a:p>
            <a:r>
              <a:rPr lang="en-US" dirty="0" smtClean="0"/>
              <a:t>Smokers: M=2.6, SD=0.5</a:t>
            </a:r>
          </a:p>
          <a:p>
            <a:r>
              <a:rPr lang="en-US" dirty="0" smtClean="0"/>
              <a:t>Non-Smokers: M=3.3, SD=0.5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1677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Distortion From Mean Substitution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However, 30 of the 50 smokers refuse to answer whether they smoke, and 20 of the 950 non-smokers refuse to answer</a:t>
            </a:r>
          </a:p>
          <a:p>
            <a:endParaRPr lang="en-US" dirty="0"/>
          </a:p>
          <a:p>
            <a:r>
              <a:rPr lang="en-US" dirty="0" smtClean="0"/>
              <a:t>And the respondents who remain are fully representative</a:t>
            </a:r>
          </a:p>
          <a:p>
            <a:endParaRPr lang="en-US" dirty="0" smtClean="0"/>
          </a:p>
          <a:p>
            <a:r>
              <a:rPr lang="en-US" dirty="0" smtClean="0"/>
              <a:t>GPA</a:t>
            </a:r>
          </a:p>
          <a:p>
            <a:r>
              <a:rPr lang="en-US" dirty="0" smtClean="0"/>
              <a:t>Smokers: M=2.6</a:t>
            </a:r>
          </a:p>
          <a:p>
            <a:r>
              <a:rPr lang="en-US" dirty="0" smtClean="0"/>
              <a:t>Non-Smokers: M=3.3</a:t>
            </a:r>
          </a:p>
        </p:txBody>
      </p:sp>
    </p:spTree>
    <p:extLst>
      <p:ext uri="{BB962C8B-B14F-4D97-AF65-F5344CB8AC3E}">
        <p14:creationId xmlns:p14="http://schemas.microsoft.com/office/powerpoint/2010/main" val="4083587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Imputation in Prediction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Distortion From Mean Substitution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GPA</a:t>
            </a:r>
          </a:p>
          <a:p>
            <a:r>
              <a:rPr lang="en-US" dirty="0" smtClean="0"/>
              <a:t>Smokers: M=2.6</a:t>
            </a:r>
          </a:p>
          <a:p>
            <a:r>
              <a:rPr lang="en-US" dirty="0" smtClean="0"/>
              <a:t>Non-Smokers: M=3.3</a:t>
            </a:r>
          </a:p>
          <a:p>
            <a:r>
              <a:rPr lang="en-US" dirty="0" smtClean="0"/>
              <a:t>Overall Average: M=3.285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47069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Distortion From Mean Substitution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GPA</a:t>
            </a:r>
          </a:p>
          <a:p>
            <a:r>
              <a:rPr lang="en-US" dirty="0" smtClean="0"/>
              <a:t>Smokers: M=2.6</a:t>
            </a:r>
          </a:p>
          <a:p>
            <a:r>
              <a:rPr lang="en-US" dirty="0" smtClean="0"/>
              <a:t>Non-Smokers: M=3.3</a:t>
            </a:r>
          </a:p>
          <a:p>
            <a:r>
              <a:rPr lang="en-US" dirty="0" smtClean="0"/>
              <a:t>Overall Average: M=3.285</a:t>
            </a:r>
          </a:p>
          <a:p>
            <a:endParaRPr lang="en-US" dirty="0" smtClean="0"/>
          </a:p>
          <a:p>
            <a:r>
              <a:rPr lang="en-US" dirty="0" smtClean="0"/>
              <a:t>Smokers (Mean Sub): M= 3.02</a:t>
            </a:r>
          </a:p>
          <a:p>
            <a:r>
              <a:rPr lang="en-US" dirty="0" smtClean="0"/>
              <a:t>Non-Smokers (Mean Sub): M= 3.3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33290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 and MNAR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“Missing At Random”</a:t>
            </a:r>
          </a:p>
          <a:p>
            <a:r>
              <a:rPr lang="en-US" dirty="0" smtClean="0"/>
              <a:t>“Missing Not At Random”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5002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is MAR if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 = Missing data</a:t>
            </a:r>
          </a:p>
          <a:p>
            <a:r>
              <a:rPr lang="en-US" dirty="0" err="1" smtClean="0"/>
              <a:t>Ycom</a:t>
            </a:r>
            <a:r>
              <a:rPr lang="en-US" dirty="0" smtClean="0"/>
              <a:t> = Complete data set (if nothing missing)</a:t>
            </a:r>
          </a:p>
          <a:p>
            <a:r>
              <a:rPr lang="en-US" dirty="0" err="1" smtClean="0"/>
              <a:t>Yobs</a:t>
            </a:r>
            <a:r>
              <a:rPr lang="en-US" dirty="0" smtClean="0"/>
              <a:t> = Observed data set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271" y="2286000"/>
            <a:ext cx="679979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26980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other words</a:t>
            </a:r>
          </a:p>
          <a:p>
            <a:endParaRPr lang="en-US" dirty="0"/>
          </a:p>
          <a:p>
            <a:r>
              <a:rPr lang="en-US" dirty="0" smtClean="0"/>
              <a:t>If values for R are not dependent on whether R is missing or not, the data is MAR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889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 and MNAR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Are these MAR or MNAR</a:t>
            </a:r>
            <a:r>
              <a:rPr lang="en-US" dirty="0" smtClean="0"/>
              <a:t>? (or n/a?)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Students who smoke marijuana are less likely to answer whether they smoke marijuana</a:t>
            </a:r>
          </a:p>
          <a:p>
            <a:r>
              <a:rPr lang="en-US" dirty="0"/>
              <a:t>Students who smoke marijuana are </a:t>
            </a:r>
            <a:r>
              <a:rPr lang="en-US" dirty="0" smtClean="0"/>
              <a:t>likely </a:t>
            </a:r>
            <a:r>
              <a:rPr lang="en-US" dirty="0"/>
              <a:t>to </a:t>
            </a:r>
            <a:r>
              <a:rPr lang="en-US" dirty="0" smtClean="0"/>
              <a:t>lie and say they do not smoke marijuana</a:t>
            </a:r>
          </a:p>
          <a:p>
            <a:r>
              <a:rPr lang="en-US" dirty="0" smtClean="0"/>
              <a:t>Some students don’t answer all questions out of laziness</a:t>
            </a:r>
          </a:p>
          <a:p>
            <a:r>
              <a:rPr lang="en-US" dirty="0" smtClean="0"/>
              <a:t>Some data is not recorded due to server logging errors</a:t>
            </a:r>
          </a:p>
          <a:p>
            <a:r>
              <a:rPr lang="en-US" dirty="0" smtClean="0"/>
              <a:t>Some students are not present for whole study due to suspension from school due to fighting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0071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 and MNAR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MAR-based estimation may often be reasonably robust to violation of MAR assumption</a:t>
            </a:r>
            <a:br>
              <a:rPr lang="en-US" dirty="0" smtClean="0"/>
            </a:br>
            <a:r>
              <a:rPr lang="en-US" dirty="0" smtClean="0"/>
              <a:t>(Graham et al., 2007; Collins et al., 2001)</a:t>
            </a:r>
          </a:p>
          <a:p>
            <a:endParaRPr lang="en-US" dirty="0"/>
          </a:p>
          <a:p>
            <a:r>
              <a:rPr lang="en-US" dirty="0" smtClean="0"/>
              <a:t>Often difficult to verify for real data</a:t>
            </a:r>
          </a:p>
          <a:p>
            <a:pPr lvl="1"/>
            <a:r>
              <a:rPr lang="en-US" dirty="0" smtClean="0"/>
              <a:t>In many cases, you don’t know why data is missing…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9884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MAR-assuming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Imputation</a:t>
            </a:r>
          </a:p>
          <a:p>
            <a:r>
              <a:rPr lang="en-US" dirty="0" smtClean="0"/>
              <a:t>Multiple </a:t>
            </a:r>
            <a:r>
              <a:rPr lang="en-US" dirty="0" smtClean="0"/>
              <a:t>Imputation</a:t>
            </a:r>
          </a:p>
          <a:p>
            <a:r>
              <a:rPr lang="en-US" dirty="0" smtClean="0"/>
              <a:t>Maximum Likelihood Estimation</a:t>
            </a:r>
          </a:p>
          <a:p>
            <a:pPr lvl="1"/>
            <a:r>
              <a:rPr lang="en-US" dirty="0" smtClean="0"/>
              <a:t>Complicated and not thought to be as effective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1598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Imputation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 all missing items with statistically plausible values and then conduct statistical analysis</a:t>
            </a:r>
          </a:p>
          <a:p>
            <a:endParaRPr lang="en-US" dirty="0"/>
          </a:p>
          <a:p>
            <a:r>
              <a:rPr lang="en-US" dirty="0" smtClean="0"/>
              <a:t>Mean substitution is a simple form of single imputation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7759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Imputation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Relatively simple to conduct</a:t>
            </a:r>
          </a:p>
          <a:p>
            <a:endParaRPr lang="en-US" dirty="0"/>
          </a:p>
          <a:p>
            <a:r>
              <a:rPr lang="en-US" dirty="0" smtClean="0"/>
              <a:t>Probably OK when limited missing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196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Frequently, when collecting large amounts of data from diverse sources, there are missing values for some data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1949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Single Imputation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1714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Single Imputation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Hot-Deck Substitution: Replace each missing value with a value randomly drawn from other students (for the same variable)</a:t>
            </a:r>
          </a:p>
          <a:p>
            <a:endParaRPr lang="en-US" dirty="0"/>
          </a:p>
          <a:p>
            <a:r>
              <a:rPr lang="en-US" dirty="0" smtClean="0"/>
              <a:t>Very conservative; biases strongly towards no effect by discarding any possible association for that value</a:t>
            </a:r>
          </a:p>
        </p:txBody>
      </p:sp>
    </p:spTree>
    <p:extLst>
      <p:ext uri="{BB962C8B-B14F-4D97-AF65-F5344CB8AC3E}">
        <p14:creationId xmlns:p14="http://schemas.microsoft.com/office/powerpoint/2010/main" val="2813373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Single Imputation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regression/classification: </a:t>
            </a:r>
          </a:p>
          <a:p>
            <a:endParaRPr lang="en-US" dirty="0"/>
          </a:p>
          <a:p>
            <a:r>
              <a:rPr lang="en-US" dirty="0" smtClean="0"/>
              <a:t>For missing data for variable X</a:t>
            </a:r>
          </a:p>
          <a:p>
            <a:r>
              <a:rPr lang="en-US" dirty="0"/>
              <a:t>B</a:t>
            </a:r>
            <a:r>
              <a:rPr lang="en-US" dirty="0" smtClean="0"/>
              <a:t>uild </a:t>
            </a:r>
            <a:r>
              <a:rPr lang="en-US" dirty="0" err="1" smtClean="0"/>
              <a:t>regressor</a:t>
            </a:r>
            <a:r>
              <a:rPr lang="en-US" dirty="0" smtClean="0"/>
              <a:t> or classifier predicting observed cases of variable X from all other variables</a:t>
            </a:r>
          </a:p>
          <a:p>
            <a:r>
              <a:rPr lang="en-US" dirty="0" smtClean="0"/>
              <a:t>Substitute predictor of X for missing values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536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Single Imputation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Linear regression/classification: </a:t>
            </a:r>
          </a:p>
          <a:p>
            <a:endParaRPr lang="en-US" dirty="0"/>
          </a:p>
          <a:p>
            <a:r>
              <a:rPr lang="en-US" dirty="0" smtClean="0"/>
              <a:t>For missing data for variable X</a:t>
            </a:r>
          </a:p>
          <a:p>
            <a:r>
              <a:rPr lang="en-US" dirty="0"/>
              <a:t>B</a:t>
            </a:r>
            <a:r>
              <a:rPr lang="en-US" dirty="0" smtClean="0"/>
              <a:t>uild </a:t>
            </a:r>
            <a:r>
              <a:rPr lang="en-US" dirty="0" err="1" smtClean="0"/>
              <a:t>regressor</a:t>
            </a:r>
            <a:r>
              <a:rPr lang="en-US" dirty="0" smtClean="0"/>
              <a:t> or classifier predicting observed cases of variable X from all other variables</a:t>
            </a:r>
          </a:p>
          <a:p>
            <a:r>
              <a:rPr lang="en-US" dirty="0" smtClean="0"/>
              <a:t>Substitute predictor of X for missing values</a:t>
            </a:r>
          </a:p>
          <a:p>
            <a:endParaRPr lang="en-US" dirty="0"/>
          </a:p>
          <a:p>
            <a:r>
              <a:rPr lang="en-US" dirty="0" smtClean="0"/>
              <a:t>Limitation: if you want to correlate X to other variables, this will increase the strength of correlation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0737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Single Imputation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Distribution-based linear regression/classification: </a:t>
            </a:r>
          </a:p>
          <a:p>
            <a:endParaRPr lang="en-US" dirty="0"/>
          </a:p>
          <a:p>
            <a:r>
              <a:rPr lang="en-US" dirty="0" smtClean="0"/>
              <a:t>For missing data for variable X</a:t>
            </a:r>
          </a:p>
          <a:p>
            <a:r>
              <a:rPr lang="en-US" dirty="0"/>
              <a:t>B</a:t>
            </a:r>
            <a:r>
              <a:rPr lang="en-US" dirty="0" smtClean="0"/>
              <a:t>uild </a:t>
            </a:r>
            <a:r>
              <a:rPr lang="en-US" dirty="0" err="1" smtClean="0"/>
              <a:t>regressor</a:t>
            </a:r>
            <a:r>
              <a:rPr lang="en-US" dirty="0" smtClean="0"/>
              <a:t> or classifier predicting observed cases of variable X from all other variables</a:t>
            </a:r>
          </a:p>
          <a:p>
            <a:r>
              <a:rPr lang="en-US" dirty="0" smtClean="0"/>
              <a:t>Compute probability density function for X</a:t>
            </a:r>
          </a:p>
          <a:p>
            <a:pPr lvl="1"/>
            <a:r>
              <a:rPr lang="en-US" dirty="0" smtClean="0"/>
              <a:t>Based on confidence interval if X normally distributed</a:t>
            </a:r>
          </a:p>
          <a:p>
            <a:r>
              <a:rPr lang="en-US" dirty="0" smtClean="0"/>
              <a:t>Randomly draw from </a:t>
            </a:r>
            <a:r>
              <a:rPr lang="en-US" dirty="0"/>
              <a:t>probability density </a:t>
            </a:r>
            <a:r>
              <a:rPr lang="en-US" dirty="0" smtClean="0"/>
              <a:t>function of each missing value</a:t>
            </a:r>
          </a:p>
          <a:p>
            <a:endParaRPr lang="en-US" dirty="0"/>
          </a:p>
          <a:p>
            <a:r>
              <a:rPr lang="en-US" dirty="0" smtClean="0"/>
              <a:t>Limitation: A lot of work, still reduces data variance in undesirable fashions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8536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5882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Conduct procedure similar to single imputation many times, creating many data sets</a:t>
            </a:r>
          </a:p>
          <a:p>
            <a:pPr lvl="1"/>
            <a:r>
              <a:rPr lang="en-US" dirty="0" smtClean="0"/>
              <a:t>10-20 times recommended by Schafer &amp; Graham (2002)</a:t>
            </a:r>
          </a:p>
          <a:p>
            <a:endParaRPr lang="en-US" dirty="0"/>
          </a:p>
          <a:p>
            <a:r>
              <a:rPr lang="en-US" dirty="0" smtClean="0"/>
              <a:t>Use meta-analytic methods to aggregate </a:t>
            </a:r>
            <a:r>
              <a:rPr lang="en-US" dirty="0" smtClean="0"/>
              <a:t>across data </a:t>
            </a:r>
            <a:r>
              <a:rPr lang="en-US" dirty="0" smtClean="0"/>
              <a:t>sets</a:t>
            </a:r>
          </a:p>
          <a:p>
            <a:pPr lvl="1"/>
            <a:r>
              <a:rPr lang="en-US" dirty="0" smtClean="0"/>
              <a:t>To </a:t>
            </a:r>
            <a:r>
              <a:rPr lang="en-US" dirty="0" smtClean="0"/>
              <a:t>determine both overall answer and degree of uncertainty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3857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Imputation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procedures – essentially extensions of single imputation procedures</a:t>
            </a:r>
          </a:p>
          <a:p>
            <a:endParaRPr lang="en-US" dirty="0"/>
          </a:p>
          <a:p>
            <a:r>
              <a:rPr lang="en-US" dirty="0" smtClean="0"/>
              <a:t>One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9702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Imputation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Conduct </a:t>
            </a:r>
            <a:r>
              <a:rPr lang="en-US" dirty="0"/>
              <a:t>linear </a:t>
            </a:r>
            <a:r>
              <a:rPr lang="en-US" dirty="0" smtClean="0"/>
              <a:t>regression/classification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each data set</a:t>
            </a:r>
          </a:p>
          <a:p>
            <a:pPr lvl="1"/>
            <a:r>
              <a:rPr lang="en-US" dirty="0" smtClean="0"/>
              <a:t>Add noise to each data point, drawn from a distribution which maps to the distribution of the original (non-missing) data set for that variable</a:t>
            </a:r>
          </a:p>
          <a:p>
            <a:pPr lvl="1"/>
            <a:r>
              <a:rPr lang="en-US" dirty="0" smtClean="0"/>
              <a:t>Note: if original distribution is non-normal, use non-normal noise distribution</a:t>
            </a:r>
          </a:p>
        </p:txBody>
      </p:sp>
    </p:spTree>
    <p:extLst>
      <p:ext uri="{BB962C8B-B14F-4D97-AF65-F5344CB8AC3E}">
        <p14:creationId xmlns:p14="http://schemas.microsoft.com/office/powerpoint/2010/main" val="29021387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MNAR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778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Can anyone </a:t>
            </a:r>
            <a:r>
              <a:rPr lang="en-US" dirty="0" smtClean="0"/>
              <a:t>here give examples from your own current or past research or projects?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5657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MNAR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Selection models</a:t>
            </a:r>
          </a:p>
          <a:p>
            <a:pPr lvl="1"/>
            <a:r>
              <a:rPr lang="en-US" dirty="0" smtClean="0"/>
              <a:t>Predict </a:t>
            </a:r>
            <a:r>
              <a:rPr lang="en-US" dirty="0" err="1" smtClean="0"/>
              <a:t>missingness</a:t>
            </a:r>
            <a:r>
              <a:rPr lang="en-US" dirty="0" smtClean="0"/>
              <a:t> </a:t>
            </a:r>
            <a:r>
              <a:rPr lang="en-US" dirty="0" smtClean="0"/>
              <a:t>on </a:t>
            </a:r>
            <a:r>
              <a:rPr lang="en-US" dirty="0" smtClean="0"/>
              <a:t>variable </a:t>
            </a:r>
            <a:r>
              <a:rPr lang="en-US" dirty="0" smtClean="0"/>
              <a:t>X from </a:t>
            </a:r>
            <a:r>
              <a:rPr lang="en-US" dirty="0" smtClean="0"/>
              <a:t>other variables</a:t>
            </a:r>
          </a:p>
          <a:p>
            <a:pPr lvl="1"/>
            <a:r>
              <a:rPr lang="en-US" dirty="0" smtClean="0"/>
              <a:t>Then attempt to predict missing cases using both the other variables, </a:t>
            </a:r>
            <a:r>
              <a:rPr lang="en-US" i="1" dirty="0" smtClean="0"/>
              <a:t>and</a:t>
            </a:r>
            <a:r>
              <a:rPr lang="en-US" dirty="0" smtClean="0"/>
              <a:t> the model of situations when the variable is missing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211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Missing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course, the best way to deal with missing values is to not have missing values in the first </a:t>
            </a:r>
            <a:r>
              <a:rPr lang="en-US" dirty="0" smtClean="0"/>
              <a:t>place</a:t>
            </a:r>
          </a:p>
          <a:p>
            <a:endParaRPr lang="en-US" dirty="0"/>
          </a:p>
          <a:p>
            <a:r>
              <a:rPr lang="en-US" dirty="0" smtClean="0"/>
              <a:t>Outside th</a:t>
            </a:r>
            <a:r>
              <a:rPr lang="en-US" dirty="0" smtClean="0"/>
              <a:t>e scope of this class…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89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Asgn</a:t>
            </a:r>
            <a:r>
              <a:rPr lang="en-US" dirty="0" smtClean="0"/>
              <a:t>.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  <a:p>
            <a:r>
              <a:rPr lang="en-US" dirty="0" smtClean="0"/>
              <a:t>Comments?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7310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</a:t>
            </a:r>
            <a:r>
              <a:rPr lang="en-US" dirty="0" smtClean="0"/>
              <a:t>Class</a:t>
            </a:r>
            <a:br>
              <a:rPr lang="en-US" dirty="0" smtClean="0"/>
            </a:br>
            <a:r>
              <a:rPr lang="en-US" dirty="0" smtClean="0"/>
              <a:t>(after Spring Break)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Monday, March 25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Social Network Analysis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Readings</a:t>
            </a:r>
          </a:p>
          <a:p>
            <a:r>
              <a:rPr lang="en-US" dirty="0" err="1"/>
              <a:t>Haythornthwaite</a:t>
            </a:r>
            <a:r>
              <a:rPr lang="en-US" dirty="0"/>
              <a:t>, C. (2001) Exploring </a:t>
            </a:r>
            <a:r>
              <a:rPr lang="en-US" dirty="0" err="1"/>
              <a:t>Multiplexity</a:t>
            </a:r>
            <a:r>
              <a:rPr lang="en-US" dirty="0"/>
              <a:t>: Social Network Structures in a Computer-Supported Distance Learning Class. The Information Society: An International Journal, 17 (3), 211-226</a:t>
            </a:r>
          </a:p>
          <a:p>
            <a:r>
              <a:rPr lang="en-US" dirty="0"/>
              <a:t>Dawson, S. (2008) A study of the relationship between student social networks and sense of community. </a:t>
            </a:r>
            <a:r>
              <a:rPr lang="en-US"/>
              <a:t>Educational Technology &amp; Society, 11(3), 224-238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Assignments </a:t>
            </a:r>
            <a:r>
              <a:rPr lang="en-US" b="1" dirty="0"/>
              <a:t>Due: </a:t>
            </a:r>
            <a:r>
              <a:rPr lang="en-US" dirty="0" smtClean="0"/>
              <a:t>6. Social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of missing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Missing all data/“Unit nonresponse”</a:t>
            </a:r>
          </a:p>
          <a:p>
            <a:pPr lvl="1"/>
            <a:r>
              <a:rPr lang="en-US" dirty="0" smtClean="0"/>
              <a:t>Easy to handle!</a:t>
            </a:r>
          </a:p>
          <a:p>
            <a:r>
              <a:rPr lang="en-US" dirty="0" smtClean="0"/>
              <a:t>Missing all of one source of data</a:t>
            </a:r>
          </a:p>
          <a:p>
            <a:pPr lvl="1"/>
            <a:r>
              <a:rPr lang="en-US" dirty="0" smtClean="0"/>
              <a:t>E.g. student did not fill out questionnaire but used tutor</a:t>
            </a:r>
          </a:p>
          <a:p>
            <a:r>
              <a:rPr lang="en-US" dirty="0" smtClean="0"/>
              <a:t>Missing specific data/“Item nonresponse”</a:t>
            </a:r>
          </a:p>
          <a:p>
            <a:pPr lvl="1"/>
            <a:r>
              <a:rPr lang="en-US" dirty="0" smtClean="0"/>
              <a:t>E.g. student did not answer one question on questionnaire</a:t>
            </a:r>
          </a:p>
          <a:p>
            <a:pPr lvl="1"/>
            <a:r>
              <a:rPr lang="en-US" dirty="0" smtClean="0"/>
              <a:t>E.g. software did not log for one problem</a:t>
            </a:r>
          </a:p>
          <a:p>
            <a:r>
              <a:rPr lang="en-US" dirty="0" smtClean="0"/>
              <a:t>Subject dropout/attrition</a:t>
            </a:r>
          </a:p>
          <a:p>
            <a:pPr lvl="1"/>
            <a:r>
              <a:rPr lang="en-US" dirty="0" smtClean="0"/>
              <a:t>Subject ceased to be part of population during study</a:t>
            </a:r>
          </a:p>
          <a:p>
            <a:pPr lvl="2"/>
            <a:r>
              <a:rPr lang="en-US" dirty="0" smtClean="0"/>
              <a:t>E.g. student was suspended for a fight</a:t>
            </a:r>
          </a:p>
        </p:txBody>
      </p:sp>
    </p:spTree>
    <p:extLst>
      <p:ext uri="{BB962C8B-B14F-4D97-AF65-F5344CB8AC3E}">
        <p14:creationId xmlns:p14="http://schemas.microsoft.com/office/powerpoint/2010/main" val="442626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22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Simply delete any case that has at least one missing value</a:t>
            </a:r>
          </a:p>
          <a:p>
            <a:endParaRPr lang="en-US" dirty="0"/>
          </a:p>
          <a:p>
            <a:r>
              <a:rPr lang="en-US" dirty="0" smtClean="0"/>
              <a:t>Alternate form: Simply delete any case that is missing the dependent variable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95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what situations might this be acceptable?</a:t>
            </a:r>
          </a:p>
          <a:p>
            <a:endParaRPr lang="en-US" dirty="0"/>
          </a:p>
          <a:p>
            <a:r>
              <a:rPr lang="en-US" dirty="0" smtClean="0"/>
              <a:t>In what situations might this be unacceptable?</a:t>
            </a:r>
          </a:p>
          <a:p>
            <a:endParaRPr lang="en-US" dirty="0"/>
          </a:p>
          <a:p>
            <a:r>
              <a:rPr lang="en-US" dirty="0" smtClean="0"/>
              <a:t>In what situations might this be practically impossible?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361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 what situations might this be acceptable?</a:t>
            </a:r>
          </a:p>
          <a:p>
            <a:pPr lvl="1"/>
            <a:r>
              <a:rPr lang="en-US" dirty="0" smtClean="0"/>
              <a:t>Relatively little missing data in sample</a:t>
            </a:r>
          </a:p>
          <a:p>
            <a:pPr lvl="1"/>
            <a:r>
              <a:rPr lang="en-US" dirty="0" smtClean="0"/>
              <a:t>Dependent variable missing, and journal unlikely to accept imputed dependent variable</a:t>
            </a:r>
          </a:p>
          <a:p>
            <a:pPr lvl="1"/>
            <a:r>
              <a:rPr lang="en-US" dirty="0" smtClean="0"/>
              <a:t>Almost all data missing for case</a:t>
            </a:r>
          </a:p>
          <a:p>
            <a:pPr lvl="2"/>
            <a:r>
              <a:rPr lang="en-US" dirty="0" smtClean="0"/>
              <a:t>Example: A student who is absent during entire usage of tutor</a:t>
            </a:r>
          </a:p>
          <a:p>
            <a:endParaRPr lang="en-US" dirty="0"/>
          </a:p>
          <a:p>
            <a:r>
              <a:rPr lang="en-US" dirty="0" smtClean="0"/>
              <a:t>In what situations might this be unacceptable?</a:t>
            </a:r>
          </a:p>
          <a:p>
            <a:endParaRPr lang="en-US" dirty="0"/>
          </a:p>
          <a:p>
            <a:r>
              <a:rPr lang="en-US" dirty="0" smtClean="0"/>
              <a:t>In what situations might this be practically impossible?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958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9735</TotalTime>
  <Words>1309</Words>
  <Application>Microsoft Office PowerPoint</Application>
  <PresentationFormat>On-screen Show (4:3)</PresentationFormat>
  <Paragraphs>225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Special Topics in Educational Data Mining</vt:lpstr>
      <vt:lpstr>Today’s Class</vt:lpstr>
      <vt:lpstr>Missing Data</vt:lpstr>
      <vt:lpstr>Examples</vt:lpstr>
      <vt:lpstr>Classes of missing data</vt:lpstr>
      <vt:lpstr>What do we do?</vt:lpstr>
      <vt:lpstr>Case Deletion</vt:lpstr>
      <vt:lpstr>Case Deletion</vt:lpstr>
      <vt:lpstr>Case Deletion</vt:lpstr>
      <vt:lpstr>Case Deletion</vt:lpstr>
      <vt:lpstr>Case Deletion</vt:lpstr>
      <vt:lpstr>Analysis-by-Analysis Case Deletion</vt:lpstr>
      <vt:lpstr>Analysis-by-Analysis Case Deletion</vt:lpstr>
      <vt:lpstr>Mean Substitution</vt:lpstr>
      <vt:lpstr>Mean Substitution</vt:lpstr>
      <vt:lpstr>Mean Substitution</vt:lpstr>
      <vt:lpstr>Mean Substitution</vt:lpstr>
      <vt:lpstr>Distortion From Mean Substitution</vt:lpstr>
      <vt:lpstr>Distortion From Mean Substitution</vt:lpstr>
      <vt:lpstr>Distortion From Mean Substitution</vt:lpstr>
      <vt:lpstr>Distortion From Mean Substitution</vt:lpstr>
      <vt:lpstr>MAR and MNAR</vt:lpstr>
      <vt:lpstr>MAR</vt:lpstr>
      <vt:lpstr>MAR</vt:lpstr>
      <vt:lpstr>MAR and MNAR</vt:lpstr>
      <vt:lpstr>MAR and MNAR</vt:lpstr>
      <vt:lpstr>MAR-assuming approaches</vt:lpstr>
      <vt:lpstr>Single Imputation</vt:lpstr>
      <vt:lpstr>Single Imputation</vt:lpstr>
      <vt:lpstr>Other Single Imputation Procedures</vt:lpstr>
      <vt:lpstr>Other Single Imputation Procedures</vt:lpstr>
      <vt:lpstr>Other Single Imputation Procedures</vt:lpstr>
      <vt:lpstr>Other Single Imputation Procedures</vt:lpstr>
      <vt:lpstr>Other Single Imputation Procedures</vt:lpstr>
      <vt:lpstr>Multiple Imputation</vt:lpstr>
      <vt:lpstr>Multiple Imputation</vt:lpstr>
      <vt:lpstr>Multiple Imputation Procedure</vt:lpstr>
      <vt:lpstr>Multiple Imputation Procedure</vt:lpstr>
      <vt:lpstr>MNAR Estimation</vt:lpstr>
      <vt:lpstr>MNAR Estimation</vt:lpstr>
      <vt:lpstr>Reducing Missing Values</vt:lpstr>
      <vt:lpstr>Asgn. 6</vt:lpstr>
      <vt:lpstr>Next Class (after Spring Break)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Baker, Ryan Shaun</cp:lastModifiedBy>
  <cp:revision>1015</cp:revision>
  <dcterms:created xsi:type="dcterms:W3CDTF">2010-01-07T20:34:12Z</dcterms:created>
  <dcterms:modified xsi:type="dcterms:W3CDTF">2013-03-08T02:57:45Z</dcterms:modified>
</cp:coreProperties>
</file>