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486" r:id="rId4"/>
    <p:sldId id="488" r:id="rId5"/>
    <p:sldId id="487" r:id="rId6"/>
    <p:sldId id="489" r:id="rId7"/>
    <p:sldId id="490" r:id="rId8"/>
    <p:sldId id="491" r:id="rId9"/>
    <p:sldId id="492" r:id="rId10"/>
    <p:sldId id="493" r:id="rId11"/>
    <p:sldId id="498" r:id="rId12"/>
    <p:sldId id="499" r:id="rId13"/>
    <p:sldId id="494" r:id="rId14"/>
    <p:sldId id="495" r:id="rId15"/>
    <p:sldId id="496" r:id="rId16"/>
    <p:sldId id="497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  <p:sldId id="515" r:id="rId33"/>
    <p:sldId id="516" r:id="rId34"/>
    <p:sldId id="517" r:id="rId35"/>
    <p:sldId id="518" r:id="rId36"/>
    <p:sldId id="528" r:id="rId37"/>
    <p:sldId id="519" r:id="rId38"/>
    <p:sldId id="520" r:id="rId39"/>
    <p:sldId id="521" r:id="rId40"/>
    <p:sldId id="522" r:id="rId41"/>
    <p:sldId id="523" r:id="rId42"/>
    <p:sldId id="529" r:id="rId43"/>
    <p:sldId id="524" r:id="rId44"/>
    <p:sldId id="525" r:id="rId45"/>
    <p:sldId id="526" r:id="rId46"/>
    <p:sldId id="527" r:id="rId47"/>
    <p:sldId id="530" r:id="rId48"/>
    <p:sldId id="534" r:id="rId49"/>
    <p:sldId id="531" r:id="rId50"/>
    <p:sldId id="535" r:id="rId51"/>
    <p:sldId id="536" r:id="rId52"/>
    <p:sldId id="533" r:id="rId53"/>
    <p:sldId id="549" r:id="rId54"/>
    <p:sldId id="552" r:id="rId55"/>
    <p:sldId id="550" r:id="rId56"/>
    <p:sldId id="551" r:id="rId57"/>
    <p:sldId id="553" r:id="rId58"/>
    <p:sldId id="554" r:id="rId59"/>
    <p:sldId id="538" r:id="rId60"/>
    <p:sldId id="546" r:id="rId61"/>
    <p:sldId id="547" r:id="rId62"/>
    <p:sldId id="539" r:id="rId63"/>
    <p:sldId id="541" r:id="rId64"/>
    <p:sldId id="542" r:id="rId65"/>
    <p:sldId id="540" r:id="rId66"/>
    <p:sldId id="548" r:id="rId67"/>
    <p:sldId id="543" r:id="rId68"/>
    <p:sldId id="544" r:id="rId69"/>
    <p:sldId id="555" r:id="rId70"/>
    <p:sldId id="557" r:id="rId71"/>
    <p:sldId id="545" r:id="rId72"/>
    <p:sldId id="556" r:id="rId73"/>
    <p:sldId id="412" r:id="rId74"/>
    <p:sldId id="301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107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index/c5047h0084528056.pdf" TargetMode="External"/><Relationship Id="rId2" Type="http://schemas.openxmlformats.org/officeDocument/2006/relationships/hyperlink" Target="http://www.jstor.org/stable/10.2307/35482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mj-ebmh.highwire.org/content/10/2/34.extract" TargetMode="External"/><Relationship Id="rId4" Type="http://schemas.openxmlformats.org/officeDocument/2006/relationships/hyperlink" Target="http://www.bmj.com/content/316/7139/1236.shor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March 27,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heard of the </a:t>
            </a:r>
            <a:r>
              <a:rPr lang="en-US" dirty="0" err="1" smtClean="0"/>
              <a:t>Bonferroni</a:t>
            </a:r>
            <a:r>
              <a:rPr lang="en-US" dirty="0" smtClean="0"/>
              <a:t> Correction?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upload.wikimedia.org/wikipedia/commons/thumb/d/de/Carlo_Emilio_Bonferroni.jpg/160px-Carlo_Emilio_Bonferro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14290"/>
            <a:ext cx="1524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7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heard of the </a:t>
            </a:r>
            <a:r>
              <a:rPr lang="en-US" dirty="0" err="1" smtClean="0"/>
              <a:t>Bonferroni</a:t>
            </a:r>
            <a:r>
              <a:rPr lang="en-US" dirty="0" smtClean="0"/>
              <a:t> Correction?</a:t>
            </a:r>
          </a:p>
          <a:p>
            <a:endParaRPr lang="en-US" dirty="0"/>
          </a:p>
          <a:p>
            <a:r>
              <a:rPr lang="en-US" dirty="0" smtClean="0"/>
              <a:t>Who here has used it?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upload.wikimedia.org/wikipedia/commons/thumb/d/de/Carlo_Emilio_Bonferroni.jpg/160px-Carlo_Emilio_Bonferro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14290"/>
            <a:ext cx="1524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85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heard of the </a:t>
            </a:r>
            <a:r>
              <a:rPr lang="en-US" dirty="0" err="1" smtClean="0"/>
              <a:t>Bonferroni</a:t>
            </a:r>
            <a:r>
              <a:rPr lang="en-US" dirty="0" smtClean="0"/>
              <a:t> Correction?</a:t>
            </a:r>
          </a:p>
          <a:p>
            <a:endParaRPr lang="en-US" dirty="0"/>
          </a:p>
          <a:p>
            <a:r>
              <a:rPr lang="en-US" dirty="0" smtClean="0"/>
              <a:t>Who here has used it?</a:t>
            </a:r>
          </a:p>
          <a:p>
            <a:endParaRPr lang="en-US" dirty="0"/>
          </a:p>
          <a:p>
            <a:r>
              <a:rPr lang="en-US" dirty="0" smtClean="0"/>
              <a:t>Who has had a statistics professor</a:t>
            </a:r>
            <a:br>
              <a:rPr lang="en-US" dirty="0" smtClean="0"/>
            </a:br>
            <a:r>
              <a:rPr lang="en-US" dirty="0" smtClean="0"/>
              <a:t>who actually recommended it?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encrypted-tbn0.gstatic.com/images?q=tbn:ANd9GcQ36ggliBY0lJRUGupJX-8_7V9RQORWuiODrrR0eDIwUnZDfGni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678456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954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Ironically, derived by Miller rather than </a:t>
            </a:r>
            <a:r>
              <a:rPr lang="en-US" dirty="0" err="1" smtClean="0"/>
              <a:t>Bonferroni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257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Ironically, derived by Miller rather than </a:t>
            </a:r>
            <a:r>
              <a:rPr lang="en-US" dirty="0" err="1" smtClean="0"/>
              <a:t>Bonferroni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ironically, there appear to be no pictures of Miller on the internet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88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classic example of Stigler’s Law of </a:t>
            </a:r>
            <a:r>
              <a:rPr lang="en-US" dirty="0" err="1" smtClean="0"/>
              <a:t>Eponomy</a:t>
            </a:r>
            <a:endParaRPr lang="en-US" dirty="0" smtClean="0"/>
          </a:p>
          <a:p>
            <a:pPr lvl="1"/>
            <a:r>
              <a:rPr lang="en-US" dirty="0" smtClean="0"/>
              <a:t>“No </a:t>
            </a:r>
            <a:r>
              <a:rPr lang="en-US" dirty="0"/>
              <a:t>scientific discovery is named after its original </a:t>
            </a:r>
            <a:r>
              <a:rPr lang="en-US" dirty="0" smtClean="0"/>
              <a:t>discoverer”</a:t>
            </a:r>
            <a:endParaRPr lang="en-US" dirty="0"/>
          </a:p>
        </p:txBody>
      </p:sp>
      <p:pic>
        <p:nvPicPr>
          <p:cNvPr id="4" name="Picture 2" descr="Stephen M. Stig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14849"/>
            <a:ext cx="18288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011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classic example of Stigler’s Law of </a:t>
            </a:r>
            <a:r>
              <a:rPr lang="en-US" dirty="0" err="1" smtClean="0"/>
              <a:t>Eponomy</a:t>
            </a:r>
            <a:endParaRPr lang="en-US" dirty="0" smtClean="0"/>
          </a:p>
          <a:p>
            <a:pPr lvl="1"/>
            <a:r>
              <a:rPr lang="en-US" dirty="0" smtClean="0"/>
              <a:t>“No </a:t>
            </a:r>
            <a:r>
              <a:rPr lang="en-US" dirty="0"/>
              <a:t>scientific discovery is named after its original </a:t>
            </a:r>
            <a:r>
              <a:rPr lang="en-US" dirty="0" smtClean="0"/>
              <a:t>discoverer”</a:t>
            </a:r>
          </a:p>
          <a:p>
            <a:pPr lvl="1"/>
            <a:r>
              <a:rPr lang="en-US" dirty="0"/>
              <a:t>Stigler’s Law of </a:t>
            </a:r>
            <a:r>
              <a:rPr lang="en-US" dirty="0" err="1" smtClean="0"/>
              <a:t>Eponomy</a:t>
            </a:r>
            <a:r>
              <a:rPr lang="en-US" dirty="0" smtClean="0"/>
              <a:t> </a:t>
            </a:r>
            <a:r>
              <a:rPr lang="en-US" dirty="0" smtClean="0"/>
              <a:t>was proposed </a:t>
            </a: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Robert Merton</a:t>
            </a:r>
            <a:endParaRPr lang="en-US" dirty="0"/>
          </a:p>
        </p:txBody>
      </p:sp>
      <p:pic>
        <p:nvPicPr>
          <p:cNvPr id="2050" name="Picture 2" descr="http://upload.wikimedia.org/wikipedia/en/thumb/0/08/Robert_K_Merton.jpg/220px-Robert_K_Mer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396395"/>
            <a:ext cx="1752600" cy="246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3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are conducting </a:t>
            </a:r>
            <a:r>
              <a:rPr lang="en-US" i="1" dirty="0" smtClean="0"/>
              <a:t>n </a:t>
            </a:r>
            <a:r>
              <a:rPr lang="en-US" dirty="0" smtClean="0"/>
              <a:t>different statistical tests on the same data set</a:t>
            </a:r>
          </a:p>
          <a:p>
            <a:endParaRPr lang="en-US" dirty="0"/>
          </a:p>
          <a:p>
            <a:r>
              <a:rPr lang="en-US" dirty="0" smtClean="0"/>
              <a:t>Adjust your significance criterion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to be</a:t>
            </a:r>
          </a:p>
          <a:p>
            <a:pPr lvl="1"/>
            <a:r>
              <a:rPr lang="en-US" dirty="0">
                <a:latin typeface="Symbol" pitchFamily="18" charset="2"/>
              </a:rPr>
              <a:t>a</a:t>
            </a:r>
            <a:r>
              <a:rPr lang="en-US" dirty="0" smtClean="0"/>
              <a:t> / n</a:t>
            </a:r>
          </a:p>
          <a:p>
            <a:pPr lvl="1"/>
            <a:endParaRPr lang="en-US" dirty="0"/>
          </a:p>
          <a:p>
            <a:r>
              <a:rPr lang="en-US" dirty="0" smtClean="0"/>
              <a:t>E.g. For 4 statistical tests, use statistical significance criterion of 0.0125 rather than 0.05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42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Sometimes instead expressed by multiplying p * n, and keeping statistical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 smtClean="0"/>
              <a:t> = 0.05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Mathematically equivalent…</a:t>
            </a:r>
          </a:p>
          <a:p>
            <a:pPr marL="742950" lvl="2" indent="-342900"/>
            <a:r>
              <a:rPr lang="en-US" dirty="0" smtClean="0"/>
              <a:t>As long as you don’t try to treat p like a probability afterwards… or meta-analyze it… etc., etc.</a:t>
            </a:r>
          </a:p>
          <a:p>
            <a:pPr marL="742950" lvl="2" indent="-342900"/>
            <a:r>
              <a:rPr lang="en-US" dirty="0" smtClean="0"/>
              <a:t>For one thing, can produce p values over 1, which doesn’t really make sense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9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None significant anymore</a:t>
            </a:r>
          </a:p>
          <a:p>
            <a:pPr lvl="1"/>
            <a:r>
              <a:rPr lang="en-US" dirty="0" smtClean="0"/>
              <a:t>p=0.04 seen as being due to chance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40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Correlation Mining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Data Mining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None significant anymore</a:t>
            </a:r>
          </a:p>
          <a:p>
            <a:pPr lvl="1"/>
            <a:r>
              <a:rPr lang="en-US" dirty="0" smtClean="0"/>
              <a:t>p=0.04 seen as being due to chance</a:t>
            </a:r>
          </a:p>
          <a:p>
            <a:pPr lvl="1"/>
            <a:r>
              <a:rPr lang="en-US" dirty="0" smtClean="0"/>
              <a:t>Does this seem right?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409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Only p=0.001 still significant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0908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Five corrections</a:t>
            </a:r>
          </a:p>
          <a:p>
            <a:pPr lvl="1"/>
            <a:r>
              <a:rPr lang="en-US" dirty="0" smtClean="0"/>
              <a:t>All p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Only p=0.001 still significant</a:t>
            </a:r>
          </a:p>
          <a:p>
            <a:pPr lvl="1"/>
            <a:r>
              <a:rPr lang="en-US" dirty="0" smtClean="0"/>
              <a:t>Does this seem right?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241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Advantages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Disadvantages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73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Advantages</a:t>
            </a:r>
          </a:p>
          <a:p>
            <a:pPr marL="742950" lvl="2" indent="-342900"/>
            <a:r>
              <a:rPr lang="en-US" sz="3200" dirty="0" smtClean="0"/>
              <a:t>You can be “certain” that an effect is real if it makes it through this correction</a:t>
            </a:r>
          </a:p>
          <a:p>
            <a:pPr marL="742950" lvl="2" indent="-342900"/>
            <a:r>
              <a:rPr lang="en-US" sz="3200" dirty="0" smtClean="0"/>
              <a:t>Does not assume tests are independent </a:t>
            </a:r>
            <a:endParaRPr lang="en-US" sz="3200" dirty="0"/>
          </a:p>
          <a:p>
            <a:pPr marL="1200150" lvl="3" indent="-342900"/>
            <a:r>
              <a:rPr lang="en-US" sz="2800" dirty="0" smtClean="0"/>
              <a:t>In our “100 correlations with the same variable” case, they aren’t!</a:t>
            </a:r>
          </a:p>
          <a:p>
            <a:pPr marL="1200150" lvl="3" indent="-342900"/>
            <a:endParaRPr lang="en-US" sz="3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Disadvantages</a:t>
            </a:r>
          </a:p>
          <a:p>
            <a:pPr marL="742950" lvl="2" indent="-342900"/>
            <a:r>
              <a:rPr lang="en-US" sz="3200" dirty="0" smtClean="0"/>
              <a:t>Massively over-conservative</a:t>
            </a:r>
          </a:p>
          <a:p>
            <a:pPr marL="742950" lvl="2" indent="-342900"/>
            <a:r>
              <a:rPr lang="en-US" sz="3200" dirty="0" smtClean="0"/>
              <a:t>Throws out everything if </a:t>
            </a:r>
            <a:r>
              <a:rPr lang="en-US" sz="3200" dirty="0" smtClean="0"/>
              <a:t>you run a lot of </a:t>
            </a:r>
            <a:r>
              <a:rPr lang="en-US" sz="3200" dirty="0" smtClean="0"/>
              <a:t>correlations</a:t>
            </a:r>
            <a:endParaRPr lang="en-US" sz="3200" dirty="0"/>
          </a:p>
          <a:p>
            <a:pPr marL="742950" lvl="2" indent="-34290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42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Often attacked these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Arguments for rejecting the sequential </a:t>
            </a:r>
            <a:r>
              <a:rPr lang="en-US" b="1" dirty="0" err="1">
                <a:hlinkClick r:id="rId2"/>
              </a:rPr>
              <a:t>Bonferroni</a:t>
            </a:r>
            <a:r>
              <a:rPr lang="en-US" b="1" dirty="0">
                <a:hlinkClick r:id="rId2"/>
              </a:rPr>
              <a:t> </a:t>
            </a:r>
            <a:r>
              <a:rPr lang="en-US" dirty="0">
                <a:hlinkClick r:id="rId2"/>
              </a:rPr>
              <a:t>in ecological </a:t>
            </a:r>
            <a:r>
              <a:rPr lang="en-US" dirty="0" smtClean="0">
                <a:hlinkClick r:id="rId2"/>
              </a:rPr>
              <a:t>studies</a:t>
            </a:r>
            <a:r>
              <a:rPr lang="en-US" dirty="0" smtClean="0"/>
              <a:t>. MD </a:t>
            </a:r>
            <a:r>
              <a:rPr lang="en-US" dirty="0"/>
              <a:t>Moran - </a:t>
            </a:r>
            <a:r>
              <a:rPr lang="en-US" dirty="0" err="1"/>
              <a:t>Oikos</a:t>
            </a:r>
            <a:r>
              <a:rPr lang="en-US" dirty="0"/>
              <a:t>, 2003 - JSTOR</a:t>
            </a:r>
          </a:p>
          <a:p>
            <a:r>
              <a:rPr lang="en-US" dirty="0">
                <a:hlinkClick r:id="rId3"/>
              </a:rPr>
              <a:t>Beyond </a:t>
            </a:r>
            <a:r>
              <a:rPr lang="en-US" b="1" dirty="0" err="1">
                <a:hlinkClick r:id="rId3"/>
              </a:rPr>
              <a:t>Bonferroni</a:t>
            </a:r>
            <a:r>
              <a:rPr lang="en-US" dirty="0">
                <a:hlinkClick r:id="rId3"/>
              </a:rPr>
              <a:t>: less conservative analyses for conservation </a:t>
            </a:r>
            <a:r>
              <a:rPr lang="en-US" dirty="0" smtClean="0">
                <a:hlinkClick r:id="rId3"/>
              </a:rPr>
              <a:t>genetics</a:t>
            </a:r>
            <a:r>
              <a:rPr lang="en-US" dirty="0" smtClean="0"/>
              <a:t>. SR </a:t>
            </a:r>
            <a:r>
              <a:rPr lang="en-US" dirty="0" err="1"/>
              <a:t>Narum</a:t>
            </a:r>
            <a:r>
              <a:rPr lang="en-US" dirty="0"/>
              <a:t> - Conservation Genetics, 2006 </a:t>
            </a:r>
            <a:r>
              <a:rPr lang="en-US" dirty="0" smtClean="0"/>
              <a:t>– Springer</a:t>
            </a:r>
          </a:p>
          <a:p>
            <a:r>
              <a:rPr lang="en-US" dirty="0">
                <a:hlinkClick r:id="rId4"/>
              </a:rPr>
              <a:t>What's wrong with </a:t>
            </a:r>
            <a:r>
              <a:rPr lang="en-US" b="1" dirty="0" err="1">
                <a:hlinkClick r:id="rId4"/>
              </a:rPr>
              <a:t>Bonferroni</a:t>
            </a:r>
            <a:r>
              <a:rPr lang="en-US" b="1" dirty="0">
                <a:hlinkClick r:id="rId4"/>
              </a:rPr>
              <a:t> </a:t>
            </a:r>
            <a:r>
              <a:rPr lang="en-US" dirty="0" smtClean="0">
                <a:hlinkClick r:id="rId4"/>
              </a:rPr>
              <a:t>adjustments</a:t>
            </a:r>
            <a:r>
              <a:rPr lang="en-US" dirty="0" smtClean="0"/>
              <a:t>. TV </a:t>
            </a:r>
            <a:r>
              <a:rPr lang="en-US" dirty="0" err="1"/>
              <a:t>Perneger</a:t>
            </a:r>
            <a:r>
              <a:rPr lang="en-US" dirty="0"/>
              <a:t> - </a:t>
            </a:r>
            <a:r>
              <a:rPr lang="en-US" dirty="0" err="1"/>
              <a:t>Bmj</a:t>
            </a:r>
            <a:r>
              <a:rPr lang="en-US" dirty="0"/>
              <a:t>, 1998 - </a:t>
            </a:r>
            <a:r>
              <a:rPr lang="en-US" dirty="0" smtClean="0"/>
              <a:t>bmj.com</a:t>
            </a:r>
          </a:p>
          <a:p>
            <a:r>
              <a:rPr lang="en-US" dirty="0">
                <a:hlinkClick r:id="rId5"/>
              </a:rPr>
              <a:t>p Value fetishism and use </a:t>
            </a:r>
            <a:r>
              <a:rPr lang="en-US" dirty="0" smtClean="0">
                <a:hlinkClick r:id="rId5"/>
              </a:rPr>
              <a:t>of the</a:t>
            </a:r>
            <a:r>
              <a:rPr lang="en-US" dirty="0">
                <a:hlinkClick r:id="rId5"/>
              </a:rPr>
              <a:t> </a:t>
            </a:r>
            <a:r>
              <a:rPr lang="en-US" b="1" dirty="0" err="1">
                <a:hlinkClick r:id="rId5"/>
              </a:rPr>
              <a:t>Bonferroni</a:t>
            </a:r>
            <a:r>
              <a:rPr lang="en-US" b="1" dirty="0">
                <a:hlinkClick r:id="rId5"/>
              </a:rPr>
              <a:t> </a:t>
            </a:r>
            <a:r>
              <a:rPr lang="en-US" dirty="0" smtClean="0">
                <a:hlinkClick r:id="rId5"/>
              </a:rPr>
              <a:t>adjustment</a:t>
            </a:r>
            <a:r>
              <a:rPr lang="en-US" dirty="0" smtClean="0"/>
              <a:t>. JF </a:t>
            </a:r>
            <a:r>
              <a:rPr lang="en-US" dirty="0"/>
              <a:t>Morgan - Evidence Based Mental Health, 2007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4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some corrections that are a little less conservative…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Holm Correction/Holm’s Step-Down (</a:t>
            </a:r>
            <a:r>
              <a:rPr lang="en-US" dirty="0" err="1" smtClean="0"/>
              <a:t>Toothaker</a:t>
            </a:r>
            <a:r>
              <a:rPr lang="en-US" dirty="0" smtClean="0"/>
              <a:t>, 1991)</a:t>
            </a:r>
          </a:p>
          <a:p>
            <a:r>
              <a:rPr lang="en-US" dirty="0" err="1" smtClean="0"/>
              <a:t>Tukey’s</a:t>
            </a:r>
            <a:r>
              <a:rPr lang="en-US" dirty="0" smtClean="0"/>
              <a:t> HSD (Honestly Significant Difference)</a:t>
            </a:r>
          </a:p>
          <a:p>
            <a:r>
              <a:rPr lang="en-US" dirty="0" err="1" smtClean="0"/>
              <a:t>Sidak</a:t>
            </a:r>
            <a:r>
              <a:rPr lang="en-US" dirty="0" smtClean="0"/>
              <a:t> Correction</a:t>
            </a:r>
          </a:p>
          <a:p>
            <a:endParaRPr lang="en-US" dirty="0"/>
          </a:p>
          <a:p>
            <a:r>
              <a:rPr lang="en-US" dirty="0" smtClean="0"/>
              <a:t>Still generally very conservative</a:t>
            </a:r>
          </a:p>
          <a:p>
            <a:r>
              <a:rPr lang="en-US" dirty="0" smtClean="0"/>
              <a:t>Lead to discarding results that probably should not be discarded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5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Benjamini</a:t>
            </a:r>
            <a:r>
              <a:rPr lang="en-US" dirty="0" smtClean="0"/>
              <a:t> &amp; Hochberg, 1991)</a:t>
            </a:r>
            <a:endParaRPr lang="en-US" dirty="0"/>
          </a:p>
        </p:txBody>
      </p:sp>
      <p:pic>
        <p:nvPicPr>
          <p:cNvPr id="2050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391025"/>
            <a:ext cx="20955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67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paradigm, probably a better match to the original conception of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855443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100 variables, and you want to know how </a:t>
            </a:r>
            <a:r>
              <a:rPr lang="en-US" dirty="0" smtClean="0"/>
              <a:t>each one correlates </a:t>
            </a:r>
            <a:r>
              <a:rPr lang="en-US" dirty="0"/>
              <a:t>to a</a:t>
            </a:r>
            <a:r>
              <a:rPr lang="en-US" dirty="0" smtClean="0"/>
              <a:t> variable of interest</a:t>
            </a:r>
          </a:p>
          <a:p>
            <a:pPr lvl="1"/>
            <a:r>
              <a:rPr lang="en-US" dirty="0" smtClean="0"/>
              <a:t>Not quite the same as building a prediction model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have 100 variables, and you want to know how they correlate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22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p&lt;0.05</a:t>
            </a:r>
          </a:p>
          <a:p>
            <a:endParaRPr lang="en-US" dirty="0"/>
          </a:p>
          <a:p>
            <a:r>
              <a:rPr lang="en-US" dirty="0" smtClean="0"/>
              <a:t>A test is treated as rejecting the null hypothesis if there is a probability of under 5% that the results could have occurred if there </a:t>
            </a:r>
            <a:r>
              <a:rPr lang="en-US" dirty="0"/>
              <a:t>were only </a:t>
            </a:r>
            <a:r>
              <a:rPr lang="en-US" dirty="0" smtClean="0"/>
              <a:t>random events going on</a:t>
            </a:r>
          </a:p>
          <a:p>
            <a:endParaRPr lang="en-US" dirty="0"/>
          </a:p>
          <a:p>
            <a:r>
              <a:rPr lang="en-US" dirty="0" smtClean="0"/>
              <a:t>This paradigm accepts from the beginning that we will accept junk (e.g. Type I error) 5% of the time</a:t>
            </a:r>
          </a:p>
        </p:txBody>
      </p:sp>
    </p:spTree>
    <p:extLst>
      <p:ext uri="{BB962C8B-B14F-4D97-AF65-F5344CB8AC3E}">
        <p14:creationId xmlns:p14="http://schemas.microsoft.com/office/powerpoint/2010/main" val="404170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FWER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p&lt;0.05</a:t>
            </a:r>
          </a:p>
          <a:p>
            <a:endParaRPr lang="en-US" dirty="0"/>
          </a:p>
          <a:p>
            <a:r>
              <a:rPr lang="en-US" dirty="0" smtClean="0"/>
              <a:t>Each test is treated as rejecting the null hypothesis if there is a probability of under 5% divided by N that the results could have occurred if there were only random events going on</a:t>
            </a:r>
          </a:p>
          <a:p>
            <a:endParaRPr lang="en-US" dirty="0"/>
          </a:p>
          <a:p>
            <a:r>
              <a:rPr lang="en-US" dirty="0"/>
              <a:t>This paradigm </a:t>
            </a:r>
            <a:r>
              <a:rPr lang="en-US" dirty="0" smtClean="0"/>
              <a:t>accepts junk far less than 5</a:t>
            </a:r>
            <a:r>
              <a:rPr lang="en-US" dirty="0"/>
              <a:t>% of the time</a:t>
            </a:r>
          </a:p>
        </p:txBody>
      </p:sp>
    </p:spTree>
    <p:extLst>
      <p:ext uri="{BB962C8B-B14F-4D97-AF65-F5344CB8AC3E}">
        <p14:creationId xmlns:p14="http://schemas.microsoft.com/office/powerpoint/2010/main" val="4025617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p&lt;0.05</a:t>
            </a:r>
          </a:p>
          <a:p>
            <a:endParaRPr lang="en-US" dirty="0"/>
          </a:p>
          <a:p>
            <a:r>
              <a:rPr lang="en-US" dirty="0" smtClean="0"/>
              <a:t>Across tests, we will attempt to accept junk exactly 5% of the time</a:t>
            </a:r>
          </a:p>
          <a:p>
            <a:pPr lvl="1"/>
            <a:r>
              <a:rPr lang="en-US" dirty="0" smtClean="0"/>
              <a:t>Same degree of conservatism as the original conception of statistical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33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Twenty tests, all </a:t>
            </a:r>
            <a:r>
              <a:rPr lang="en-US" dirty="0" smtClean="0"/>
              <a:t>p=0.04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Bonferroni</a:t>
            </a:r>
            <a:r>
              <a:rPr lang="en-US" dirty="0" smtClean="0"/>
              <a:t> rejects all of them as non-significant</a:t>
            </a:r>
          </a:p>
          <a:p>
            <a:endParaRPr lang="en-US" dirty="0"/>
          </a:p>
          <a:p>
            <a:r>
              <a:rPr lang="en-US" dirty="0" smtClean="0"/>
              <a:t>FDR notes that we should have had 1 fake significant, and 20 significant results is a lot more than 1</a:t>
            </a:r>
          </a:p>
        </p:txBody>
      </p:sp>
    </p:spTree>
    <p:extLst>
      <p:ext uri="{BB962C8B-B14F-4D97-AF65-F5344CB8AC3E}">
        <p14:creationId xmlns:p14="http://schemas.microsoft.com/office/powerpoint/2010/main" val="1241272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FDR </a:t>
            </a:r>
            <a:r>
              <a:rPr lang="en-US" dirty="0" smtClean="0"/>
              <a:t>Procedure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Benjamini</a:t>
            </a:r>
            <a:r>
              <a:rPr lang="en-US" dirty="0" smtClean="0"/>
              <a:t> &amp; Hochberg, 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n tests from most significant (lowest p) to least significant (highest p)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first test according to significance criterion </a:t>
            </a:r>
            <a:r>
              <a:rPr lang="en-US" dirty="0" smtClean="0">
                <a:latin typeface="Symbol" pitchFamily="18" charset="2"/>
              </a:rPr>
              <a:t>a*1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n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second test according to significance criterion </a:t>
            </a:r>
            <a:r>
              <a:rPr lang="en-US" dirty="0" smtClean="0">
                <a:latin typeface="Symbol" pitchFamily="18" charset="2"/>
              </a:rPr>
              <a:t>a*2</a:t>
            </a:r>
            <a:r>
              <a:rPr lang="en-US" dirty="0" smtClean="0"/>
              <a:t> </a:t>
            </a:r>
            <a:r>
              <a:rPr lang="en-US" dirty="0"/>
              <a:t>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third test according to significance criterion </a:t>
            </a:r>
            <a:r>
              <a:rPr lang="en-US" dirty="0" smtClean="0">
                <a:latin typeface="Symbol" pitchFamily="18" charset="2"/>
              </a:rPr>
              <a:t>a*3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n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Quit as soon as a test is not significant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00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101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First correction</a:t>
            </a:r>
          </a:p>
          <a:p>
            <a:pPr lvl="1"/>
            <a:r>
              <a:rPr lang="en-US" dirty="0" smtClean="0"/>
              <a:t>p = 0.001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0.01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7476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Second correction</a:t>
            </a:r>
          </a:p>
          <a:p>
            <a:pPr lvl="1"/>
            <a:r>
              <a:rPr lang="en-US" dirty="0" smtClean="0"/>
              <a:t>p = 0.011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0.02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279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Third correction</a:t>
            </a:r>
          </a:p>
          <a:p>
            <a:pPr lvl="1"/>
            <a:r>
              <a:rPr lang="en-US" dirty="0" smtClean="0"/>
              <a:t>p = 0.02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0.03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522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Fourth correction</a:t>
            </a:r>
          </a:p>
          <a:p>
            <a:pPr lvl="1"/>
            <a:r>
              <a:rPr lang="en-US" dirty="0" smtClean="0"/>
              <a:t>p = 0.03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0.04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16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might you want to do this?</a:t>
            </a:r>
          </a:p>
          <a:p>
            <a:pPr lvl="1"/>
            <a:r>
              <a:rPr lang="en-US" dirty="0" smtClean="0"/>
              <a:t>Examples from this week’s readings</a:t>
            </a:r>
          </a:p>
          <a:p>
            <a:pPr lvl="1"/>
            <a:r>
              <a:rPr lang="en-US" dirty="0" smtClean="0"/>
              <a:t>Other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12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p=0.001, p=0.011, p=0.02, p=0.03, p=0.04</a:t>
            </a:r>
          </a:p>
          <a:p>
            <a:endParaRPr lang="en-US" dirty="0" smtClean="0"/>
          </a:p>
          <a:p>
            <a:r>
              <a:rPr lang="en-US" dirty="0" smtClean="0"/>
              <a:t>Fifth correction</a:t>
            </a:r>
          </a:p>
          <a:p>
            <a:pPr lvl="1"/>
            <a:r>
              <a:rPr lang="en-US" dirty="0" smtClean="0"/>
              <a:t>p = 0.04 compared to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 0.05</a:t>
            </a:r>
          </a:p>
          <a:p>
            <a:pPr lvl="1"/>
            <a:r>
              <a:rPr lang="en-US" dirty="0" smtClean="0"/>
              <a:t>Still significant!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587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422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Correction: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tests</a:t>
            </a:r>
          </a:p>
          <a:p>
            <a:pPr lvl="1"/>
            <a:r>
              <a:rPr lang="en-US" dirty="0" smtClean="0"/>
              <a:t>p=0.04, p=0.12, p=0.18, p=0.33, p=0.55</a:t>
            </a:r>
          </a:p>
          <a:p>
            <a:endParaRPr lang="en-US" dirty="0" smtClean="0"/>
          </a:p>
          <a:p>
            <a:r>
              <a:rPr lang="en-US" dirty="0"/>
              <a:t>First correction</a:t>
            </a:r>
          </a:p>
          <a:p>
            <a:pPr lvl="1"/>
            <a:r>
              <a:rPr lang="en-US" dirty="0"/>
              <a:t>p = </a:t>
            </a:r>
            <a:r>
              <a:rPr lang="en-US" dirty="0" smtClean="0"/>
              <a:t>0.04 </a:t>
            </a:r>
            <a:r>
              <a:rPr lang="en-US" dirty="0"/>
              <a:t>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 smtClean="0"/>
              <a:t>Not significant; stop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498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these results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Bonferroni</a:t>
            </a:r>
            <a:r>
              <a:rPr lang="en-US" dirty="0" smtClean="0"/>
              <a:t> Correction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just accepting p&lt;0.05, no matter how many tests are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224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value extension in FDR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Storey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how </a:t>
            </a:r>
            <a:r>
              <a:rPr lang="en-US" dirty="0" err="1" smtClean="0"/>
              <a:t>Bonferroni</a:t>
            </a:r>
            <a:r>
              <a:rPr lang="en-US" dirty="0" smtClean="0"/>
              <a:t> Adjustments could either be made by adjusting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or adjusting p?</a:t>
            </a:r>
          </a:p>
          <a:p>
            <a:endParaRPr lang="en-US" dirty="0" smtClean="0"/>
          </a:p>
          <a:p>
            <a:r>
              <a:rPr lang="en-US" dirty="0" smtClean="0"/>
              <a:t>There is a similar approach in </a:t>
            </a:r>
            <a:r>
              <a:rPr lang="en-US" dirty="0" smtClean="0"/>
              <a:t>FDR</a:t>
            </a:r>
          </a:p>
          <a:p>
            <a:pPr lvl="1"/>
            <a:r>
              <a:rPr lang="en-US" dirty="0" smtClean="0"/>
              <a:t>where </a:t>
            </a:r>
            <a:r>
              <a:rPr lang="en-US" dirty="0" smtClean="0"/>
              <a:t>p values are transformed to q values</a:t>
            </a:r>
          </a:p>
          <a:p>
            <a:endParaRPr lang="en-US" dirty="0"/>
          </a:p>
          <a:p>
            <a:r>
              <a:rPr lang="en-US" dirty="0" smtClean="0"/>
              <a:t>Unlike in </a:t>
            </a:r>
            <a:r>
              <a:rPr lang="en-US" dirty="0" err="1" smtClean="0"/>
              <a:t>Bonferroni</a:t>
            </a:r>
            <a:r>
              <a:rPr lang="en-US" dirty="0" smtClean="0"/>
              <a:t>, q values can be interpreted the same way as p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209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value extension in FDR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Storey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= probability that </a:t>
            </a:r>
            <a:r>
              <a:rPr lang="en-US" dirty="0"/>
              <a:t>the results could have occurred if there </a:t>
            </a:r>
            <a:r>
              <a:rPr lang="en-US" dirty="0" smtClean="0"/>
              <a:t>were only </a:t>
            </a:r>
            <a:r>
              <a:rPr lang="en-US" dirty="0"/>
              <a:t>random events going on</a:t>
            </a:r>
          </a:p>
          <a:p>
            <a:endParaRPr lang="en-US" dirty="0"/>
          </a:p>
          <a:p>
            <a:r>
              <a:rPr lang="en-US" dirty="0" smtClean="0"/>
              <a:t>q = probability that the current test is a false discovery, given the post-hoc adjustment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84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value extension in FDR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Storey</a:t>
            </a:r>
            <a:r>
              <a:rPr lang="en-US" dirty="0" smtClean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 can actually be lower than p</a:t>
            </a:r>
          </a:p>
          <a:p>
            <a:endParaRPr lang="en-US" dirty="0"/>
          </a:p>
          <a:p>
            <a:r>
              <a:rPr lang="en-US" dirty="0" smtClean="0"/>
              <a:t>In the relatively unusual case where there are many statistically significant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515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75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 Data Mining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607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0.gstatic.com/images?q=tbn:ANd9GcQ1OAcbPrxgZw190XmF_yGAxsigK71RDjf-5I_gwIFI_6A3Ozjc_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76" y="1935940"/>
            <a:ext cx="5691224" cy="408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Causal Data Mining:</a:t>
            </a:r>
            <a:br>
              <a:rPr lang="en-US" dirty="0" smtClean="0"/>
            </a:br>
            <a:r>
              <a:rPr lang="en-US" dirty="0" smtClean="0"/>
              <a:t>Here Be Dragons</a:t>
            </a:r>
            <a:endParaRPr lang="en-US" dirty="0"/>
          </a:p>
        </p:txBody>
      </p:sp>
      <p:pic>
        <p:nvPicPr>
          <p:cNvPr id="2050" name="Picture 2" descr="https://encrypted-tbn3.gstatic.com/images?q=tbn:ANd9GcTY1l92U85-hJ6xmyMG8-N_TlkUD4w62ZiPUIJirrz9tP7jmkrf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35939"/>
            <a:ext cx="2743200" cy="40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976" y="6096000"/>
            <a:ext cx="401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YE OLDE SEA OF DATA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0016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100 correlations (or 10,000 correlations)</a:t>
            </a:r>
          </a:p>
          <a:p>
            <a:endParaRPr lang="en-US" dirty="0"/>
          </a:p>
          <a:p>
            <a:r>
              <a:rPr lang="en-US" dirty="0" smtClean="0"/>
              <a:t>9 of them come up statistically significant</a:t>
            </a:r>
          </a:p>
          <a:p>
            <a:endParaRPr lang="en-US" dirty="0"/>
          </a:p>
          <a:p>
            <a:r>
              <a:rPr lang="en-US" dirty="0" smtClean="0"/>
              <a:t>Which ones can you “trust”?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200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279400"/>
            <a:ext cx="7772400" cy="8588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dirty="0"/>
              <a:t>Causal Data Mining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20813"/>
            <a:ext cx="8140700" cy="4578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dirty="0" smtClean="0"/>
              <a:t>Distinct from prediction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dirty="0" smtClean="0"/>
              <a:t>The goal is not to figure out what predicts X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lang="en-US" dirty="0" smtClean="0"/>
              <a:t>But instead…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94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279400"/>
            <a:ext cx="7772400" cy="8588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dirty="0"/>
              <a:t>Causal Data Mining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20813"/>
            <a:ext cx="8140700" cy="45783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pPr marL="533400" indent="-533400">
              <a:lnSpc>
                <a:spcPct val="150000"/>
              </a:lnSpc>
              <a:spcBef>
                <a:spcPct val="10000"/>
              </a:spcBef>
              <a:buFontTx/>
              <a:buNone/>
            </a:pPr>
            <a:r>
              <a:rPr lang="en-US" dirty="0" smtClean="0"/>
              <a:t>Find </a:t>
            </a:r>
            <a:r>
              <a:rPr lang="en-US" b="1" i="1" dirty="0"/>
              <a:t>causal</a:t>
            </a:r>
            <a:r>
              <a:rPr lang="en-US" dirty="0"/>
              <a:t> relationships in </a:t>
            </a:r>
            <a:r>
              <a:rPr lang="en-US" dirty="0" smtClean="0"/>
              <a:t>data</a:t>
            </a:r>
          </a:p>
          <a:p>
            <a:pPr marL="533400" indent="-533400">
              <a:lnSpc>
                <a:spcPct val="150000"/>
              </a:lnSpc>
              <a:spcBef>
                <a:spcPct val="10000"/>
              </a:spcBef>
              <a:buFontTx/>
              <a:buNone/>
            </a:pPr>
            <a:endParaRPr lang="en-US" dirty="0"/>
          </a:p>
          <a:p>
            <a:pPr marL="533400" indent="-533400">
              <a:lnSpc>
                <a:spcPct val="150000"/>
              </a:lnSpc>
              <a:spcBef>
                <a:spcPct val="10000"/>
              </a:spcBef>
              <a:buFontTx/>
              <a:buNone/>
            </a:pPr>
            <a:r>
              <a:rPr lang="en-US" dirty="0" smtClean="0"/>
              <a:t>Examples from </a:t>
            </a:r>
            <a:r>
              <a:rPr lang="en-US" dirty="0" err="1" smtClean="0"/>
              <a:t>Scheines</a:t>
            </a:r>
            <a:r>
              <a:rPr lang="en-US" dirty="0" smtClean="0"/>
              <a:t> (2007)</a:t>
            </a:r>
            <a:endParaRPr lang="en-US" dirty="0"/>
          </a:p>
          <a:p>
            <a:pPr marL="914400" lvl="1" indent="-457200">
              <a:lnSpc>
                <a:spcPct val="150000"/>
              </a:lnSpc>
              <a:spcBef>
                <a:spcPct val="10000"/>
              </a:spcBef>
            </a:pPr>
            <a:r>
              <a:rPr lang="en-US" sz="2400" dirty="0"/>
              <a:t>What feature of student behavior causes learning</a:t>
            </a:r>
          </a:p>
          <a:p>
            <a:pPr marL="914400" lvl="1" indent="-457200">
              <a:lnSpc>
                <a:spcPct val="150000"/>
              </a:lnSpc>
              <a:spcBef>
                <a:spcPct val="10000"/>
              </a:spcBef>
            </a:pPr>
            <a:r>
              <a:rPr lang="en-US" sz="2400" dirty="0"/>
              <a:t>What will happen when we make everyone take a reading quiz before each class</a:t>
            </a:r>
          </a:p>
          <a:p>
            <a:pPr marL="914400" lvl="1" indent="-457200">
              <a:lnSpc>
                <a:spcPct val="150000"/>
              </a:lnSpc>
              <a:spcBef>
                <a:spcPct val="10000"/>
              </a:spcBef>
            </a:pPr>
            <a:r>
              <a:rPr lang="en-US" sz="2400" dirty="0"/>
              <a:t>What will happen when we program our tutor to intervene to give hints after an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2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 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TETRAD is a key software package used to study this</a:t>
            </a:r>
          </a:p>
          <a:p>
            <a:endParaRPr lang="en-US" dirty="0" smtClean="0"/>
          </a:p>
          <a:p>
            <a:r>
              <a:rPr lang="en-US" dirty="0" smtClean="0"/>
              <a:t>http://www.phil.cmu.edu/projects/tetrad/</a:t>
            </a:r>
          </a:p>
        </p:txBody>
      </p:sp>
    </p:spTree>
    <p:extLst>
      <p:ext uri="{BB962C8B-B14F-4D97-AF65-F5344CB8AC3E}">
        <p14:creationId xmlns:p14="http://schemas.microsoft.com/office/powerpoint/2010/main" val="3580862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multiple algorithms for finding causal structure in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234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Causal Data Mining Explicitly Attempts to infer if A </a:t>
            </a:r>
            <a:r>
              <a:rPr lang="en-US" b="1" i="1" dirty="0" smtClean="0"/>
              <a:t>causes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54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causal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two correlated variables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endParaRPr lang="en-US" i="1" dirty="0"/>
          </a:p>
          <a:p>
            <a:r>
              <a:rPr lang="en-US" dirty="0" smtClean="0"/>
              <a:t>It is possible that</a:t>
            </a:r>
          </a:p>
          <a:p>
            <a:pPr lvl="1"/>
            <a:r>
              <a:rPr lang="en-US" i="1" dirty="0" smtClean="0"/>
              <a:t>a </a:t>
            </a:r>
            <a:r>
              <a:rPr lang="en-US" dirty="0" smtClean="0"/>
              <a:t>causes </a:t>
            </a:r>
            <a:r>
              <a:rPr lang="en-US" i="1" dirty="0" smtClean="0"/>
              <a:t>b</a:t>
            </a:r>
          </a:p>
          <a:p>
            <a:pPr lvl="1"/>
            <a:r>
              <a:rPr lang="en-US" i="1" dirty="0" smtClean="0"/>
              <a:t>b </a:t>
            </a:r>
            <a:r>
              <a:rPr lang="en-US" dirty="0" smtClean="0"/>
              <a:t>causes </a:t>
            </a:r>
            <a:r>
              <a:rPr lang="en-US" i="1" dirty="0" smtClean="0"/>
              <a:t>a</a:t>
            </a:r>
          </a:p>
          <a:p>
            <a:pPr lvl="1"/>
            <a:r>
              <a:rPr lang="en-US" dirty="0" smtClean="0"/>
              <a:t>Some other variable </a:t>
            </a:r>
            <a:r>
              <a:rPr lang="en-US" i="1" dirty="0" smtClean="0"/>
              <a:t>c </a:t>
            </a:r>
            <a:r>
              <a:rPr lang="en-US" dirty="0" smtClean="0"/>
              <a:t>causes </a:t>
            </a:r>
            <a:r>
              <a:rPr lang="en-US" i="1" dirty="0" smtClean="0"/>
              <a:t>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Some combination of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901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causal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determine if you manipulate </a:t>
            </a:r>
            <a:r>
              <a:rPr lang="en-US" i="1" dirty="0" smtClean="0"/>
              <a:t>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can you determine this from purely correlational data?</a:t>
            </a:r>
          </a:p>
          <a:p>
            <a:pPr lvl="1"/>
            <a:r>
              <a:rPr lang="en-US" dirty="0" err="1" smtClean="0"/>
              <a:t>Glymour</a:t>
            </a:r>
            <a:r>
              <a:rPr lang="en-US" dirty="0" smtClean="0"/>
              <a:t>, </a:t>
            </a:r>
            <a:r>
              <a:rPr lang="en-US" dirty="0" err="1" smtClean="0"/>
              <a:t>Scheines</a:t>
            </a:r>
            <a:r>
              <a:rPr lang="en-US" dirty="0" smtClean="0"/>
              <a:t>, and Sprites say yes!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860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infer likelihood of data, assuming</a:t>
            </a:r>
          </a:p>
          <a:p>
            <a:pPr lvl="1"/>
            <a:r>
              <a:rPr lang="en-US" i="1" dirty="0"/>
              <a:t>a </a:t>
            </a:r>
            <a:r>
              <a:rPr lang="en-US" dirty="0"/>
              <a:t>causes </a:t>
            </a:r>
            <a:r>
              <a:rPr lang="en-US" i="1" dirty="0"/>
              <a:t>b</a:t>
            </a:r>
          </a:p>
          <a:p>
            <a:pPr lvl="1"/>
            <a:r>
              <a:rPr lang="en-US" i="1" dirty="0"/>
              <a:t>b </a:t>
            </a:r>
            <a:r>
              <a:rPr lang="en-US" dirty="0"/>
              <a:t>causes </a:t>
            </a:r>
            <a:r>
              <a:rPr lang="en-US" i="1" dirty="0"/>
              <a:t>a</a:t>
            </a:r>
          </a:p>
          <a:p>
            <a:pPr lvl="1"/>
            <a:r>
              <a:rPr lang="en-US" dirty="0"/>
              <a:t>Some other variable </a:t>
            </a:r>
            <a:r>
              <a:rPr lang="en-US" i="1" dirty="0"/>
              <a:t>c </a:t>
            </a:r>
            <a:r>
              <a:rPr lang="en-US" dirty="0"/>
              <a:t>causes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Some combination of </a:t>
            </a:r>
            <a:r>
              <a:rPr lang="en-US" dirty="0" smtClean="0"/>
              <a:t>these</a:t>
            </a:r>
          </a:p>
          <a:p>
            <a:pPr lvl="1"/>
            <a:endParaRPr lang="en-US" dirty="0"/>
          </a:p>
          <a:p>
            <a:r>
              <a:rPr lang="en-US" dirty="0" smtClean="0"/>
              <a:t>In context of full pattern of correlation across variables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365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Scheines</a:t>
            </a:r>
            <a:r>
              <a:rPr lang="en-US" dirty="0" smtClean="0"/>
              <a:t> et al., 1998)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Glymour</a:t>
            </a:r>
            <a:r>
              <a:rPr lang="en-US" dirty="0" smtClean="0"/>
              <a:t>, 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062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EDM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run a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1000 random variables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target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100 data points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statistically significant correlations are obtained?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892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Rau et al.,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420" y="1191746"/>
            <a:ext cx="557212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8602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Fancsali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38313"/>
            <a:ext cx="9150236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9885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Rai</a:t>
            </a:r>
            <a:r>
              <a:rPr lang="en-US" dirty="0" smtClean="0"/>
              <a:t> et al.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9288"/>
            <a:ext cx="92106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4788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Wait,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9288"/>
            <a:ext cx="92106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2931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build domain knowledge into model</a:t>
            </a:r>
          </a:p>
          <a:p>
            <a:endParaRPr lang="en-US" dirty="0"/>
          </a:p>
          <a:p>
            <a:r>
              <a:rPr lang="en-US" dirty="0" smtClean="0"/>
              <a:t>The future can’t cause 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605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85950"/>
            <a:ext cx="95154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3862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that’s better…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85950"/>
            <a:ext cx="95154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1192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future can’t cause the past</a:t>
            </a:r>
          </a:p>
          <a:p>
            <a:endParaRPr lang="en-US" dirty="0"/>
          </a:p>
          <a:p>
            <a:r>
              <a:rPr lang="en-US" dirty="0" smtClean="0"/>
              <a:t>If the algorithm can produce that result more than very rarely</a:t>
            </a:r>
          </a:p>
          <a:p>
            <a:endParaRPr lang="en-US" dirty="0"/>
          </a:p>
          <a:p>
            <a:r>
              <a:rPr lang="en-US" dirty="0" smtClean="0"/>
              <a:t>Then there is something seriously wacky with the algorithm, and it shouldn’t be trusted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471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the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repeatedly hear informally about causal modeling algorithms producing bizarre results like this</a:t>
            </a:r>
          </a:p>
          <a:p>
            <a:pPr lvl="1"/>
            <a:r>
              <a:rPr lang="en-US" dirty="0" smtClean="0"/>
              <a:t>When domain knowledge isn’t built in to prevent it</a:t>
            </a:r>
          </a:p>
          <a:p>
            <a:endParaRPr lang="en-US" dirty="0"/>
          </a:p>
          <a:p>
            <a:r>
              <a:rPr lang="en-US" dirty="0" smtClean="0"/>
              <a:t>It seldom gets published</a:t>
            </a:r>
          </a:p>
          <a:p>
            <a:r>
              <a:rPr lang="en-US" dirty="0" err="1" smtClean="0"/>
              <a:t>Rai</a:t>
            </a:r>
            <a:r>
              <a:rPr lang="en-US" dirty="0" smtClean="0"/>
              <a:t> et al. (2011) is the only published example I know about</a:t>
            </a:r>
          </a:p>
          <a:p>
            <a:endParaRPr lang="en-US" dirty="0"/>
          </a:p>
          <a:p>
            <a:r>
              <a:rPr lang="en-US" dirty="0" smtClean="0"/>
              <a:t>Data mining lore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931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saying, never use causal modeling</a:t>
            </a:r>
          </a:p>
          <a:p>
            <a:endParaRPr lang="en-US" dirty="0"/>
          </a:p>
          <a:p>
            <a:r>
              <a:rPr lang="en-US" dirty="0" smtClean="0"/>
              <a:t>But know what you’re doing…</a:t>
            </a:r>
          </a:p>
          <a:p>
            <a:endParaRPr lang="en-US" dirty="0" smtClean="0"/>
          </a:p>
          <a:p>
            <a:r>
              <a:rPr lang="en-US" dirty="0" smtClean="0"/>
              <a:t>And be really careful!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4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Comes from the paradigm of conducting a single statistical significance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34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smtClean="0"/>
              <a:t>Comments?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4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0.gstatic.com/images?q=tbn:ANd9GcQ1OAcbPrxgZw190XmF_yGAxsigK71RDjf-5I_gwIFI_6A3Ozjc_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76" y="1935940"/>
            <a:ext cx="5691224" cy="408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Causal Data Mining:</a:t>
            </a:r>
            <a:br>
              <a:rPr lang="en-US" dirty="0" smtClean="0"/>
            </a:br>
            <a:r>
              <a:rPr lang="en-US" dirty="0" smtClean="0"/>
              <a:t>Here Be Dragons</a:t>
            </a:r>
            <a:endParaRPr lang="en-US" dirty="0"/>
          </a:p>
        </p:txBody>
      </p:sp>
      <p:pic>
        <p:nvPicPr>
          <p:cNvPr id="2050" name="Picture 2" descr="https://encrypted-tbn3.gstatic.com/images?q=tbn:ANd9GcTY1l92U85-hJ6xmyMG8-N_TlkUD4w62ZiPUIJirrz9tP7jmkrf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35939"/>
            <a:ext cx="2743200" cy="40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976" y="6096000"/>
            <a:ext cx="401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YE OLDE SEA OF DATA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209477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143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April 1</a:t>
            </a:r>
          </a:p>
          <a:p>
            <a:endParaRPr lang="en-US" dirty="0" smtClean="0"/>
          </a:p>
          <a:p>
            <a:r>
              <a:rPr lang="en-US" dirty="0" smtClean="0"/>
              <a:t>Discovery with Models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Pardos</a:t>
            </a:r>
            <a:r>
              <a:rPr lang="en-US" dirty="0"/>
              <a:t>, Z.A., Baker, </a:t>
            </a:r>
            <a:r>
              <a:rPr lang="en-US" dirty="0" err="1"/>
              <a:t>R.S.J.d</a:t>
            </a:r>
            <a:r>
              <a:rPr lang="en-US" dirty="0"/>
              <a:t>., San Pedro, M.O.C.Z., </a:t>
            </a:r>
            <a:r>
              <a:rPr lang="en-US" dirty="0" err="1"/>
              <a:t>Gowda</a:t>
            </a:r>
            <a:r>
              <a:rPr lang="en-US" dirty="0"/>
              <a:t>, S.M., </a:t>
            </a:r>
            <a:r>
              <a:rPr lang="en-US" dirty="0" err="1"/>
              <a:t>Gowda</a:t>
            </a:r>
            <a:r>
              <a:rPr lang="en-US" dirty="0"/>
              <a:t>, S.M. (in press) Affective states and state tests: Investigating how affect throughout the school year predicts end of year learning outcomes. To appear in </a:t>
            </a:r>
            <a:r>
              <a:rPr lang="en-US" i="1" dirty="0"/>
              <a:t>Proceedings of the 3rd International Conference on Learning Analytics and Knowledge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Hershkovitz</a:t>
            </a:r>
            <a:r>
              <a:rPr lang="en-US" dirty="0"/>
              <a:t>, 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</a:t>
            </a:r>
            <a:r>
              <a:rPr lang="en-US" dirty="0" err="1"/>
              <a:t>Wixon</a:t>
            </a:r>
            <a:r>
              <a:rPr lang="en-US" dirty="0"/>
              <a:t>, M., Sao Pedro, M. (in press) Discovery with Models: A Case Study on Carelessness in Computer-based Science Inquiry. To appear in </a:t>
            </a:r>
            <a:r>
              <a:rPr lang="en-US" i="1" dirty="0"/>
              <a:t>American Behavioral Scientist</a:t>
            </a:r>
            <a:r>
              <a:rPr lang="en-US" dirty="0"/>
              <a:t>.</a:t>
            </a:r>
            <a:br>
              <a:rPr lang="en-US" dirty="0"/>
            </a:br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 for the probability that your results are due to chance, using a </a:t>
            </a:r>
            <a:r>
              <a:rPr lang="en-US" i="1" dirty="0" smtClean="0"/>
              <a:t>post-hoc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FWER –</a:t>
            </a:r>
            <a:r>
              <a:rPr lang="en-US" dirty="0" smtClean="0"/>
              <a:t> </a:t>
            </a:r>
            <a:r>
              <a:rPr lang="en-US" dirty="0" err="1" smtClean="0"/>
              <a:t>Familywise</a:t>
            </a:r>
            <a:r>
              <a:rPr lang="en-US" dirty="0" smtClean="0"/>
              <a:t> Error Rate</a:t>
            </a:r>
          </a:p>
          <a:p>
            <a:pPr lvl="1"/>
            <a:r>
              <a:rPr lang="en-US" dirty="0" smtClean="0"/>
              <a:t>Control for the probability that any of your tests are falsely claimed to be significant (Type I Error)</a:t>
            </a:r>
          </a:p>
          <a:p>
            <a:endParaRPr lang="en-US" dirty="0"/>
          </a:p>
          <a:p>
            <a:r>
              <a:rPr lang="en-US" b="1" dirty="0" smtClean="0"/>
              <a:t>FDR – </a:t>
            </a:r>
            <a:r>
              <a:rPr lang="en-US" dirty="0" smtClean="0"/>
              <a:t>False Discovery Rate</a:t>
            </a:r>
          </a:p>
          <a:p>
            <a:pPr lvl="1"/>
            <a:r>
              <a:rPr lang="en-US" dirty="0" smtClean="0"/>
              <a:t>Control for the overall rate of false discoveries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8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9811</TotalTime>
  <Words>1720</Words>
  <Application>Microsoft Office PowerPoint</Application>
  <PresentationFormat>On-screen Show (4:3)</PresentationFormat>
  <Paragraphs>333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Special Topics in Educational Data Mining</vt:lpstr>
      <vt:lpstr>Today’s Class</vt:lpstr>
      <vt:lpstr>The Situation</vt:lpstr>
      <vt:lpstr>When…</vt:lpstr>
      <vt:lpstr>The Problem</vt:lpstr>
      <vt:lpstr>Let’s run a simulation</vt:lpstr>
      <vt:lpstr>The Problem</vt:lpstr>
      <vt:lpstr>The Solution</vt:lpstr>
      <vt:lpstr>Two paradigms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Correction: Example</vt:lpstr>
      <vt:lpstr>Bonferroni Correction: Example</vt:lpstr>
      <vt:lpstr>Bonferroni Correction: Example</vt:lpstr>
      <vt:lpstr>Bonferroni Correction: Example</vt:lpstr>
      <vt:lpstr>Bonferroni Correction</vt:lpstr>
      <vt:lpstr>Bonferroni Correction</vt:lpstr>
      <vt:lpstr>Often attacked these days</vt:lpstr>
      <vt:lpstr>There are some corrections that are a little less conservative…</vt:lpstr>
      <vt:lpstr>FDR Correction</vt:lpstr>
      <vt:lpstr>FDR Correction</vt:lpstr>
      <vt:lpstr>Comparison of Paradigms</vt:lpstr>
      <vt:lpstr>Statistical significance</vt:lpstr>
      <vt:lpstr>FWER Correction</vt:lpstr>
      <vt:lpstr>FDR Correction</vt:lpstr>
      <vt:lpstr>Example</vt:lpstr>
      <vt:lpstr>FDR Procedure (Benjamini &amp; Hochberg, 1991)</vt:lpstr>
      <vt:lpstr>FDR Correction: Example</vt:lpstr>
      <vt:lpstr>FDR Correction: Example</vt:lpstr>
      <vt:lpstr>FDR Correction: Example</vt:lpstr>
      <vt:lpstr>FDR Correction: Example</vt:lpstr>
      <vt:lpstr>FDR Correction: Example</vt:lpstr>
      <vt:lpstr>FDR Correction: Example</vt:lpstr>
      <vt:lpstr>FDR Correction: Example</vt:lpstr>
      <vt:lpstr>FDR Correction: Example</vt:lpstr>
      <vt:lpstr>How do these results compare</vt:lpstr>
      <vt:lpstr>q value extension in FDR (Storey, 2002)</vt:lpstr>
      <vt:lpstr>q value extension in FDR (Storey, 2002)</vt:lpstr>
      <vt:lpstr>q value extension in FDR (Storey, 2002)</vt:lpstr>
      <vt:lpstr>Questions? Comments?</vt:lpstr>
      <vt:lpstr>Causal Data Mining</vt:lpstr>
      <vt:lpstr>Causal Data Mining: Here Be Dragons</vt:lpstr>
      <vt:lpstr>Causal Data Mining</vt:lpstr>
      <vt:lpstr>Causal Data Mining</vt:lpstr>
      <vt:lpstr>Causal Data Mining</vt:lpstr>
      <vt:lpstr>TETRAD</vt:lpstr>
      <vt:lpstr>Causal Data Mining Explicitly Attempts to infer if A causes B</vt:lpstr>
      <vt:lpstr>Finding causal structure</vt:lpstr>
      <vt:lpstr>Finding causal structure</vt:lpstr>
      <vt:lpstr>Big idea</vt:lpstr>
      <vt:lpstr>Full Math</vt:lpstr>
      <vt:lpstr>Examples in EDM</vt:lpstr>
      <vt:lpstr>Rau et al., 2012</vt:lpstr>
      <vt:lpstr>Fancsali, 2012</vt:lpstr>
      <vt:lpstr>Rai et al. (2011)</vt:lpstr>
      <vt:lpstr>Wait, what?</vt:lpstr>
      <vt:lpstr>Solution</vt:lpstr>
      <vt:lpstr>Result</vt:lpstr>
      <vt:lpstr>Well, that’s better… right?</vt:lpstr>
      <vt:lpstr>Here’s the issue</vt:lpstr>
      <vt:lpstr>Here’s the issue</vt:lpstr>
      <vt:lpstr>To be clear</vt:lpstr>
      <vt:lpstr>Questions? Comments?</vt:lpstr>
      <vt:lpstr>Causal Data Mining: Here Be Dragons</vt:lpstr>
      <vt:lpstr>Asgn. 8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1056</cp:revision>
  <dcterms:created xsi:type="dcterms:W3CDTF">2010-01-07T20:34:12Z</dcterms:created>
  <dcterms:modified xsi:type="dcterms:W3CDTF">2013-03-26T01:35:43Z</dcterms:modified>
</cp:coreProperties>
</file>