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486" r:id="rId4"/>
    <p:sldId id="488" r:id="rId5"/>
    <p:sldId id="489" r:id="rId6"/>
    <p:sldId id="552" r:id="rId7"/>
    <p:sldId id="554" r:id="rId8"/>
    <p:sldId id="555" r:id="rId9"/>
    <p:sldId id="559" r:id="rId10"/>
    <p:sldId id="593" r:id="rId11"/>
    <p:sldId id="594" r:id="rId12"/>
    <p:sldId id="595" r:id="rId13"/>
    <p:sldId id="596" r:id="rId14"/>
    <p:sldId id="566" r:id="rId15"/>
    <p:sldId id="490" r:id="rId16"/>
    <p:sldId id="491" r:id="rId17"/>
    <p:sldId id="492" r:id="rId18"/>
    <p:sldId id="493" r:id="rId19"/>
    <p:sldId id="529" r:id="rId20"/>
    <p:sldId id="530" r:id="rId21"/>
    <p:sldId id="578" r:id="rId22"/>
    <p:sldId id="580" r:id="rId23"/>
    <p:sldId id="581" r:id="rId24"/>
    <p:sldId id="582" r:id="rId25"/>
    <p:sldId id="583" r:id="rId26"/>
    <p:sldId id="585" r:id="rId27"/>
    <p:sldId id="590" r:id="rId28"/>
    <p:sldId id="587" r:id="rId29"/>
    <p:sldId id="589" r:id="rId30"/>
    <p:sldId id="584" r:id="rId31"/>
    <p:sldId id="534" r:id="rId32"/>
    <p:sldId id="535" r:id="rId33"/>
    <p:sldId id="540" r:id="rId34"/>
    <p:sldId id="536" r:id="rId35"/>
    <p:sldId id="537" r:id="rId36"/>
    <p:sldId id="597" r:id="rId37"/>
    <p:sldId id="538" r:id="rId38"/>
    <p:sldId id="539" r:id="rId39"/>
    <p:sldId id="541" r:id="rId40"/>
    <p:sldId id="575" r:id="rId41"/>
    <p:sldId id="576" r:id="rId42"/>
    <p:sldId id="577" r:id="rId43"/>
    <p:sldId id="531" r:id="rId44"/>
    <p:sldId id="542" r:id="rId45"/>
    <p:sldId id="546" r:id="rId46"/>
    <p:sldId id="547" r:id="rId47"/>
    <p:sldId id="549" r:id="rId48"/>
    <p:sldId id="548" r:id="rId49"/>
    <p:sldId id="598" r:id="rId50"/>
    <p:sldId id="599" r:id="rId51"/>
    <p:sldId id="551" r:id="rId52"/>
    <p:sldId id="591" r:id="rId53"/>
    <p:sldId id="600" r:id="rId54"/>
    <p:sldId id="592" r:id="rId55"/>
    <p:sldId id="485" r:id="rId56"/>
    <p:sldId id="412" r:id="rId57"/>
    <p:sldId id="30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HUDK50199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April 1,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6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to Analyze Phenomena at Scale</a:t>
            </a:r>
          </a:p>
          <a:p>
            <a:endParaRPr lang="en-US" dirty="0"/>
          </a:p>
          <a:p>
            <a:r>
              <a:rPr lang="en-US" dirty="0" smtClean="0"/>
              <a:t>Even for constructs that are </a:t>
            </a:r>
          </a:p>
          <a:p>
            <a:pPr lvl="1"/>
            <a:r>
              <a:rPr lang="en-US" dirty="0" smtClean="0"/>
              <a:t>latent</a:t>
            </a:r>
          </a:p>
          <a:p>
            <a:pPr lvl="1"/>
            <a:r>
              <a:rPr lang="en-US" dirty="0" smtClean="0"/>
              <a:t>expensive to label by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6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Possible to Analyze Phenomena at Scale</a:t>
            </a:r>
          </a:p>
          <a:p>
            <a:endParaRPr lang="en-US" dirty="0"/>
          </a:p>
          <a:p>
            <a:r>
              <a:rPr lang="en-US" dirty="0" smtClean="0"/>
              <a:t>At scales that are infeasible even for constructs that are quick &amp; easy to label by hand</a:t>
            </a:r>
          </a:p>
          <a:p>
            <a:pPr lvl="1"/>
            <a:r>
              <a:rPr lang="en-US" dirty="0" smtClean="0"/>
              <a:t>Scales easily from hundreds to millions of students</a:t>
            </a:r>
          </a:p>
          <a:p>
            <a:pPr lvl="1"/>
            <a:r>
              <a:rPr lang="en-US" dirty="0" smtClean="0"/>
              <a:t>Entire years or (eventually) entire courses of schooling</a:t>
            </a:r>
          </a:p>
          <a:p>
            <a:pPr lvl="2"/>
            <a:r>
              <a:rPr lang="en-US" dirty="0" smtClean="0"/>
              <a:t>Predicting Nobel Prize winners from kindergarten </a:t>
            </a:r>
            <a:r>
              <a:rPr lang="en-US" dirty="0" err="1" smtClean="0"/>
              <a:t>iPad</a:t>
            </a:r>
            <a:r>
              <a:rPr lang="en-US" dirty="0" smtClean="0"/>
              <a:t> drawings?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7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Supports inspecting and reconsidering coding later</a:t>
            </a:r>
          </a:p>
          <a:p>
            <a:pPr lvl="1"/>
            <a:r>
              <a:rPr lang="en-US" dirty="0" smtClean="0"/>
              <a:t>Leaves clear data trails </a:t>
            </a:r>
          </a:p>
          <a:p>
            <a:pPr lvl="1"/>
            <a:r>
              <a:rPr lang="en-US" dirty="0" smtClean="0"/>
              <a:t>Can substitute imperfect model with a better model later and re-run</a:t>
            </a:r>
          </a:p>
          <a:p>
            <a:pPr lvl="1"/>
            <a:r>
              <a:rPr lang="en-US" dirty="0" smtClean="0"/>
              <a:t>Promotes </a:t>
            </a:r>
            <a:r>
              <a:rPr lang="en-US" dirty="0" err="1" smtClean="0"/>
              <a:t>replicability</a:t>
            </a:r>
            <a:r>
              <a:rPr lang="en-US" dirty="0" smtClean="0"/>
              <a:t>, discussion, debate, and scientific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DWM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Do Wrong!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9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with Models:</a:t>
            </a:r>
            <a:br>
              <a:rPr lang="en-US" dirty="0" smtClean="0"/>
            </a:br>
            <a:r>
              <a:rPr lang="en-US" dirty="0" smtClean="0"/>
              <a:t>Here There Be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3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There Be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715000" y="3429000"/>
            <a:ext cx="1524000" cy="1295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68297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Rar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338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</a:t>
            </a:r>
            <a:r>
              <a:rPr lang="en-US" dirty="0"/>
              <a:t>There Be Monsters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really easy to do something badly wrong, for some types of “Discovery with Models” analyses</a:t>
            </a:r>
          </a:p>
          <a:p>
            <a:endParaRPr lang="en-US" dirty="0"/>
          </a:p>
          <a:p>
            <a:r>
              <a:rPr lang="en-US" dirty="0" smtClean="0"/>
              <a:t>No warnings when you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0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Validity is always important for model creation</a:t>
            </a:r>
          </a:p>
          <a:p>
            <a:endParaRPr lang="en-US" dirty="0"/>
          </a:p>
          <a:p>
            <a:r>
              <a:rPr lang="en-US" dirty="0" smtClean="0"/>
              <a:t>Doubly-important for discovery with models</a:t>
            </a:r>
          </a:p>
          <a:p>
            <a:pPr lvl="1"/>
            <a:r>
              <a:rPr lang="en-US" dirty="0" smtClean="0"/>
              <a:t>Discovery with Models almost always involves applying model to new data</a:t>
            </a:r>
          </a:p>
          <a:p>
            <a:pPr lvl="1"/>
            <a:r>
              <a:rPr lang="en-US" dirty="0" smtClean="0"/>
              <a:t>How confident are you that your model will apply to the new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61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Valid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challenges to valid application of a model within a discovery with models analysis?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2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Discovery with Models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Valid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model valid for population?</a:t>
            </a:r>
          </a:p>
          <a:p>
            <a:r>
              <a:rPr lang="en-US" dirty="0" smtClean="0"/>
              <a:t>Is model valid for all tutor lessons? (or other differences)</a:t>
            </a:r>
          </a:p>
          <a:p>
            <a:r>
              <a:rPr lang="en-US" dirty="0" smtClean="0"/>
              <a:t>Is model valid for setting of use? (classroom versus homework?)</a:t>
            </a:r>
          </a:p>
          <a:p>
            <a:r>
              <a:rPr lang="en-US" dirty="0" smtClean="0"/>
              <a:t>Is the model valid in the first place? (especially important for knowledge engineered models)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 &amp; </a:t>
            </a:r>
            <a:r>
              <a:rPr lang="en-US" dirty="0" err="1" smtClean="0"/>
              <a:t>Gowda</a:t>
            </a:r>
            <a:r>
              <a:rPr lang="en-US" dirty="0" smtClean="0"/>
              <a:t> (2010) take detectors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58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Baker’s (2007) Latent Response Model machine-learned detector of off-task behavior</a:t>
            </a:r>
          </a:p>
          <a:p>
            <a:pPr lvl="1"/>
            <a:r>
              <a:rPr lang="en-US" dirty="0" smtClean="0"/>
              <a:t>Trained using data from students using a Cognitive Tutor for Middle School Mathematics in several suburban schools</a:t>
            </a:r>
          </a:p>
          <a:p>
            <a:pPr lvl="1"/>
            <a:r>
              <a:rPr lang="en-US" dirty="0" smtClean="0"/>
              <a:t>Validated to generalize to new students and across Cognitive Tutor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97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Baker &amp; de </a:t>
            </a:r>
            <a:r>
              <a:rPr lang="en-US" dirty="0" err="1" smtClean="0"/>
              <a:t>Carvalho’s</a:t>
            </a:r>
            <a:r>
              <a:rPr lang="en-US" dirty="0" smtClean="0"/>
              <a:t> (2008) Latent Response Model machine-learned detector of gaming the system</a:t>
            </a:r>
          </a:p>
          <a:p>
            <a:pPr lvl="1"/>
            <a:r>
              <a:rPr lang="en-US" dirty="0" smtClean="0"/>
              <a:t>Trained using data from population of students using Algebra Cognitive Tutor in suburban schools</a:t>
            </a:r>
          </a:p>
          <a:p>
            <a:pPr lvl="1"/>
            <a:r>
              <a:rPr lang="en-US" dirty="0" smtClean="0"/>
              <a:t>Approach validated to generalize between students and between Cognitive Tutor lessons (Baker, Corbett, Roll, &amp; </a:t>
            </a:r>
            <a:r>
              <a:rPr lang="en-US" dirty="0" err="1" smtClean="0"/>
              <a:t>Koedinger</a:t>
            </a:r>
            <a:r>
              <a:rPr lang="en-US" dirty="0" smtClean="0"/>
              <a:t>, 2008)</a:t>
            </a:r>
          </a:p>
          <a:p>
            <a:pPr lvl="1"/>
            <a:r>
              <a:rPr lang="en-US" dirty="0" smtClean="0"/>
              <a:t>Predicts robust learning in college Genetics (Baker, Gowda, &amp; Corbett, 2011)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6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Baker, </a:t>
            </a:r>
            <a:r>
              <a:rPr lang="en-US" dirty="0" err="1" smtClean="0"/>
              <a:t>Cobett</a:t>
            </a:r>
            <a:r>
              <a:rPr lang="en-US" dirty="0" smtClean="0"/>
              <a:t>, &amp; </a:t>
            </a:r>
            <a:r>
              <a:rPr lang="en-US" dirty="0" err="1" smtClean="0"/>
              <a:t>Aleven’s</a:t>
            </a:r>
            <a:r>
              <a:rPr lang="en-US" dirty="0" smtClean="0"/>
              <a:t> (2008) machine-learned detector of carelessness</a:t>
            </a:r>
          </a:p>
          <a:p>
            <a:pPr lvl="1"/>
            <a:r>
              <a:rPr lang="en-US" dirty="0" smtClean="0"/>
              <a:t>Trained and cross-validated using data from year-long use of Geometry Cognitive Tutor in suburban schools</a:t>
            </a:r>
          </a:p>
          <a:p>
            <a:pPr lvl="1"/>
            <a:r>
              <a:rPr lang="en-US" dirty="0" smtClean="0"/>
              <a:t>Detectors transfer from USA to Philippines and vice-versa (San Pedro et al., 2011)</a:t>
            </a:r>
          </a:p>
        </p:txBody>
      </p:sp>
    </p:spTree>
    <p:extLst>
      <p:ext uri="{BB962C8B-B14F-4D97-AF65-F5344CB8AC3E}">
        <p14:creationId xmlns:p14="http://schemas.microsoft.com/office/powerpoint/2010/main" val="2959836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Apply Detectors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high </a:t>
            </a:r>
            <a:r>
              <a:rPr lang="en-US" dirty="0"/>
              <a:t>schools in Southwestern </a:t>
            </a:r>
            <a:r>
              <a:rPr lang="en-US" dirty="0" smtClean="0"/>
              <a:t>Pennsylvania</a:t>
            </a:r>
          </a:p>
          <a:p>
            <a:pPr lvl="1"/>
            <a:r>
              <a:rPr lang="en-US" dirty="0" smtClean="0"/>
              <a:t>Urban</a:t>
            </a:r>
          </a:p>
          <a:p>
            <a:pPr lvl="1"/>
            <a:r>
              <a:rPr lang="en-US" dirty="0" smtClean="0"/>
              <a:t>Rural</a:t>
            </a:r>
          </a:p>
          <a:p>
            <a:pPr lvl="1"/>
            <a:r>
              <a:rPr lang="en-US" dirty="0" smtClean="0"/>
              <a:t>Suburban</a:t>
            </a:r>
          </a:p>
          <a:p>
            <a:r>
              <a:rPr lang="en-US" dirty="0" smtClean="0"/>
              <a:t>Using Cognitive Tutor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73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5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Off-Task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41724"/>
              </p:ext>
            </p:extLst>
          </p:nvPr>
        </p:nvGraphicFramePr>
        <p:xfrm>
          <a:off x="76200" y="1600200"/>
          <a:ext cx="8915399" cy="212701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34.1% (18.0%)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15.4% (20.7%)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70C0"/>
                          </a:solidFill>
                          <a:latin typeface="Times"/>
                          <a:ea typeface="Calibri"/>
                          <a:cs typeface="Times New Roman"/>
                        </a:rPr>
                        <a:t>20.4% (13.3%)</a:t>
                      </a:r>
                      <a:endParaRPr lang="en-US" sz="3600" dirty="0">
                        <a:solidFill>
                          <a:srgbClr val="0070C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595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Gaming the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465599"/>
              </p:ext>
            </p:extLst>
          </p:nvPr>
        </p:nvGraphicFramePr>
        <p:xfrm>
          <a:off x="76200" y="1600200"/>
          <a:ext cx="8915399" cy="212701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7.4% (2.2%)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6.9% (3.1%)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6.6% (1.7%)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748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Carelessness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710283"/>
              </p:ext>
            </p:extLst>
          </p:nvPr>
        </p:nvGraphicFramePr>
        <p:xfrm>
          <a:off x="76200" y="1600200"/>
          <a:ext cx="8915399" cy="212701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0.50 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0.07)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  <a:t>0.32 </a:t>
                      </a:r>
                      <a:b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  <a:t>(0.11)</a:t>
                      </a:r>
                      <a:endParaRPr lang="en-US" sz="3600" dirty="0">
                        <a:solidFill>
                          <a:srgbClr val="00B0F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0.27 </a:t>
                      </a: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0.13)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650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with Models: </a:t>
            </a:r>
            <a:br>
              <a:rPr lang="en-US" dirty="0" smtClean="0"/>
            </a:br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dirty="0"/>
              <a:t>of a phenomenon is developed </a:t>
            </a:r>
          </a:p>
          <a:p>
            <a:r>
              <a:rPr lang="en-US" dirty="0" smtClean="0"/>
              <a:t>Via </a:t>
            </a:r>
          </a:p>
          <a:p>
            <a:pPr lvl="1"/>
            <a:r>
              <a:rPr lang="en-US" dirty="0" smtClean="0"/>
              <a:t>Prediction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Knowledge Engineering </a:t>
            </a:r>
          </a:p>
          <a:p>
            <a:pPr lvl="1"/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model is then used as a component </a:t>
            </a:r>
            <a:r>
              <a:rPr lang="en-US" dirty="0" smtClean="0"/>
              <a:t>in </a:t>
            </a:r>
            <a:r>
              <a:rPr lang="en-US" dirty="0"/>
              <a:t>another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7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detectors were validated as thoroughly as any detectors (except student knowledge) in educational software had been in 2010</a:t>
            </a:r>
          </a:p>
          <a:p>
            <a:endParaRPr lang="en-US" dirty="0"/>
          </a:p>
          <a:p>
            <a:r>
              <a:rPr lang="en-US" dirty="0" smtClean="0"/>
              <a:t>But were they validated enough to trust when they predicted differences between schools?</a:t>
            </a:r>
          </a:p>
          <a:p>
            <a:endParaRPr lang="en-US" dirty="0"/>
          </a:p>
          <a:p>
            <a:r>
              <a:rPr lang="en-US" dirty="0" smtClean="0"/>
              <a:t>Your 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0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Part of the point of discovery with models is to conduct analyses that would simply be impossible without the model, which typically means generalizing beyond original samples</a:t>
            </a:r>
          </a:p>
          <a:p>
            <a:endParaRPr lang="en-US" dirty="0"/>
          </a:p>
          <a:p>
            <a:r>
              <a:rPr lang="en-US" dirty="0" smtClean="0"/>
              <a:t>Many types of measures are used outside the context where they were tested</a:t>
            </a:r>
          </a:p>
          <a:p>
            <a:pPr lvl="1"/>
            <a:r>
              <a:rPr lang="en-US" dirty="0" smtClean="0"/>
              <a:t>Questionnaires in particular</a:t>
            </a:r>
          </a:p>
          <a:p>
            <a:pPr lvl="1"/>
            <a:endParaRPr lang="en-US" dirty="0"/>
          </a:p>
          <a:p>
            <a:r>
              <a:rPr lang="en-US" dirty="0" smtClean="0"/>
              <a:t>The key is to find a balance between paralysis and validity</a:t>
            </a:r>
          </a:p>
          <a:p>
            <a:pPr lvl="1"/>
            <a:r>
              <a:rPr lang="en-US" dirty="0" smtClean="0"/>
              <a:t>And be honest about what you did so that others can replicate and disagree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71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does it matter?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2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Great Gaming Squabble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http://users.wpi.edu/~rsbaker/Ryan%20B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48608"/>
            <a:ext cx="2095500" cy="290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ublic.asu.edu/~kmuldner/Home_files/Kasia_B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48607"/>
            <a:ext cx="4251298" cy="290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192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Gaming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 (2007) used a machine-learned detector of gaming the system to determine whether gaming the system is better predicted by student or tutor </a:t>
            </a:r>
            <a:r>
              <a:rPr lang="en-US" dirty="0" smtClean="0"/>
              <a:t>lesson</a:t>
            </a:r>
          </a:p>
          <a:p>
            <a:endParaRPr lang="en-US" dirty="0"/>
          </a:p>
          <a:p>
            <a:r>
              <a:rPr lang="en-US" dirty="0" smtClean="0"/>
              <a:t>Using data from an entire year of students at one school using Cognitive Tutor Algebra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6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Gaming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Muldner</a:t>
            </a:r>
            <a:r>
              <a:rPr lang="en-US" dirty="0" smtClean="0"/>
              <a:t>, Burleson, van de </a:t>
            </a:r>
            <a:r>
              <a:rPr lang="en-US" dirty="0" err="1" smtClean="0"/>
              <a:t>Sande</a:t>
            </a:r>
            <a:r>
              <a:rPr lang="en-US" dirty="0" smtClean="0"/>
              <a:t>, &amp; Van Lehn (2011) </a:t>
            </a:r>
            <a:r>
              <a:rPr lang="en-US" dirty="0" smtClean="0"/>
              <a:t>developed a </a:t>
            </a:r>
            <a:r>
              <a:rPr lang="en-US" dirty="0" smtClean="0"/>
              <a:t>knowledge-engineered detector of gaming the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r>
              <a:rPr lang="en-US" dirty="0" smtClean="0"/>
              <a:t>They applied it first to their own data, then to the same data Baker used</a:t>
            </a:r>
          </a:p>
          <a:p>
            <a:pPr lvl="1"/>
            <a:r>
              <a:rPr lang="en-US" dirty="0" smtClean="0"/>
              <a:t>Already a victory for Discovery with Models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27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Baker’s gaming detector</a:t>
            </a:r>
          </a:p>
          <a:p>
            <a:pPr lvl="1"/>
            <a:r>
              <a:rPr lang="en-US" dirty="0" smtClean="0"/>
              <a:t>Detector </a:t>
            </a:r>
            <a:r>
              <a:rPr lang="en-US" dirty="0"/>
              <a:t>was validated for a different population than the research population (middle school versus high </a:t>
            </a:r>
            <a:r>
              <a:rPr lang="en-US" dirty="0" smtClean="0"/>
              <a:t>school)</a:t>
            </a:r>
          </a:p>
          <a:p>
            <a:pPr lvl="1"/>
            <a:r>
              <a:rPr lang="en-US" dirty="0" smtClean="0"/>
              <a:t>Detector </a:t>
            </a:r>
            <a:r>
              <a:rPr lang="en-US" dirty="0"/>
              <a:t>was validated for new lessons in 4 </a:t>
            </a:r>
            <a:r>
              <a:rPr lang="en-US" dirty="0" smtClean="0"/>
              <a:t>cases</a:t>
            </a:r>
          </a:p>
          <a:p>
            <a:pPr lvl="1"/>
            <a:endParaRPr lang="en-US" dirty="0"/>
          </a:p>
          <a:p>
            <a:r>
              <a:rPr lang="en-US" dirty="0" err="1" smtClean="0"/>
              <a:t>Muldner</a:t>
            </a:r>
            <a:r>
              <a:rPr lang="en-US" dirty="0" smtClean="0"/>
              <a:t> et al.’s gaming detector</a:t>
            </a:r>
          </a:p>
          <a:p>
            <a:pPr lvl="1"/>
            <a:r>
              <a:rPr lang="en-US" dirty="0" smtClean="0"/>
              <a:t>Detector was not formally validated, but was inspected for face validity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88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Gaming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 (2007) found that gaming better predicted by lesson</a:t>
            </a:r>
          </a:p>
          <a:p>
            <a:endParaRPr lang="en-US" dirty="0"/>
          </a:p>
          <a:p>
            <a:r>
              <a:rPr lang="en-US" dirty="0" err="1" smtClean="0"/>
              <a:t>Muldner</a:t>
            </a:r>
            <a:r>
              <a:rPr lang="en-US" dirty="0" smtClean="0"/>
              <a:t> et al. (2011) found that gaming better predicted by student</a:t>
            </a:r>
          </a:p>
          <a:p>
            <a:endParaRPr lang="en-US" dirty="0"/>
          </a:p>
          <a:p>
            <a:r>
              <a:rPr lang="en-US" dirty="0" smtClean="0"/>
              <a:t>Which one should we trust?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21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Gaming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Recent unpublished research by the two groups working together (cf. </a:t>
            </a:r>
            <a:r>
              <a:rPr lang="en-US" dirty="0" err="1" smtClean="0"/>
              <a:t>Hershkovitz</a:t>
            </a:r>
            <a:r>
              <a:rPr lang="en-US" dirty="0" smtClean="0"/>
              <a:t> et al., in preparation)</a:t>
            </a:r>
          </a:p>
          <a:p>
            <a:pPr lvl="1"/>
            <a:r>
              <a:rPr lang="en-US" dirty="0" smtClean="0"/>
              <a:t>For a certain definition of working together</a:t>
            </a:r>
          </a:p>
          <a:p>
            <a:pPr lvl="1"/>
            <a:r>
              <a:rPr lang="en-US" dirty="0" smtClean="0"/>
              <a:t>E.g. van de </a:t>
            </a:r>
            <a:r>
              <a:rPr lang="en-US" dirty="0" err="1" smtClean="0"/>
              <a:t>Sande</a:t>
            </a:r>
            <a:r>
              <a:rPr lang="en-US" dirty="0" smtClean="0"/>
              <a:t> &amp; Van Lehn involved, but not </a:t>
            </a:r>
            <a:r>
              <a:rPr lang="en-US" dirty="0" err="1" smtClean="0"/>
              <a:t>Muldner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Found that a human coder’s labeling of clips where the two detectors disagree…</a:t>
            </a:r>
          </a:p>
          <a:p>
            <a:endParaRPr lang="en-US" dirty="0"/>
          </a:p>
          <a:p>
            <a:r>
              <a:rPr lang="en-US" dirty="0" smtClean="0"/>
              <a:t>Achieved K=0.17 with the ML detector</a:t>
            </a:r>
          </a:p>
          <a:p>
            <a:r>
              <a:rPr lang="en-US" dirty="0" smtClean="0"/>
              <a:t>And K= -0.17 with the KE detector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9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Gaming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one should we trust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(Neither?)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6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used in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created model’s predictions are used as predictor variables in </a:t>
            </a:r>
            <a:r>
              <a:rPr lang="en-US" dirty="0" smtClean="0"/>
              <a:t>predicting </a:t>
            </a:r>
            <a:r>
              <a:rPr lang="en-US" dirty="0"/>
              <a:t>a new </a:t>
            </a:r>
            <a:r>
              <a:rPr lang="en-US" dirty="0" smtClean="0"/>
              <a:t>variable</a:t>
            </a:r>
          </a:p>
          <a:p>
            <a:endParaRPr lang="en-US" dirty="0"/>
          </a:p>
          <a:p>
            <a:r>
              <a:rPr lang="en-US" dirty="0" smtClean="0"/>
              <a:t>E.g. Classification,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82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Misidentification of Gaming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Muldner</a:t>
            </a:r>
            <a:r>
              <a:rPr lang="en-US" dirty="0" smtClean="0"/>
              <a:t> et al.’s detector)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4114482" cy="50666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505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was seen as gaming, because quick response after hint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57400" y="4038600"/>
            <a:ext cx="914400" cy="94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257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Misidentification of </a:t>
            </a:r>
            <a:r>
              <a:rPr lang="en-US" dirty="0" smtClean="0"/>
              <a:t>Non-Gaming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Muldner</a:t>
            </a:r>
            <a:r>
              <a:rPr lang="en-US" dirty="0"/>
              <a:t> et al.’s detector)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1649506"/>
            <a:ext cx="3895407" cy="48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62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Misidentification of Non-Gaming </a:t>
            </a:r>
            <a:br>
              <a:rPr lang="en-US" dirty="0" smtClean="0"/>
            </a:br>
            <a:r>
              <a:rPr lang="en-US" dirty="0" smtClean="0"/>
              <a:t>(Baker et al.’s detector)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1600200"/>
            <a:ext cx="3671010" cy="489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4486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and KE don’t always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Baker et al. (2008)</a:t>
            </a:r>
          </a:p>
          <a:p>
            <a:endParaRPr lang="en-US" dirty="0"/>
          </a:p>
          <a:p>
            <a:r>
              <a:rPr lang="en-US" dirty="0" smtClean="0"/>
              <a:t>Baker and colleagues conducted two studies correlating ML detectors of gaming to learner characteristics questionnaires</a:t>
            </a:r>
          </a:p>
          <a:p>
            <a:endParaRPr lang="en-US" dirty="0"/>
          </a:p>
          <a:p>
            <a:r>
              <a:rPr lang="en-US" dirty="0" err="1" smtClean="0"/>
              <a:t>Walonoski</a:t>
            </a:r>
            <a:r>
              <a:rPr lang="en-US" dirty="0" smtClean="0"/>
              <a:t> and Heffernan conducted one study correlating KE detector of gaming </a:t>
            </a:r>
            <a:r>
              <a:rPr lang="en-US" dirty="0"/>
              <a:t>to learner characteristics questionnaires</a:t>
            </a:r>
          </a:p>
          <a:p>
            <a:endParaRPr lang="en-US" dirty="0" smtClean="0"/>
          </a:p>
          <a:p>
            <a:r>
              <a:rPr lang="en-US" dirty="0" smtClean="0"/>
              <a:t>Very similar overall results!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058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Converging evidence increases our trust in the finding…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08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483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Another area of Discovery with Models is composing models out of other models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Models of Gaming the System and Help-Seeking use Bayesian Knowledge-Tracing models as components (Baker et al., 2004, 2008a, 2008b; </a:t>
            </a:r>
            <a:r>
              <a:rPr lang="en-US" dirty="0" err="1" smtClean="0"/>
              <a:t>Aleven</a:t>
            </a:r>
            <a:r>
              <a:rPr lang="en-US" dirty="0" smtClean="0"/>
              <a:t> et al., 2004, 2006)</a:t>
            </a:r>
          </a:p>
          <a:p>
            <a:pPr lvl="1"/>
            <a:r>
              <a:rPr lang="en-US" dirty="0" smtClean="0"/>
              <a:t>Models of Preparation for Future Learning use models of Gaming the System as components (Baker et al., 2011)</a:t>
            </a:r>
          </a:p>
          <a:p>
            <a:pPr lvl="1"/>
            <a:r>
              <a:rPr lang="en-US" dirty="0" smtClean="0"/>
              <a:t>Models of Affect use models of Off-Task Behavior as components (Baker et al., 2012)</a:t>
            </a:r>
          </a:p>
          <a:p>
            <a:pPr lvl="1"/>
            <a:r>
              <a:rPr lang="en-US" dirty="0" smtClean="0"/>
              <a:t>Models predicting college attendance use models of Affect and Off-Task Behavior as components (</a:t>
            </a:r>
            <a:r>
              <a:rPr lang="en-US" dirty="0" err="1" smtClean="0"/>
              <a:t>Pardos</a:t>
            </a:r>
            <a:r>
              <a:rPr lang="en-US" dirty="0" smtClean="0"/>
              <a:t> et al., in press)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7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 talk about this, people often worry about building a model on top of imperfect models</a:t>
            </a:r>
          </a:p>
          <a:p>
            <a:endParaRPr lang="en-US" dirty="0"/>
          </a:p>
          <a:p>
            <a:r>
              <a:rPr lang="en-US" dirty="0" smtClean="0"/>
              <a:t>Will the error “pile up”?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386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is this really a risk?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the final model successfully predicts the final construct, do we care if the model it uses internally is imperfect?</a:t>
            </a:r>
          </a:p>
          <a:p>
            <a:endParaRPr lang="en-US" dirty="0" smtClean="0"/>
          </a:p>
          <a:p>
            <a:r>
              <a:rPr lang="en-US" dirty="0" smtClean="0"/>
              <a:t>What would be the </a:t>
            </a:r>
            <a:r>
              <a:rPr lang="en-US" dirty="0" smtClean="0"/>
              <a:t>dangers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35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Models-upon-Models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4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used in 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relationships between the created model’s predictions and </a:t>
            </a:r>
            <a:r>
              <a:rPr lang="en-US" dirty="0" smtClean="0"/>
              <a:t>additional </a:t>
            </a:r>
            <a:r>
              <a:rPr lang="en-US" dirty="0"/>
              <a:t>variables are </a:t>
            </a:r>
            <a:r>
              <a:rPr lang="en-US" dirty="0" smtClean="0"/>
              <a:t>studied</a:t>
            </a:r>
          </a:p>
          <a:p>
            <a:r>
              <a:rPr lang="en-US" dirty="0" smtClean="0"/>
              <a:t>This </a:t>
            </a:r>
            <a:r>
              <a:rPr lang="en-US" dirty="0"/>
              <a:t>can enable a researcher to study the relationship between a </a:t>
            </a:r>
            <a:r>
              <a:rPr lang="en-US" dirty="0" smtClean="0"/>
              <a:t>complex </a:t>
            </a:r>
            <a:r>
              <a:rPr lang="en-US" dirty="0"/>
              <a:t>latent construct and a wide variety of observable </a:t>
            </a:r>
            <a:r>
              <a:rPr lang="en-US" dirty="0" smtClean="0"/>
              <a:t>constructs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E.g. Correlation mining, Association Rule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601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Models-upon-Models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Pardos</a:t>
            </a:r>
            <a:r>
              <a:rPr lang="en-US" dirty="0" smtClean="0"/>
              <a:t> et al. (in press) use models of affective states to predict state standardized exam scores</a:t>
            </a:r>
          </a:p>
          <a:p>
            <a:pPr lvl="1"/>
            <a:r>
              <a:rPr lang="en-US" dirty="0" smtClean="0"/>
              <a:t>Can be used to understand broader impacts of affect on learning</a:t>
            </a:r>
          </a:p>
          <a:p>
            <a:endParaRPr lang="en-US" dirty="0"/>
          </a:p>
          <a:p>
            <a:r>
              <a:rPr lang="en-US" dirty="0" smtClean="0"/>
              <a:t>San Pedro et al. (under review) use models of affective states and learning to predict who will go to college, using data from middle school</a:t>
            </a:r>
          </a:p>
          <a:p>
            <a:pPr lvl="1"/>
            <a:r>
              <a:rPr lang="en-US" dirty="0" smtClean="0"/>
              <a:t>Can be used to determine which students are at-risk and why a specific student is at-risk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6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9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more dangerous?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48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Monsters or Dragons?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3.gstatic.com/images?q=tbn:ANd9GcTY1l92U85-hJ6xmyMG8-N_TlkUD4w62ZiPUIJirrz9tP7jmkrf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60501"/>
            <a:ext cx="3409951" cy="50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492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Monsters or Dragons?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3.gstatic.com/images?q=tbn:ANd9GcTY1l92U85-hJ6xmyMG8-N_TlkUD4w62ZiPUIJirrz9tP7jmkrf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60501"/>
            <a:ext cx="3409951" cy="50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3276600" y="2821217"/>
            <a:ext cx="1676400" cy="236038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19600" y="223644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Rar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0944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April 3</a:t>
            </a:r>
          </a:p>
          <a:p>
            <a:endParaRPr lang="en-US" dirty="0" smtClean="0"/>
          </a:p>
          <a:p>
            <a:r>
              <a:rPr lang="en-US" dirty="0" smtClean="0"/>
              <a:t>Factor Analysis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Alpaydin</a:t>
            </a:r>
            <a:r>
              <a:rPr lang="en-US" dirty="0"/>
              <a:t>, E. (2004) Introduction to Machine Learning. pp. 116-120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“Increasingly Important…”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 &amp; </a:t>
            </a:r>
            <a:r>
              <a:rPr lang="en-US" dirty="0" err="1" smtClean="0"/>
              <a:t>Yacef</a:t>
            </a:r>
            <a:r>
              <a:rPr lang="en-US" dirty="0" smtClean="0"/>
              <a:t> (2009) argued that Discovery with Models is a key emerging area of EDM</a:t>
            </a:r>
          </a:p>
          <a:p>
            <a:endParaRPr lang="en-US" dirty="0"/>
          </a:p>
          <a:p>
            <a:r>
              <a:rPr lang="en-US" dirty="0" smtClean="0"/>
              <a:t>I think that’s still true, although it has been a bit slower to </a:t>
            </a:r>
            <a:r>
              <a:rPr lang="en-US" dirty="0" smtClean="0"/>
              <a:t>become prominent than </a:t>
            </a:r>
            <a:r>
              <a:rPr lang="en-US" dirty="0" smtClean="0"/>
              <a:t>I might have 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0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paper focused on discovery with models as a method (in EDM)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Hershkovitz</a:t>
            </a:r>
            <a:r>
              <a:rPr lang="en-US" dirty="0"/>
              <a:t>, 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</a:t>
            </a:r>
            <a:r>
              <a:rPr lang="en-US" dirty="0" err="1"/>
              <a:t>Wixon</a:t>
            </a:r>
            <a:r>
              <a:rPr lang="en-US" dirty="0"/>
              <a:t>, M., Sao Pedro, M. (in press) Discovery with Models: A Case Study on Carelessness in Computer-based Science Inquiry. To appear in </a:t>
            </a:r>
            <a:r>
              <a:rPr lang="en-US" i="1" dirty="0"/>
              <a:t>American Behavioral Scientist</a:t>
            </a:r>
            <a:r>
              <a:rPr lang="en-US" dirty="0"/>
              <a:t>.</a:t>
            </a:r>
          </a:p>
        </p:txBody>
      </p:sp>
      <p:pic>
        <p:nvPicPr>
          <p:cNvPr id="1026" name="Picture 2" descr="http://www.columbia.edu/~ah3096/ArnonHershkovit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708" y="4876800"/>
            <a:ext cx="1156291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54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prominent recent DWM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1850" dirty="0" err="1" smtClean="0"/>
              <a:t>Muldner</a:t>
            </a:r>
            <a:r>
              <a:rPr lang="en-US" sz="1850" dirty="0"/>
              <a:t>, K., Burleson, W., Van de </a:t>
            </a:r>
            <a:r>
              <a:rPr lang="en-US" sz="1850" dirty="0" err="1"/>
              <a:t>Sande</a:t>
            </a:r>
            <a:r>
              <a:rPr lang="en-US" sz="1850" dirty="0"/>
              <a:t>, B., &amp; </a:t>
            </a:r>
            <a:r>
              <a:rPr lang="en-US" sz="1850" dirty="0" err="1"/>
              <a:t>VanLehn</a:t>
            </a:r>
            <a:r>
              <a:rPr lang="en-US" sz="1850" dirty="0"/>
              <a:t>, K. (2011). An analysis of </a:t>
            </a:r>
            <a:r>
              <a:rPr lang="en-US" sz="1850" dirty="0" smtClean="0"/>
              <a:t> students</a:t>
            </a:r>
            <a:r>
              <a:rPr lang="en-US" sz="1850" dirty="0"/>
              <a:t>’ gaming behaviors in an intelligent tutoring system: predictors and </a:t>
            </a:r>
            <a:r>
              <a:rPr lang="en-US" sz="1850" dirty="0" smtClean="0"/>
              <a:t>impacts</a:t>
            </a:r>
            <a:r>
              <a:rPr lang="en-US" sz="1850" dirty="0"/>
              <a:t>. </a:t>
            </a:r>
            <a:r>
              <a:rPr lang="en-US" sz="1850" i="1" dirty="0"/>
              <a:t>User Modeling and User-Adapted Interaction, 21(1), </a:t>
            </a:r>
            <a:r>
              <a:rPr lang="en-US" sz="1850" dirty="0"/>
              <a:t>99-135</a:t>
            </a:r>
            <a:r>
              <a:rPr lang="en-US" sz="1850" dirty="0" smtClean="0"/>
              <a:t>. </a:t>
            </a:r>
            <a:r>
              <a:rPr lang="en-US" sz="1850" b="1" dirty="0" smtClean="0"/>
              <a:t>[Winner of James Chen Best UMUAI Paper Award]</a:t>
            </a:r>
            <a:endParaRPr lang="en-US" sz="1850" dirty="0" smtClean="0"/>
          </a:p>
          <a:p>
            <a:endParaRPr lang="en-US" sz="1850" dirty="0" smtClean="0"/>
          </a:p>
          <a:p>
            <a:r>
              <a:rPr lang="en-US" sz="1850" dirty="0"/>
              <a:t>Baker, </a:t>
            </a:r>
            <a:r>
              <a:rPr lang="en-US" sz="1850" dirty="0" err="1"/>
              <a:t>R.S.J.d</a:t>
            </a:r>
            <a:r>
              <a:rPr lang="en-US" sz="1850" dirty="0"/>
              <a:t>., </a:t>
            </a:r>
            <a:r>
              <a:rPr lang="en-US" sz="1850" dirty="0" err="1"/>
              <a:t>Gowda</a:t>
            </a:r>
            <a:r>
              <a:rPr lang="en-US" sz="1850" dirty="0"/>
              <a:t>, S., Corbett, A., </a:t>
            </a:r>
            <a:r>
              <a:rPr lang="en-US" sz="1850" dirty="0" err="1"/>
              <a:t>Ocumpaugh</a:t>
            </a:r>
            <a:r>
              <a:rPr lang="en-US" sz="1850" dirty="0"/>
              <a:t>, J. (2012) Towards Automatically Detecting Whether Student Learning is Shallow. </a:t>
            </a:r>
            <a:r>
              <a:rPr lang="en-US" sz="1850" i="1" dirty="0"/>
              <a:t>Proceedings of the International Conference on Intelligent Tutoring Systems</a:t>
            </a:r>
            <a:r>
              <a:rPr lang="en-US" sz="1850" dirty="0"/>
              <a:t>, 444-453. </a:t>
            </a:r>
            <a:r>
              <a:rPr lang="en-US" sz="1850" b="1" dirty="0"/>
              <a:t>[ITS2012 Best Paper</a:t>
            </a:r>
            <a:r>
              <a:rPr lang="en-US" sz="1850" b="1" dirty="0" smtClean="0"/>
              <a:t>]</a:t>
            </a:r>
            <a:endParaRPr lang="en-US" sz="1850" dirty="0"/>
          </a:p>
          <a:p>
            <a:endParaRPr lang="en-US" sz="1850" dirty="0"/>
          </a:p>
          <a:p>
            <a:r>
              <a:rPr lang="en-US" sz="1850" dirty="0" err="1" smtClean="0"/>
              <a:t>Pardos</a:t>
            </a:r>
            <a:r>
              <a:rPr lang="en-US" sz="1850" dirty="0"/>
              <a:t>, Z.A., Baker, </a:t>
            </a:r>
            <a:r>
              <a:rPr lang="en-US" sz="1850" dirty="0" err="1"/>
              <a:t>R.S.J.d</a:t>
            </a:r>
            <a:r>
              <a:rPr lang="en-US" sz="1850" dirty="0"/>
              <a:t>., San Pedro, M.O.C.Z., </a:t>
            </a:r>
            <a:r>
              <a:rPr lang="en-US" sz="1850" dirty="0" err="1"/>
              <a:t>Gowda</a:t>
            </a:r>
            <a:r>
              <a:rPr lang="en-US" sz="1850" dirty="0"/>
              <a:t>, S.M., </a:t>
            </a:r>
            <a:r>
              <a:rPr lang="en-US" sz="1850" dirty="0" err="1"/>
              <a:t>Gowda</a:t>
            </a:r>
            <a:r>
              <a:rPr lang="en-US" sz="1850" dirty="0"/>
              <a:t>, S.M. (in press) Affective states and state tests: Investigating how affect throughout the school year predicts end of year learning outcomes. To appear </a:t>
            </a:r>
            <a:r>
              <a:rPr lang="en-US" sz="1850" dirty="0" smtClean="0"/>
              <a:t>in </a:t>
            </a:r>
            <a:r>
              <a:rPr lang="en-US" sz="1850" i="1" dirty="0" smtClean="0"/>
              <a:t>Proceedings </a:t>
            </a:r>
            <a:r>
              <a:rPr lang="en-US" sz="1850" i="1" dirty="0"/>
              <a:t>of the 3rd International Conference on Learning Analytics and Knowledge</a:t>
            </a:r>
            <a:r>
              <a:rPr lang="en-US" sz="1850" dirty="0" smtClean="0"/>
              <a:t>.</a:t>
            </a:r>
          </a:p>
          <a:p>
            <a:pPr marL="0" indent="0">
              <a:buNone/>
            </a:pPr>
            <a:endParaRPr lang="en-US" sz="1850" dirty="0"/>
          </a:p>
          <a:p>
            <a:r>
              <a:rPr lang="en-US" sz="1850" dirty="0" err="1"/>
              <a:t>Fancsali</a:t>
            </a:r>
            <a:r>
              <a:rPr lang="en-US" sz="1850" dirty="0"/>
              <a:t>, S. (2012) Variable Construction and Causal Discovery for Cognitive Tutor Log Data: Initial Results. </a:t>
            </a:r>
            <a:r>
              <a:rPr lang="en-US" sz="1850" i="1" dirty="0"/>
              <a:t>Proceedings of EDM2012, </a:t>
            </a:r>
            <a:r>
              <a:rPr lang="en-US" sz="1850" dirty="0"/>
              <a:t> 238-239.</a:t>
            </a:r>
          </a:p>
          <a:p>
            <a:endParaRPr lang="en-US" sz="1850" dirty="0"/>
          </a:p>
          <a:p>
            <a:pPr marL="0" indent="0">
              <a:buNone/>
            </a:pPr>
            <a:endParaRPr lang="en-US" sz="1850" dirty="0"/>
          </a:p>
        </p:txBody>
      </p:sp>
    </p:spTree>
    <p:extLst>
      <p:ext uri="{BB962C8B-B14F-4D97-AF65-F5344CB8AC3E}">
        <p14:creationId xmlns:p14="http://schemas.microsoft.com/office/powerpoint/2010/main" val="222000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prominent recent DWM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Dawson, S., </a:t>
            </a:r>
            <a:r>
              <a:rPr lang="en-US" dirty="0" err="1"/>
              <a:t>Macfadyen</a:t>
            </a:r>
            <a:r>
              <a:rPr lang="en-US" dirty="0"/>
              <a:t>, L., </a:t>
            </a:r>
            <a:r>
              <a:rPr lang="en-US" dirty="0" err="1"/>
              <a:t>Lockyer</a:t>
            </a:r>
            <a:r>
              <a:rPr lang="en-US" dirty="0"/>
              <a:t>, L., &amp; </a:t>
            </a:r>
            <a:r>
              <a:rPr lang="en-US" dirty="0" err="1"/>
              <a:t>Mazzochi</a:t>
            </a:r>
            <a:r>
              <a:rPr lang="en-US" dirty="0"/>
              <a:t>-Jones, D. (2011). Using social network metrics to assess the effectiveness of broad-based admission practices. </a:t>
            </a:r>
            <a:r>
              <a:rPr lang="en-US" i="1" dirty="0"/>
              <a:t>Australasian Journal of Educational Technology, 27(1), </a:t>
            </a:r>
            <a:r>
              <a:rPr lang="en-US" dirty="0"/>
              <a:t>16-27. </a:t>
            </a:r>
          </a:p>
          <a:p>
            <a:endParaRPr lang="en-US" dirty="0" smtClean="0"/>
          </a:p>
          <a:p>
            <a:r>
              <a:rPr lang="en-US" dirty="0" err="1"/>
              <a:t>Obsivac</a:t>
            </a:r>
            <a:r>
              <a:rPr lang="en-US" dirty="0"/>
              <a:t>, T., </a:t>
            </a:r>
            <a:r>
              <a:rPr lang="en-US" dirty="0" err="1"/>
              <a:t>Popelinsky</a:t>
            </a:r>
            <a:r>
              <a:rPr lang="en-US" dirty="0"/>
              <a:t>, L., Bayer, J., </a:t>
            </a:r>
            <a:r>
              <a:rPr lang="en-US" dirty="0" err="1"/>
              <a:t>Geryk</a:t>
            </a:r>
            <a:r>
              <a:rPr lang="en-US" dirty="0"/>
              <a:t>, J., </a:t>
            </a:r>
            <a:r>
              <a:rPr lang="en-US" dirty="0" err="1"/>
              <a:t>Bydzovska</a:t>
            </a:r>
            <a:r>
              <a:rPr lang="en-US" dirty="0"/>
              <a:t>, H. Predicting drop-out from social </a:t>
            </a:r>
            <a:r>
              <a:rPr lang="en-US" dirty="0" err="1"/>
              <a:t>behaviour</a:t>
            </a:r>
            <a:r>
              <a:rPr lang="en-US" dirty="0"/>
              <a:t> of students. </a:t>
            </a:r>
            <a:r>
              <a:rPr lang="en-US" i="1" dirty="0"/>
              <a:t>Proceedings of EDM2012, </a:t>
            </a:r>
            <a:r>
              <a:rPr lang="en-US" dirty="0"/>
              <a:t>103-109.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Kinnebrew</a:t>
            </a:r>
            <a:r>
              <a:rPr lang="en-US" dirty="0"/>
              <a:t>, J. S., </a:t>
            </a:r>
            <a:r>
              <a:rPr lang="en-US" dirty="0" err="1"/>
              <a:t>Biswas</a:t>
            </a:r>
            <a:r>
              <a:rPr lang="en-US" dirty="0"/>
              <a:t>, G., &amp; </a:t>
            </a:r>
            <a:r>
              <a:rPr lang="en-US" dirty="0" err="1"/>
              <a:t>Sulcer</a:t>
            </a:r>
            <a:r>
              <a:rPr lang="en-US" dirty="0"/>
              <a:t>, B. (2010). Modeling and measuring </a:t>
            </a:r>
            <a:r>
              <a:rPr lang="en-US" dirty="0" smtClean="0"/>
              <a:t>self-regulated </a:t>
            </a:r>
            <a:r>
              <a:rPr lang="en-US" dirty="0"/>
              <a:t>learning in teachable agent environments. </a:t>
            </a:r>
            <a:r>
              <a:rPr lang="en-US" i="1" dirty="0"/>
              <a:t>Journal </a:t>
            </a:r>
            <a:r>
              <a:rPr lang="en-US" i="1" dirty="0" smtClean="0"/>
              <a:t> of </a:t>
            </a:r>
            <a:r>
              <a:rPr lang="en-US" i="1" dirty="0"/>
              <a:t>e-Learning and </a:t>
            </a:r>
            <a:r>
              <a:rPr lang="en-US" i="1" dirty="0" smtClean="0"/>
              <a:t>Knowledge </a:t>
            </a:r>
            <a:r>
              <a:rPr lang="en-US" i="1" dirty="0"/>
              <a:t>Society, 7(2), </a:t>
            </a:r>
            <a:r>
              <a:rPr lang="en-US" dirty="0"/>
              <a:t>19-35.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Yoo</a:t>
            </a:r>
            <a:r>
              <a:rPr lang="en-US" dirty="0"/>
              <a:t>, J., Kim, J. (2012) Predicting Learner’s Project Performance with Dialogue Features in Online Q&amp;A Discussions. </a:t>
            </a:r>
            <a:r>
              <a:rPr lang="en-US" i="1" dirty="0"/>
              <a:t>Proceedings of ITS2012, </a:t>
            </a:r>
            <a:r>
              <a:rPr lang="en-US" dirty="0"/>
              <a:t>570-575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53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9680</TotalTime>
  <Words>1796</Words>
  <Application>Microsoft Office PowerPoint</Application>
  <PresentationFormat>On-screen Show (4:3)</PresentationFormat>
  <Paragraphs>241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Special Topics in  Educational Data Mining</vt:lpstr>
      <vt:lpstr>Today’s Class</vt:lpstr>
      <vt:lpstr>Discovery with Models:  The Big Idea</vt:lpstr>
      <vt:lpstr>Can be used in Prediction</vt:lpstr>
      <vt:lpstr>Can be used in Relationship Mining</vt:lpstr>
      <vt:lpstr>“Increasingly Important…”</vt:lpstr>
      <vt:lpstr>First paper focused on discovery with models as a method (in EDM)</vt:lpstr>
      <vt:lpstr>Some prominent recent DWM analyses</vt:lpstr>
      <vt:lpstr>Some prominent recent DWM analyses</vt:lpstr>
      <vt:lpstr>Advantages of DWM</vt:lpstr>
      <vt:lpstr>Advantages of DWM</vt:lpstr>
      <vt:lpstr>Advantages of DWM</vt:lpstr>
      <vt:lpstr>Advantages of DWM</vt:lpstr>
      <vt:lpstr>Disadvantages of DWM</vt:lpstr>
      <vt:lpstr>Discovery with Models: Here There Be Monsters</vt:lpstr>
      <vt:lpstr>Discovery with Models:  Here There Be Monsters</vt:lpstr>
      <vt:lpstr>Discovery with Models:  Here There Be Monsters</vt:lpstr>
      <vt:lpstr>Think Validity</vt:lpstr>
      <vt:lpstr>Challenges to Valid Application</vt:lpstr>
      <vt:lpstr>Challenges to Valid Application</vt:lpstr>
      <vt:lpstr>Example</vt:lpstr>
      <vt:lpstr>Off-task behavior</vt:lpstr>
      <vt:lpstr>Gaming the System</vt:lpstr>
      <vt:lpstr>Carelessness</vt:lpstr>
      <vt:lpstr>And Apply Detectors To</vt:lpstr>
      <vt:lpstr>Results</vt:lpstr>
      <vt:lpstr>% Off-Task</vt:lpstr>
      <vt:lpstr>% Gaming the System</vt:lpstr>
      <vt:lpstr>Carelessness Probability</vt:lpstr>
      <vt:lpstr>Valid?</vt:lpstr>
      <vt:lpstr>Trade-off</vt:lpstr>
      <vt:lpstr>How much does it matter?</vt:lpstr>
      <vt:lpstr>The Great Gaming Squabble</vt:lpstr>
      <vt:lpstr>The Great Gaming Squabble</vt:lpstr>
      <vt:lpstr>The Great Gaming Squabble</vt:lpstr>
      <vt:lpstr>Validation</vt:lpstr>
      <vt:lpstr>The Great Gaming Squabble</vt:lpstr>
      <vt:lpstr>The Great Gaming Squabble</vt:lpstr>
      <vt:lpstr>The Great Gaming Squabble</vt:lpstr>
      <vt:lpstr>Misidentification of Gaming (Muldner et al.’s detector)</vt:lpstr>
      <vt:lpstr>Misidentification of Non-Gaming (Muldner et al.’s detector)</vt:lpstr>
      <vt:lpstr>Misidentification of Non-Gaming  (Baker et al.’s detector)</vt:lpstr>
      <vt:lpstr>ML and KE don’t always disagree</vt:lpstr>
      <vt:lpstr>Converging evidence increases our trust in the finding…</vt:lpstr>
      <vt:lpstr>Models on top of Models</vt:lpstr>
      <vt:lpstr>Models on top of Models</vt:lpstr>
      <vt:lpstr>Models on top of Models</vt:lpstr>
      <vt:lpstr>Models on top of Models</vt:lpstr>
      <vt:lpstr>The Power of Models-upon-Models</vt:lpstr>
      <vt:lpstr>The Power of Models-upon-Models</vt:lpstr>
      <vt:lpstr>Comments? Questions?</vt:lpstr>
      <vt:lpstr>Comparing Risks</vt:lpstr>
      <vt:lpstr>Monsters or Dragons?</vt:lpstr>
      <vt:lpstr>Monsters or Dragons?</vt:lpstr>
      <vt:lpstr>Asgn. 7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1006</cp:revision>
  <dcterms:created xsi:type="dcterms:W3CDTF">2010-01-07T20:34:12Z</dcterms:created>
  <dcterms:modified xsi:type="dcterms:W3CDTF">2013-03-31T20:52:52Z</dcterms:modified>
</cp:coreProperties>
</file>