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sldIdLst>
    <p:sldId id="256" r:id="rId2"/>
    <p:sldId id="257" r:id="rId3"/>
    <p:sldId id="486" r:id="rId4"/>
    <p:sldId id="488" r:id="rId5"/>
    <p:sldId id="489" r:id="rId6"/>
    <p:sldId id="490" r:id="rId7"/>
    <p:sldId id="491" r:id="rId8"/>
    <p:sldId id="494" r:id="rId9"/>
    <p:sldId id="496" r:id="rId10"/>
    <p:sldId id="495" r:id="rId11"/>
    <p:sldId id="492" r:id="rId12"/>
    <p:sldId id="499" r:id="rId13"/>
    <p:sldId id="500" r:id="rId14"/>
    <p:sldId id="501" r:id="rId15"/>
    <p:sldId id="502" r:id="rId16"/>
    <p:sldId id="505" r:id="rId17"/>
    <p:sldId id="509" r:id="rId18"/>
    <p:sldId id="510" r:id="rId19"/>
    <p:sldId id="506" r:id="rId20"/>
    <p:sldId id="507" r:id="rId21"/>
    <p:sldId id="508" r:id="rId22"/>
    <p:sldId id="511" r:id="rId23"/>
    <p:sldId id="513" r:id="rId24"/>
    <p:sldId id="514" r:id="rId25"/>
    <p:sldId id="515" r:id="rId26"/>
    <p:sldId id="516" r:id="rId27"/>
    <p:sldId id="517" r:id="rId28"/>
    <p:sldId id="518" r:id="rId29"/>
    <p:sldId id="555" r:id="rId30"/>
    <p:sldId id="556" r:id="rId31"/>
    <p:sldId id="526" r:id="rId32"/>
    <p:sldId id="527" r:id="rId33"/>
    <p:sldId id="528" r:id="rId34"/>
    <p:sldId id="529" r:id="rId35"/>
    <p:sldId id="530" r:id="rId36"/>
    <p:sldId id="531" r:id="rId37"/>
    <p:sldId id="532" r:id="rId38"/>
    <p:sldId id="533" r:id="rId39"/>
    <p:sldId id="534" r:id="rId40"/>
    <p:sldId id="535" r:id="rId41"/>
    <p:sldId id="536" r:id="rId42"/>
    <p:sldId id="537" r:id="rId43"/>
    <p:sldId id="538" r:id="rId44"/>
    <p:sldId id="539" r:id="rId45"/>
    <p:sldId id="541" r:id="rId46"/>
    <p:sldId id="542" r:id="rId47"/>
    <p:sldId id="543" r:id="rId48"/>
    <p:sldId id="544" r:id="rId49"/>
    <p:sldId id="545" r:id="rId50"/>
    <p:sldId id="546" r:id="rId51"/>
    <p:sldId id="547" r:id="rId52"/>
    <p:sldId id="548" r:id="rId53"/>
    <p:sldId id="549" r:id="rId54"/>
    <p:sldId id="550" r:id="rId55"/>
    <p:sldId id="551" r:id="rId56"/>
    <p:sldId id="552" r:id="rId57"/>
    <p:sldId id="554" r:id="rId58"/>
    <p:sldId id="521" r:id="rId59"/>
    <p:sldId id="512" r:id="rId60"/>
    <p:sldId id="485" r:id="rId61"/>
    <p:sldId id="522" r:id="rId62"/>
    <p:sldId id="301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8" autoAdjust="0"/>
    <p:restoredTop sz="90072" autoAdjust="0"/>
  </p:normalViewPr>
  <p:slideViewPr>
    <p:cSldViewPr>
      <p:cViewPr>
        <p:scale>
          <a:sx n="71" d="100"/>
          <a:sy n="71" d="100"/>
        </p:scale>
        <p:origin x="-1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RgXUFnfKIY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RgXUFnfKIY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Topics in </a:t>
            </a:r>
            <a:br>
              <a:rPr lang="en-US" dirty="0" smtClean="0"/>
            </a:br>
            <a:r>
              <a:rPr lang="en-US" dirty="0" smtClean="0"/>
              <a:t>Educational Data Mining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HUDK5199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Spring, 2013</a:t>
            </a:r>
            <a:endParaRPr lang="en-US" dirty="0" smtClean="0"/>
          </a:p>
          <a:p>
            <a:r>
              <a:rPr lang="en-US" dirty="0" smtClean="0"/>
              <a:t>April 24,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learners become confused, then game the system, then become frustrated, then complete gaming the system, then become re-engaged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0590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Constraints than 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If-then elements do not need to occur in the same data point</a:t>
            </a:r>
          </a:p>
          <a:p>
            <a:r>
              <a:rPr lang="en-US" dirty="0" smtClean="0"/>
              <a:t>Instead</a:t>
            </a:r>
          </a:p>
          <a:p>
            <a:pPr lvl="1"/>
            <a:r>
              <a:rPr lang="en-US" dirty="0" smtClean="0"/>
              <a:t>If-then elements should have same user (or other organizing variable)</a:t>
            </a:r>
          </a:p>
          <a:p>
            <a:pPr lvl="1"/>
            <a:r>
              <a:rPr lang="en-US" dirty="0" smtClean="0"/>
              <a:t>If elements can be within a certain time window of each other</a:t>
            </a:r>
          </a:p>
          <a:p>
            <a:pPr lvl="1"/>
            <a:r>
              <a:rPr lang="en-US" dirty="0" smtClean="0"/>
              <a:t>Then element time should be within a certain window after if times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944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Pattern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all subsequences in data with high support</a:t>
            </a:r>
          </a:p>
          <a:p>
            <a:endParaRPr lang="en-US" dirty="0"/>
          </a:p>
          <a:p>
            <a:r>
              <a:rPr lang="en-US" dirty="0" smtClean="0"/>
              <a:t>Support calculated as number of sequences that contain subsequence, divided by total number of sequences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774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Pattern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subsequences with high support? (What is their support?)</a:t>
            </a:r>
          </a:p>
          <a:p>
            <a:endParaRPr lang="en-US" dirty="0"/>
          </a:p>
          <a:p>
            <a:r>
              <a:rPr lang="en-US" dirty="0" smtClean="0"/>
              <a:t>Chuck: a, </a:t>
            </a:r>
            <a:r>
              <a:rPr lang="en-US" dirty="0" err="1" smtClean="0"/>
              <a:t>abc</a:t>
            </a:r>
            <a:r>
              <a:rPr lang="en-US" dirty="0" smtClean="0"/>
              <a:t>, ac, de, </a:t>
            </a:r>
            <a:r>
              <a:rPr lang="en-US" dirty="0" err="1" smtClean="0"/>
              <a:t>cef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Darlene: </a:t>
            </a:r>
            <a:r>
              <a:rPr lang="en-US" dirty="0" err="1" smtClean="0"/>
              <a:t>af</a:t>
            </a:r>
            <a:r>
              <a:rPr lang="en-US" dirty="0" smtClean="0"/>
              <a:t>, </a:t>
            </a:r>
            <a:r>
              <a:rPr lang="en-US" dirty="0" err="1" smtClean="0"/>
              <a:t>ab</a:t>
            </a:r>
            <a:r>
              <a:rPr lang="en-US" dirty="0" smtClean="0"/>
              <a:t>, </a:t>
            </a:r>
            <a:r>
              <a:rPr lang="en-US" dirty="0" err="1" smtClean="0"/>
              <a:t>acd</a:t>
            </a:r>
            <a:r>
              <a:rPr lang="en-US" dirty="0" smtClean="0"/>
              <a:t>, </a:t>
            </a:r>
            <a:r>
              <a:rPr lang="en-US" dirty="0" err="1" smtClean="0"/>
              <a:t>dabc</a:t>
            </a:r>
            <a:r>
              <a:rPr lang="en-US" dirty="0" smtClean="0"/>
              <a:t>, </a:t>
            </a:r>
            <a:r>
              <a:rPr lang="en-US" dirty="0" err="1" smtClean="0"/>
              <a:t>ef</a:t>
            </a:r>
            <a:endParaRPr lang="en-US" dirty="0" smtClean="0"/>
          </a:p>
          <a:p>
            <a:r>
              <a:rPr lang="en-US" dirty="0" err="1"/>
              <a:t>Egoberto</a:t>
            </a:r>
            <a:r>
              <a:rPr lang="en-US" dirty="0"/>
              <a:t>: </a:t>
            </a:r>
            <a:r>
              <a:rPr lang="en-US" dirty="0" err="1"/>
              <a:t>aef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aceh</a:t>
            </a:r>
            <a:r>
              <a:rPr lang="en-US" dirty="0"/>
              <a:t>, d, </a:t>
            </a:r>
            <a:r>
              <a:rPr lang="en-US" dirty="0" err="1"/>
              <a:t>ae</a:t>
            </a:r>
            <a:endParaRPr lang="en-US" dirty="0"/>
          </a:p>
          <a:p>
            <a:r>
              <a:rPr lang="en-US" dirty="0"/>
              <a:t>Francine: a, </a:t>
            </a:r>
            <a:r>
              <a:rPr lang="en-US" dirty="0" err="1"/>
              <a:t>bc</a:t>
            </a:r>
            <a:r>
              <a:rPr lang="en-US" dirty="0"/>
              <a:t>, </a:t>
            </a:r>
            <a:r>
              <a:rPr lang="en-US" dirty="0" err="1"/>
              <a:t>acf</a:t>
            </a:r>
            <a:r>
              <a:rPr lang="en-US" dirty="0"/>
              <a:t>, d, </a:t>
            </a:r>
            <a:r>
              <a:rPr lang="en-US" dirty="0" err="1"/>
              <a:t>abeg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387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19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for SPM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2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GSP (Generalized Sequential Pattern)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 Algorithm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Srikant</a:t>
            </a:r>
            <a:r>
              <a:rPr lang="en-US" dirty="0" smtClean="0"/>
              <a:t> &amp; </a:t>
            </a:r>
            <a:r>
              <a:rPr lang="en-US" dirty="0" err="1" smtClean="0"/>
              <a:t>Agrawal</a:t>
            </a:r>
            <a:r>
              <a:rPr lang="en-US" dirty="0" smtClean="0"/>
              <a:t>, 1996)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254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pre-processing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transformed from individual actions to sequences by user</a:t>
            </a:r>
          </a:p>
          <a:p>
            <a:endParaRPr lang="en-US" dirty="0"/>
          </a:p>
          <a:p>
            <a:r>
              <a:rPr lang="en-US" dirty="0" smtClean="0"/>
              <a:t>E.g.</a:t>
            </a:r>
          </a:p>
          <a:p>
            <a:r>
              <a:rPr lang="en-US" dirty="0" smtClean="0"/>
              <a:t>Bob: {GAMING and BORED, OFF-TASK </a:t>
            </a:r>
            <a:r>
              <a:rPr lang="en-US" dirty="0"/>
              <a:t>and BORED</a:t>
            </a:r>
            <a:r>
              <a:rPr lang="en-US" dirty="0" smtClean="0"/>
              <a:t>, ON-TASK </a:t>
            </a:r>
            <a:r>
              <a:rPr lang="en-US" dirty="0"/>
              <a:t>and BORED</a:t>
            </a:r>
            <a:r>
              <a:rPr lang="en-US" dirty="0" smtClean="0"/>
              <a:t>, GAMING </a:t>
            </a:r>
            <a:r>
              <a:rPr lang="en-US" dirty="0"/>
              <a:t>and BORED</a:t>
            </a:r>
            <a:r>
              <a:rPr lang="en-US" dirty="0" smtClean="0"/>
              <a:t>, GAMING</a:t>
            </a:r>
            <a:r>
              <a:rPr lang="en-US" dirty="0"/>
              <a:t> and </a:t>
            </a:r>
            <a:r>
              <a:rPr lang="en-US" dirty="0" smtClean="0"/>
              <a:t>FRUSTRATED, ON-TASK and BORED}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490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pre-processing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some cases, time also included</a:t>
            </a:r>
          </a:p>
          <a:p>
            <a:endParaRPr lang="en-US" dirty="0"/>
          </a:p>
          <a:p>
            <a:r>
              <a:rPr lang="en-US" dirty="0" smtClean="0"/>
              <a:t>E.g.</a:t>
            </a:r>
          </a:p>
          <a:p>
            <a:r>
              <a:rPr lang="en-US" dirty="0" smtClean="0"/>
              <a:t>Bob: {GAMING and BORED 5:05:20, OFF-TASK </a:t>
            </a:r>
            <a:r>
              <a:rPr lang="en-US" dirty="0"/>
              <a:t>and </a:t>
            </a:r>
            <a:r>
              <a:rPr lang="en-US" dirty="0" smtClean="0"/>
              <a:t>BORED 5:05:40, ON-TASK </a:t>
            </a:r>
            <a:r>
              <a:rPr lang="en-US" dirty="0"/>
              <a:t>and </a:t>
            </a:r>
            <a:r>
              <a:rPr lang="en-US" dirty="0" smtClean="0"/>
              <a:t>BORED 5:06:00, GAMING </a:t>
            </a:r>
            <a:r>
              <a:rPr lang="en-US" dirty="0"/>
              <a:t>and </a:t>
            </a:r>
            <a:r>
              <a:rPr lang="en-US" dirty="0" smtClean="0"/>
              <a:t>BORED 5:06:20, GAMING</a:t>
            </a:r>
            <a:r>
              <a:rPr lang="en-US" dirty="0"/>
              <a:t> and </a:t>
            </a:r>
            <a:r>
              <a:rPr lang="en-US" dirty="0" smtClean="0"/>
              <a:t>FRUSTRATED 5:06:40, ON-TASK and BORED 5:07:00}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220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Take the whole set of sequences of length 1</a:t>
            </a:r>
          </a:p>
          <a:p>
            <a:pPr lvl="1"/>
            <a:r>
              <a:rPr lang="en-US" dirty="0" smtClean="0"/>
              <a:t>May include “</a:t>
            </a:r>
            <a:r>
              <a:rPr lang="en-US" dirty="0" err="1" smtClean="0"/>
              <a:t>ANDed</a:t>
            </a:r>
            <a:r>
              <a:rPr lang="en-US" dirty="0" smtClean="0"/>
              <a:t>” combinations at same time</a:t>
            </a:r>
          </a:p>
          <a:p>
            <a:r>
              <a:rPr lang="en-US" dirty="0" smtClean="0"/>
              <a:t>Find which sequences of length 1 have support over pre-chosen threshold</a:t>
            </a:r>
          </a:p>
          <a:p>
            <a:r>
              <a:rPr lang="en-US" dirty="0" smtClean="0"/>
              <a:t>Compose potential sequences out of pairs of sequences of length 1 with acceptable support</a:t>
            </a:r>
          </a:p>
          <a:p>
            <a:r>
              <a:rPr lang="en-US" dirty="0" smtClean="0"/>
              <a:t>Find which </a:t>
            </a:r>
            <a:r>
              <a:rPr lang="en-US" dirty="0"/>
              <a:t>sequences of length </a:t>
            </a:r>
            <a:r>
              <a:rPr lang="en-US" dirty="0" smtClean="0"/>
              <a:t>2 </a:t>
            </a:r>
            <a:r>
              <a:rPr lang="en-US" dirty="0"/>
              <a:t>have support over pre-chosen threshold</a:t>
            </a:r>
          </a:p>
          <a:p>
            <a:r>
              <a:rPr lang="en-US" dirty="0"/>
              <a:t>Compose potential sequences out of </a:t>
            </a:r>
            <a:r>
              <a:rPr lang="en-US" dirty="0" smtClean="0"/>
              <a:t>triplets of </a:t>
            </a:r>
            <a:r>
              <a:rPr lang="en-US" dirty="0"/>
              <a:t>sequences of </a:t>
            </a:r>
            <a:r>
              <a:rPr lang="en-US" dirty="0" smtClean="0"/>
              <a:t>length 1 and 2 with </a:t>
            </a:r>
            <a:r>
              <a:rPr lang="en-US" dirty="0"/>
              <a:t>acceptable </a:t>
            </a:r>
            <a:r>
              <a:rPr lang="en-US" dirty="0" smtClean="0"/>
              <a:t>support</a:t>
            </a:r>
          </a:p>
          <a:p>
            <a:r>
              <a:rPr lang="en-US" dirty="0" smtClean="0"/>
              <a:t>Continue until no new sequences found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813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Sequential Pattern Mining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execute GPS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min support = 50%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1942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execute GPS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min support = 50%</a:t>
            </a:r>
          </a:p>
          <a:p>
            <a:endParaRPr lang="en-US" dirty="0"/>
          </a:p>
          <a:p>
            <a:r>
              <a:rPr lang="en-US" dirty="0" smtClean="0"/>
              <a:t>Chuck: a, </a:t>
            </a:r>
            <a:r>
              <a:rPr lang="en-US" dirty="0" err="1" smtClean="0"/>
              <a:t>abc</a:t>
            </a:r>
            <a:r>
              <a:rPr lang="en-US" dirty="0" smtClean="0"/>
              <a:t>, ac, de, </a:t>
            </a:r>
            <a:r>
              <a:rPr lang="en-US" dirty="0" err="1" smtClean="0"/>
              <a:t>cef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Darlene: </a:t>
            </a:r>
            <a:r>
              <a:rPr lang="en-US" dirty="0" err="1" smtClean="0"/>
              <a:t>af</a:t>
            </a:r>
            <a:r>
              <a:rPr lang="en-US" dirty="0" smtClean="0"/>
              <a:t>, </a:t>
            </a:r>
            <a:r>
              <a:rPr lang="en-US" dirty="0" err="1" smtClean="0"/>
              <a:t>ab</a:t>
            </a:r>
            <a:r>
              <a:rPr lang="en-US" dirty="0" smtClean="0"/>
              <a:t>, </a:t>
            </a:r>
            <a:r>
              <a:rPr lang="en-US" dirty="0" err="1" smtClean="0"/>
              <a:t>acd</a:t>
            </a:r>
            <a:r>
              <a:rPr lang="en-US" dirty="0" smtClean="0"/>
              <a:t>, </a:t>
            </a:r>
            <a:r>
              <a:rPr lang="en-US" dirty="0" err="1" smtClean="0"/>
              <a:t>dabc</a:t>
            </a:r>
            <a:r>
              <a:rPr lang="en-US" dirty="0" smtClean="0"/>
              <a:t>, </a:t>
            </a:r>
            <a:r>
              <a:rPr lang="en-US" dirty="0" err="1" smtClean="0"/>
              <a:t>ef</a:t>
            </a:r>
            <a:endParaRPr lang="en-US" dirty="0" smtClean="0"/>
          </a:p>
          <a:p>
            <a:r>
              <a:rPr lang="en-US" dirty="0" err="1" smtClean="0"/>
              <a:t>Egoberto</a:t>
            </a:r>
            <a:r>
              <a:rPr lang="en-US" dirty="0" smtClean="0"/>
              <a:t>: </a:t>
            </a:r>
            <a:r>
              <a:rPr lang="en-US" dirty="0" err="1" smtClean="0"/>
              <a:t>aef</a:t>
            </a:r>
            <a:r>
              <a:rPr lang="en-US" dirty="0" smtClean="0"/>
              <a:t>, </a:t>
            </a:r>
            <a:r>
              <a:rPr lang="en-US" dirty="0" err="1" smtClean="0"/>
              <a:t>ab</a:t>
            </a:r>
            <a:r>
              <a:rPr lang="en-US" dirty="0" smtClean="0"/>
              <a:t>, </a:t>
            </a:r>
            <a:r>
              <a:rPr lang="en-US" dirty="0" err="1" smtClean="0"/>
              <a:t>aceh</a:t>
            </a:r>
            <a:r>
              <a:rPr lang="en-US" dirty="0" smtClean="0"/>
              <a:t>, d, </a:t>
            </a:r>
            <a:r>
              <a:rPr lang="en-US" dirty="0" err="1" smtClean="0"/>
              <a:t>ae</a:t>
            </a:r>
            <a:endParaRPr lang="en-US" dirty="0" smtClean="0"/>
          </a:p>
          <a:p>
            <a:r>
              <a:rPr lang="en-US" dirty="0" smtClean="0"/>
              <a:t>Francine: a, </a:t>
            </a:r>
            <a:r>
              <a:rPr lang="en-US" dirty="0" err="1" smtClean="0"/>
              <a:t>bc</a:t>
            </a:r>
            <a:r>
              <a:rPr lang="en-US" dirty="0" smtClean="0"/>
              <a:t>, </a:t>
            </a:r>
            <a:r>
              <a:rPr lang="en-US" dirty="0" err="1" smtClean="0"/>
              <a:t>acf</a:t>
            </a:r>
            <a:r>
              <a:rPr lang="en-US" dirty="0" smtClean="0"/>
              <a:t>, d, </a:t>
            </a:r>
            <a:r>
              <a:rPr lang="en-US" dirty="0" err="1" smtClean="0"/>
              <a:t>abeg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142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Free-Span</a:t>
            </a:r>
          </a:p>
          <a:p>
            <a:r>
              <a:rPr lang="en-US" dirty="0" smtClean="0"/>
              <a:t>Prefix-Span</a:t>
            </a:r>
          </a:p>
          <a:p>
            <a:endParaRPr lang="en-US" dirty="0"/>
          </a:p>
          <a:p>
            <a:r>
              <a:rPr lang="en-US" dirty="0" smtClean="0"/>
              <a:t>Select sub-sets of data to search within</a:t>
            </a:r>
          </a:p>
          <a:p>
            <a:endParaRPr lang="en-US" dirty="0"/>
          </a:p>
          <a:p>
            <a:r>
              <a:rPr lang="en-US" dirty="0" smtClean="0"/>
              <a:t>Faster, but same basic idea as in GPS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976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in educational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138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Perera</a:t>
            </a:r>
            <a:r>
              <a:rPr lang="en-US" dirty="0" smtClean="0"/>
              <a:t> et al. (2009)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were the three ways that </a:t>
            </a:r>
            <a:r>
              <a:rPr lang="en-US" dirty="0" err="1" smtClean="0"/>
              <a:t>Perera</a:t>
            </a:r>
            <a:r>
              <a:rPr lang="en-US" dirty="0" smtClean="0"/>
              <a:t> et al. (2009) used sequential pattern mining?</a:t>
            </a:r>
          </a:p>
          <a:p>
            <a:endParaRPr lang="en-US" dirty="0"/>
          </a:p>
          <a:p>
            <a:r>
              <a:rPr lang="en-US" dirty="0" smtClean="0"/>
              <a:t>What did they learn, and how did they use the information?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4011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Perera</a:t>
            </a:r>
            <a:r>
              <a:rPr lang="en-US" dirty="0" smtClean="0"/>
              <a:t> et al. (2009)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Overall uses of collaborative tools by groups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Sequences of collaborative tool use by different group members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Sequences of access of specific resources </a:t>
            </a:r>
            <a:r>
              <a:rPr lang="en-US" dirty="0"/>
              <a:t>by different group members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In all cases, they found common patterns and then looked at how support differed for successful and unsuccessful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5613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Perera</a:t>
            </a:r>
            <a:r>
              <a:rPr lang="en-US" dirty="0" smtClean="0"/>
              <a:t> et al. (2009):</a:t>
            </a:r>
            <a:br>
              <a:rPr lang="en-US" dirty="0" smtClean="0"/>
            </a:br>
            <a:r>
              <a:rPr lang="en-US" dirty="0" smtClean="0"/>
              <a:t>Important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Overall uses of collaborative tools by groups</a:t>
            </a:r>
          </a:p>
          <a:p>
            <a:pPr marL="914400" lvl="1" indent="-514350"/>
            <a:r>
              <a:rPr lang="en-US" dirty="0" smtClean="0"/>
              <a:t>Successful groups used ticketing </a:t>
            </a:r>
            <a:r>
              <a:rPr lang="en-US" dirty="0"/>
              <a:t>system more than </a:t>
            </a:r>
            <a:r>
              <a:rPr lang="en-US" dirty="0" smtClean="0"/>
              <a:t>the wiki; weaker groups used wiki more</a:t>
            </a:r>
          </a:p>
          <a:p>
            <a:pPr marL="914400" lvl="1" indent="-514350"/>
            <a:r>
              <a:rPr lang="en-US" dirty="0" smtClean="0"/>
              <a:t>Patterns were particularly strong for group leaders</a:t>
            </a:r>
          </a:p>
        </p:txBody>
      </p:sp>
    </p:spTree>
    <p:extLst>
      <p:ext uri="{BB962C8B-B14F-4D97-AF65-F5344CB8AC3E}">
        <p14:creationId xmlns:p14="http://schemas.microsoft.com/office/powerpoint/2010/main" val="3092379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Perera</a:t>
            </a:r>
            <a:r>
              <a:rPr lang="en-US" dirty="0" smtClean="0"/>
              <a:t> et al. (2009):</a:t>
            </a:r>
            <a:br>
              <a:rPr lang="en-US" dirty="0" smtClean="0"/>
            </a:br>
            <a:r>
              <a:rPr lang="en-US" dirty="0" smtClean="0"/>
              <a:t>Important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en-US" dirty="0" smtClean="0"/>
              <a:t>Sequences of collaborative tool use by different group members</a:t>
            </a:r>
            <a:endParaRPr lang="en-US" dirty="0"/>
          </a:p>
          <a:p>
            <a:pPr marL="914400" lvl="1" indent="-514350"/>
            <a:r>
              <a:rPr lang="en-US" dirty="0" smtClean="0"/>
              <a:t>Successful groups characterized by leader opening ticket and other student working on ticket</a:t>
            </a:r>
          </a:p>
          <a:p>
            <a:pPr marL="914400" lvl="1" indent="-514350"/>
            <a:r>
              <a:rPr lang="en-US" dirty="0" smtClean="0"/>
              <a:t>Successful groups characterized by students other than leader opening ticket, and other students working on ticket</a:t>
            </a:r>
          </a:p>
        </p:txBody>
      </p:sp>
    </p:spTree>
    <p:extLst>
      <p:ext uri="{BB962C8B-B14F-4D97-AF65-F5344CB8AC3E}">
        <p14:creationId xmlns:p14="http://schemas.microsoft.com/office/powerpoint/2010/main" val="13628608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Perera</a:t>
            </a:r>
            <a:r>
              <a:rPr lang="en-US" dirty="0" smtClean="0"/>
              <a:t> et al. (2009):</a:t>
            </a:r>
            <a:br>
              <a:rPr lang="en-US" dirty="0" smtClean="0"/>
            </a:br>
            <a:r>
              <a:rPr lang="en-US" dirty="0" smtClean="0"/>
              <a:t>Important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3"/>
            </a:pPr>
            <a:r>
              <a:rPr lang="en-US" dirty="0" smtClean="0"/>
              <a:t>Sequences of access of specific resources </a:t>
            </a:r>
            <a:r>
              <a:rPr lang="en-US" dirty="0"/>
              <a:t>by different group </a:t>
            </a:r>
            <a:r>
              <a:rPr lang="en-US" dirty="0" smtClean="0"/>
              <a:t>members</a:t>
            </a:r>
          </a:p>
          <a:p>
            <a:pPr marL="914400" lvl="1" indent="-514350"/>
            <a:r>
              <a:rPr lang="en-US" dirty="0" smtClean="0"/>
              <a:t>The best groups had interactions around the same resource by multiple students </a:t>
            </a:r>
          </a:p>
          <a:p>
            <a:pPr marL="914400" lvl="1" indent="-514350"/>
            <a:r>
              <a:rPr lang="en-US" dirty="0" smtClean="0"/>
              <a:t>The poor groups did no work on tickets before closing them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8608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23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categories of SPM</a:t>
            </a:r>
            <a:br>
              <a:rPr lang="en-US" dirty="0" smtClean="0"/>
            </a:br>
            <a:r>
              <a:rPr lang="en-US" dirty="0" smtClean="0"/>
              <a:t>(That we’ll discuss today)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Approaches Coming from Association </a:t>
            </a:r>
            <a:r>
              <a:rPr lang="en-US" dirty="0" smtClean="0"/>
              <a:t>Rule </a:t>
            </a:r>
            <a:r>
              <a:rPr lang="en-US" dirty="0" smtClean="0"/>
              <a:t>Mining</a:t>
            </a:r>
          </a:p>
          <a:p>
            <a:r>
              <a:rPr lang="en-US" dirty="0" smtClean="0"/>
              <a:t>MOTIF Extraction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53433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242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Short, recurring pattern in a sequence of categories occurring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8847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in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Short, recurring pattern of notes in a musical composition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3004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in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motif?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www.youtube.com/watch?v=rRgXUFnfKIY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many times does the motif occur?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815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in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What’s the motif?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www.youtube.com/watch?v=rRgXUFnfKIY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many times does the motif occur?</a:t>
            </a:r>
          </a:p>
          <a:p>
            <a:pPr lvl="1"/>
            <a:r>
              <a:rPr lang="en-US" dirty="0" smtClean="0"/>
              <a:t>Depends on how you define it, right?</a:t>
            </a:r>
            <a:endParaRPr lang="en-US" dirty="0"/>
          </a:p>
          <a:p>
            <a:pPr lvl="1"/>
            <a:r>
              <a:rPr lang="en-US" dirty="0" smtClean="0"/>
              <a:t>And that’s part of the challenge…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5010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in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Short, recurring pattern of characters </a:t>
            </a:r>
            <a:r>
              <a:rPr lang="en-US" dirty="0"/>
              <a:t>in a sequence of </a:t>
            </a:r>
            <a:r>
              <a:rPr lang="en-US" dirty="0" smtClean="0"/>
              <a:t>characters occurring </a:t>
            </a:r>
            <a:r>
              <a:rPr lang="en-US" dirty="0"/>
              <a:t>over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3127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in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Short, recurring pattern of genes in </a:t>
            </a:r>
            <a:r>
              <a:rPr lang="en-US" dirty="0"/>
              <a:t>a sequence of </a:t>
            </a:r>
            <a:r>
              <a:rPr lang="en-US" dirty="0" smtClean="0"/>
              <a:t>genes occurring </a:t>
            </a:r>
            <a:r>
              <a:rPr lang="en-US" dirty="0"/>
              <a:t>over time</a:t>
            </a:r>
          </a:p>
          <a:p>
            <a:endParaRPr lang="en-US" dirty="0" smtClean="0"/>
          </a:p>
          <a:p>
            <a:r>
              <a:rPr lang="en-US" dirty="0" smtClean="0"/>
              <a:t>Typically written as letters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4615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Motif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Discern a common pattern of characters in a large corpus of characters</a:t>
            </a:r>
          </a:p>
          <a:p>
            <a:r>
              <a:rPr lang="en-US" dirty="0" smtClean="0"/>
              <a:t>The characters may vary slightly from case to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311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find the motif?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430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find the motif?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801708"/>
              </p:ext>
            </p:extLst>
          </p:nvPr>
        </p:nvGraphicFramePr>
        <p:xfrm>
          <a:off x="762000" y="1600201"/>
          <a:ext cx="3505200" cy="4525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5200"/>
              </a:tblGrid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UBSWWDFKLWPRHUC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JBDPXBDVEJVMBKK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VBDWNLROFVUBFFW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OWIFTIENDOXJXIOB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AUAAOOXZAABZSBT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MUAWSNTVZXSFHMI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LFQRKUTFRIENDOV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LOMTPOQHJVYYMFJ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LWGJMVPKYOZNMSA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RUPMFOHPVSPPVPT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BAZXVFTPQFQJVBM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HLPMOKUOXGRIENDO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778804"/>
              </p:ext>
            </p:extLst>
          </p:nvPr>
        </p:nvGraphicFramePr>
        <p:xfrm>
          <a:off x="4419600" y="1600200"/>
          <a:ext cx="4191000" cy="4525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1000"/>
              </a:tblGrid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INUSUNSGDAAICAV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XRZZWCDXOVZZJKQ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VOVCROMCJTOLXYU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HUVRYFREENDOBBGC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AQJBVXJCAJLEMAU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ONJORIFCGAUGIRN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PJGCHBDQIWJJTMQ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IQYQHKKBNBVDFPV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JJLHWPZAYZIGGEH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IGJZRMAAWJBESSS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JXZFRIEMDOVZRBJY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IRPWYIRJISLFVFF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958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Try to automatically find if-then rules within the data set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77618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would you describe the motif?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2005636"/>
              </p:ext>
            </p:extLst>
          </p:nvPr>
        </p:nvGraphicFramePr>
        <p:xfrm>
          <a:off x="762000" y="1600201"/>
          <a:ext cx="3505200" cy="4525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5200"/>
              </a:tblGrid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UBSWWDFKLWPRHUC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JBDPXBDVEJVMBKK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VBDWNLROFVUBFFW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OWI</a:t>
                      </a: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FTIENDO</a:t>
                      </a:r>
                      <a:r>
                        <a:rPr lang="en-US" sz="1600" u="none" strike="noStrike" dirty="0" smtClean="0">
                          <a:effectLst/>
                        </a:rPr>
                        <a:t>XJXIOB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AUAAOOXZAABZSBT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MUAWSNTVZXSFHMI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LFQRKUT</a:t>
                      </a: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FRIENDO</a:t>
                      </a:r>
                      <a:r>
                        <a:rPr lang="en-US" sz="1600" u="none" strike="noStrike" dirty="0" smtClean="0">
                          <a:effectLst/>
                        </a:rPr>
                        <a:t>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LOMTPOQHJVYYMFJ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LWGJMVPKYOZNMSA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RUPMFOHPVSPPVPT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BAZXVFTPQFQJVBM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HLPMOKUOX</a:t>
                      </a: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GRIENDO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378615"/>
              </p:ext>
            </p:extLst>
          </p:nvPr>
        </p:nvGraphicFramePr>
        <p:xfrm>
          <a:off x="4419600" y="1600200"/>
          <a:ext cx="4191000" cy="4525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1000"/>
              </a:tblGrid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INUSUNSGDAAICAV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XRZZWCDXOVZZJKQ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VOVCROMCJTOLXYU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HUVRY</a:t>
                      </a: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FREENDO</a:t>
                      </a:r>
                      <a:r>
                        <a:rPr lang="en-US" sz="1600" u="none" strike="noStrike" dirty="0" smtClean="0">
                          <a:effectLst/>
                        </a:rPr>
                        <a:t>BBGC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AQJBVXJCAJLEMAU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ONJORIFCGAUGIRN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PJGCHBDQIWJJTMQ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IQYQHKKBNBVDFPV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JJLHWPZAYZIGGEH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IGJZRMAAWJBESSS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JXZ</a:t>
                      </a: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FRIEMDO</a:t>
                      </a:r>
                      <a:r>
                        <a:rPr lang="en-US" sz="1600" u="none" strike="noStrike" dirty="0" smtClean="0">
                          <a:effectLst/>
                        </a:rPr>
                        <a:t>VZRBJY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IRPWYIRJISLFVFF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9328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motifs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algorithms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1220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motifs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Variant on PROJECTION algorithm (</a:t>
            </a:r>
            <a:r>
              <a:rPr lang="en-US" dirty="0" err="1" smtClean="0"/>
              <a:t>Tompa</a:t>
            </a:r>
            <a:r>
              <a:rPr lang="en-US" dirty="0" smtClean="0"/>
              <a:t> &amp; Buhler, 2001) used in (</a:t>
            </a:r>
            <a:r>
              <a:rPr lang="en-US" dirty="0" err="1" smtClean="0"/>
              <a:t>Shanabrook</a:t>
            </a:r>
            <a:r>
              <a:rPr lang="en-US" dirty="0" smtClean="0"/>
              <a:t> et al., 2010)</a:t>
            </a:r>
          </a:p>
          <a:p>
            <a:pPr lvl="1"/>
            <a:r>
              <a:rPr lang="en-US" dirty="0" smtClean="0"/>
              <a:t>Only example of motif extraction in educational data mining so far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0513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each character string C that could be a motif example (e.g. all character strings of desired length)</a:t>
            </a:r>
          </a:p>
          <a:p>
            <a:pPr lvl="1"/>
            <a:r>
              <a:rPr lang="en-US" dirty="0" smtClean="0"/>
              <a:t>Create a set of </a:t>
            </a:r>
            <a:r>
              <a:rPr lang="en-US" i="1" dirty="0" smtClean="0"/>
              <a:t>projections, </a:t>
            </a:r>
            <a:r>
              <a:rPr lang="en-US" dirty="0" smtClean="0"/>
              <a:t>random variations of C that vary in one or more ways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9654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each pair of strings C1 and C2, see how many overlaps there are between their projection matrices</a:t>
            </a:r>
          </a:p>
          <a:p>
            <a:endParaRPr lang="en-US" dirty="0"/>
          </a:p>
          <a:p>
            <a:r>
              <a:rPr lang="en-US" dirty="0" smtClean="0"/>
              <a:t>Take the pair with the most matches and combine into a motif</a:t>
            </a:r>
          </a:p>
          <a:p>
            <a:pPr lvl="1"/>
            <a:r>
              <a:rPr lang="en-US" dirty="0" smtClean="0"/>
              <a:t>Creating multi-example motif if 3+ get added together</a:t>
            </a:r>
          </a:p>
          <a:p>
            <a:endParaRPr lang="en-US" dirty="0"/>
          </a:p>
          <a:p>
            <a:r>
              <a:rPr lang="en-US" dirty="0" smtClean="0"/>
              <a:t>Repeat until goal number of motifs is found, or until new motif is below criterion goodness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3809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in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Short, recurring pattern of behaviors in </a:t>
            </a:r>
            <a:r>
              <a:rPr lang="en-US" dirty="0"/>
              <a:t>a sequence of </a:t>
            </a:r>
            <a:r>
              <a:rPr lang="en-US" dirty="0" smtClean="0"/>
              <a:t>behaviors occurring </a:t>
            </a:r>
            <a:r>
              <a:rPr lang="en-US" dirty="0"/>
              <a:t>over time</a:t>
            </a:r>
          </a:p>
          <a:p>
            <a:endParaRPr lang="en-US" dirty="0" smtClean="0"/>
          </a:p>
          <a:p>
            <a:r>
              <a:rPr lang="en-US" dirty="0" smtClean="0"/>
              <a:t>Written as letters in </a:t>
            </a:r>
            <a:r>
              <a:rPr lang="en-US" dirty="0" err="1" smtClean="0"/>
              <a:t>Shanabrook</a:t>
            </a:r>
            <a:r>
              <a:rPr lang="en-US" dirty="0" smtClean="0"/>
              <a:t> et al. (2010)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2159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 for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How do you segment student behavior?</a:t>
            </a:r>
          </a:p>
          <a:p>
            <a:endParaRPr lang="en-US" dirty="0"/>
          </a:p>
          <a:p>
            <a:r>
              <a:rPr lang="en-US" dirty="0" smtClean="0"/>
              <a:t>Could use student’s interaction on an entire problem, and compute letters across whole problem</a:t>
            </a:r>
          </a:p>
          <a:p>
            <a:pPr lvl="1"/>
            <a:r>
              <a:rPr lang="en-US" dirty="0" smtClean="0"/>
              <a:t>Might make more sense in tutors with shorter problems 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Could use student’s interaction on an entire problem, and </a:t>
            </a:r>
            <a:r>
              <a:rPr lang="en-US" dirty="0" smtClean="0"/>
              <a:t>define letters differently for context within </a:t>
            </a:r>
            <a:r>
              <a:rPr lang="en-US" dirty="0"/>
              <a:t>whole problem</a:t>
            </a:r>
          </a:p>
          <a:p>
            <a:pPr lvl="1"/>
            <a:r>
              <a:rPr lang="en-US" dirty="0" smtClean="0"/>
              <a:t>Approach used by </a:t>
            </a:r>
            <a:r>
              <a:rPr lang="en-US" dirty="0" err="1" smtClean="0"/>
              <a:t>Shanabrook</a:t>
            </a:r>
            <a:r>
              <a:rPr lang="en-US" dirty="0" smtClean="0"/>
              <a:t> et al. (2010)</a:t>
            </a:r>
          </a:p>
          <a:p>
            <a:pPr lvl="1"/>
            <a:endParaRPr lang="en-US" dirty="0"/>
          </a:p>
          <a:p>
            <a:r>
              <a:rPr lang="en-US" dirty="0" smtClean="0"/>
              <a:t>Could use “sliding window” of N 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552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 in </a:t>
            </a:r>
            <a:r>
              <a:rPr lang="en-US" dirty="0" err="1" smtClean="0"/>
              <a:t>Shanabrook</a:t>
            </a:r>
            <a:r>
              <a:rPr lang="en-US" dirty="0" smtClean="0"/>
              <a:t> et 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“hints  </a:t>
            </a:r>
            <a:r>
              <a:rPr lang="en-US" dirty="0"/>
              <a:t>(a, b, c) – Hints is a measure of the number of hints viewed for this problem.  </a:t>
            </a:r>
            <a:r>
              <a:rPr lang="en-US" dirty="0" smtClean="0"/>
              <a:t>Although </a:t>
            </a:r>
            <a:r>
              <a:rPr lang="en-US" dirty="0"/>
              <a:t>each problem has a maximum number of hints, the hint count does not have </a:t>
            </a:r>
            <a:r>
              <a:rPr lang="en-US" dirty="0" smtClean="0"/>
              <a:t>an </a:t>
            </a:r>
            <a:r>
              <a:rPr lang="en-US" dirty="0"/>
              <a:t>upper bound because students can repeat hints and the count will increase at each </a:t>
            </a:r>
            <a:r>
              <a:rPr lang="en-US" dirty="0" smtClean="0"/>
              <a:t> repeated </a:t>
            </a:r>
            <a:r>
              <a:rPr lang="en-US" dirty="0"/>
              <a:t>view.   The three categories for hints are: (a) no hints, meaning that </a:t>
            </a:r>
            <a:r>
              <a:rPr lang="en-US" dirty="0" err="1"/>
              <a:t>thestudent</a:t>
            </a:r>
            <a:r>
              <a:rPr lang="en-US" dirty="0"/>
              <a:t> did not use the hint facility for that problem,  (b) meaning the student used the </a:t>
            </a:r>
            <a:r>
              <a:rPr lang="en-US" dirty="0" smtClean="0"/>
              <a:t>hint </a:t>
            </a:r>
            <a:r>
              <a:rPr lang="en-US" dirty="0"/>
              <a:t>facility, but was not given the solution, and (c) last hint solved, meaning that </a:t>
            </a:r>
            <a:r>
              <a:rPr lang="en-US" dirty="0" smtClean="0"/>
              <a:t>the student </a:t>
            </a:r>
            <a:r>
              <a:rPr lang="en-US" dirty="0"/>
              <a:t>was given the solution to the problem by the last hint.   As described above, </a:t>
            </a:r>
            <a:r>
              <a:rPr lang="en-US" dirty="0" smtClean="0"/>
              <a:t>this </a:t>
            </a:r>
            <a:r>
              <a:rPr lang="en-US" dirty="0"/>
              <a:t>metric combines two values logged by the tutor: the count of hints seen, and </a:t>
            </a:r>
            <a:r>
              <a:rPr lang="en-US" dirty="0" smtClean="0"/>
              <a:t>an indicator </a:t>
            </a:r>
            <a:r>
              <a:rPr lang="en-US" dirty="0"/>
              <a:t>that the final hint giving the answer was seen.  The data could have been </a:t>
            </a:r>
            <a:r>
              <a:rPr lang="en-US" dirty="0" smtClean="0"/>
              <a:t>simply </a:t>
            </a:r>
            <a:r>
              <a:rPr lang="en-US" dirty="0"/>
              <a:t>binned low, medium, high hints; however, this would have missed the </a:t>
            </a:r>
            <a:r>
              <a:rPr lang="en-US" dirty="0" smtClean="0"/>
              <a:t>significance </a:t>
            </a:r>
            <a:r>
              <a:rPr lang="en-US" dirty="0"/>
              <a:t>of zero hints and using hints to reveal the problem solution</a:t>
            </a:r>
            <a:r>
              <a:rPr lang="en-US" dirty="0" smtClean="0"/>
              <a:t>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56529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 in </a:t>
            </a:r>
            <a:r>
              <a:rPr lang="en-US" dirty="0" err="1" smtClean="0"/>
              <a:t>Shanabrook</a:t>
            </a:r>
            <a:r>
              <a:rPr lang="en-US" dirty="0" smtClean="0"/>
              <a:t> et 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“</a:t>
            </a:r>
            <a:r>
              <a:rPr lang="en-US" dirty="0" err="1"/>
              <a:t>secFirst</a:t>
            </a:r>
            <a:r>
              <a:rPr lang="en-US" dirty="0"/>
              <a:t> (d, e, f) – The seconds to first attempt is an important measure as it is during </a:t>
            </a:r>
            <a:r>
              <a:rPr lang="en-US" dirty="0" smtClean="0"/>
              <a:t>this </a:t>
            </a:r>
            <a:r>
              <a:rPr lang="en-US" dirty="0"/>
              <a:t>time that the student is reading the problem and formulating their response.    In </a:t>
            </a:r>
            <a:r>
              <a:rPr lang="en-US" dirty="0" smtClean="0"/>
              <a:t>previous </a:t>
            </a:r>
            <a:r>
              <a:rPr lang="en-US" dirty="0"/>
              <a:t>research [6], five seconds was determined to be a threshold for this metric </a:t>
            </a:r>
            <a:r>
              <a:rPr lang="en-US" dirty="0" smtClean="0"/>
              <a:t>representing </a:t>
            </a:r>
            <a:r>
              <a:rPr lang="en-US" dirty="0"/>
              <a:t>gaming: students who make a first attempt in less than five seconds are </a:t>
            </a:r>
            <a:r>
              <a:rPr lang="en-US" dirty="0" smtClean="0"/>
              <a:t>considered </a:t>
            </a:r>
            <a:r>
              <a:rPr lang="en-US" dirty="0"/>
              <a:t>not working on-task.  We divide </a:t>
            </a:r>
            <a:r>
              <a:rPr lang="en-US" dirty="0" err="1"/>
              <a:t>secFirst</a:t>
            </a:r>
            <a:r>
              <a:rPr lang="en-US" dirty="0"/>
              <a:t> into three bins: (d) less than 5 sec,  </a:t>
            </a:r>
            <a:r>
              <a:rPr lang="en-US" dirty="0" smtClean="0"/>
              <a:t>(</a:t>
            </a:r>
            <a:r>
              <a:rPr lang="en-US" dirty="0"/>
              <a:t>e) 5 to 30 sec, (f) greater than 30 sec.  (d) represents students who are gaming the </a:t>
            </a:r>
            <a:r>
              <a:rPr lang="en-US" dirty="0" smtClean="0"/>
              <a:t>system</a:t>
            </a:r>
            <a:r>
              <a:rPr lang="en-US" dirty="0"/>
              <a:t>, (e) represents a moderate time to the first attempt, (f) represents a long time to </a:t>
            </a:r>
            <a:r>
              <a:rPr lang="en-US" dirty="0" smtClean="0"/>
              <a:t>the </a:t>
            </a:r>
            <a:r>
              <a:rPr lang="en-US" dirty="0"/>
              <a:t>first attempt. The cut at 30 seconds was chosen because it equalizes the distribution </a:t>
            </a:r>
            <a:r>
              <a:rPr lang="en-US" dirty="0" smtClean="0"/>
              <a:t>of </a:t>
            </a:r>
            <a:r>
              <a:rPr lang="en-US" dirty="0"/>
              <a:t>bins (e and f), representing a division between a moderate and a long time to the </a:t>
            </a:r>
            <a:r>
              <a:rPr lang="en-US" dirty="0" smtClean="0"/>
              <a:t>first attempt.”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516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 in </a:t>
            </a:r>
            <a:r>
              <a:rPr lang="en-US" dirty="0" err="1" smtClean="0"/>
              <a:t>Shanabrook</a:t>
            </a:r>
            <a:r>
              <a:rPr lang="en-US" dirty="0" smtClean="0"/>
              <a:t> et 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“</a:t>
            </a:r>
            <a:r>
              <a:rPr lang="en-US" dirty="0" err="1"/>
              <a:t>secOther</a:t>
            </a:r>
            <a:r>
              <a:rPr lang="en-US" dirty="0"/>
              <a:t> (g, h, i, j, k) – This variable represents actions related to answering the </a:t>
            </a:r>
            <a:r>
              <a:rPr lang="en-US" dirty="0" smtClean="0"/>
              <a:t>problem </a:t>
            </a:r>
            <a:r>
              <a:rPr lang="en-US" dirty="0"/>
              <a:t>after the first attempt was made. While the first attempt includes the problem </a:t>
            </a:r>
            <a:r>
              <a:rPr lang="en-US" dirty="0" smtClean="0"/>
              <a:t>reading </a:t>
            </a:r>
            <a:r>
              <a:rPr lang="en-US" dirty="0"/>
              <a:t>and solution time, subsequent solution attempts could be much quicker and the </a:t>
            </a:r>
            <a:r>
              <a:rPr lang="en-US" dirty="0" smtClean="0"/>
              <a:t>student </a:t>
            </a:r>
            <a:r>
              <a:rPr lang="en-US" dirty="0"/>
              <a:t>could still be making good effort. </a:t>
            </a:r>
            <a:r>
              <a:rPr lang="en-US" dirty="0" err="1"/>
              <a:t>secOther</a:t>
            </a:r>
            <a:r>
              <a:rPr lang="en-US" dirty="0"/>
              <a:t> is categorized in five bins: (g) skip, </a:t>
            </a:r>
            <a:r>
              <a:rPr lang="en-US" dirty="0" smtClean="0"/>
              <a:t>(</a:t>
            </a:r>
            <a:r>
              <a:rPr lang="en-US" dirty="0"/>
              <a:t>h) solved on first, (i) 0 to 1.2 sec, (j) 1.2 to 2.9 sec, (k) greater than 2.9 sec. First, </a:t>
            </a:r>
            <a:r>
              <a:rPr lang="en-US" dirty="0" smtClean="0"/>
              <a:t>there </a:t>
            </a:r>
            <a:r>
              <a:rPr lang="en-US" dirty="0"/>
              <a:t>are two categorical bins, skip and solve on first attempt. These are each </a:t>
            </a:r>
            <a:r>
              <a:rPr lang="en-US" dirty="0" smtClean="0"/>
              <a:t>determined </a:t>
            </a:r>
            <a:r>
              <a:rPr lang="en-US" dirty="0"/>
              <a:t>from an indicator in the log data for that problem. Skipping a problem </a:t>
            </a:r>
            <a:r>
              <a:rPr lang="en-US" dirty="0" smtClean="0"/>
              <a:t>implies </a:t>
            </a:r>
            <a:r>
              <a:rPr lang="en-US" dirty="0"/>
              <a:t>only that students never clicked on a correct answer; they could have worked </a:t>
            </a:r>
            <a:r>
              <a:rPr lang="en-US" dirty="0" smtClean="0"/>
              <a:t>on </a:t>
            </a:r>
            <a:r>
              <a:rPr lang="en-US" dirty="0"/>
              <a:t>the problem and then given up, or immediately skipped to the next problem with </a:t>
            </a:r>
            <a:r>
              <a:rPr lang="en-US" dirty="0" smtClean="0"/>
              <a:t>only </a:t>
            </a:r>
            <a:r>
              <a:rPr lang="en-US" dirty="0"/>
              <a:t>a quick look.  Solved  on first attempt indicates correctly solving the problem. If </a:t>
            </a:r>
            <a:r>
              <a:rPr lang="en-US" dirty="0" smtClean="0"/>
              <a:t>neither </a:t>
            </a:r>
            <a:r>
              <a:rPr lang="en-US" dirty="0"/>
              <a:t>of the first two bins are indicated in the logs, then the </a:t>
            </a:r>
            <a:r>
              <a:rPr lang="en-US" dirty="0" err="1"/>
              <a:t>secOther</a:t>
            </a:r>
            <a:r>
              <a:rPr lang="en-US" dirty="0"/>
              <a:t> metric </a:t>
            </a:r>
            <a:r>
              <a:rPr lang="en-US" dirty="0" smtClean="0"/>
              <a:t>measures </a:t>
            </a:r>
            <a:r>
              <a:rPr lang="en-US" dirty="0"/>
              <a:t>the mean time for all attempts after the first. The divisions of 1.2 sec and 2.9 </a:t>
            </a:r>
            <a:r>
              <a:rPr lang="en-US" dirty="0" smtClean="0"/>
              <a:t>sec </a:t>
            </a:r>
            <a:r>
              <a:rPr lang="en-US" dirty="0"/>
              <a:t>for the latter three bins were obtained using the mean and one standard </a:t>
            </a:r>
            <a:r>
              <a:rPr lang="en-US" dirty="0" smtClean="0"/>
              <a:t>deviation above </a:t>
            </a:r>
            <a:r>
              <a:rPr lang="en-US" dirty="0"/>
              <a:t>the mean for all tutor usage; (i) less than 1.2 seconds would indicate guessing</a:t>
            </a:r>
            <a:r>
              <a:rPr lang="en-US" dirty="0" smtClean="0"/>
              <a:t>, (</a:t>
            </a:r>
            <a:r>
              <a:rPr lang="en-US" dirty="0"/>
              <a:t>j) would indicate normal attempts, and (k) would indicate a long time between </a:t>
            </a:r>
            <a:r>
              <a:rPr lang="en-US" dirty="0" smtClean="0"/>
              <a:t>attempts.”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353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Pattern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Try to automatically find temporal patterns within the data set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700193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 in </a:t>
            </a:r>
            <a:r>
              <a:rPr lang="en-US" dirty="0" err="1" smtClean="0"/>
              <a:t>Shanabrook</a:t>
            </a:r>
            <a:r>
              <a:rPr lang="en-US" dirty="0" smtClean="0"/>
              <a:t> et 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</a:t>
            </a:r>
            <a:r>
              <a:rPr lang="en-US" dirty="0" err="1"/>
              <a:t>numIncorrect</a:t>
            </a:r>
            <a:r>
              <a:rPr lang="en-US" dirty="0"/>
              <a:t> – (o, p, q) - Each problem has four or five possible answer choices, that </a:t>
            </a:r>
            <a:r>
              <a:rPr lang="en-US" dirty="0" smtClean="0"/>
              <a:t>we </a:t>
            </a:r>
            <a:r>
              <a:rPr lang="en-US" dirty="0"/>
              <a:t>divide into three groups: (o)  zero incorrect attempts, indicates either solved on first </a:t>
            </a:r>
            <a:r>
              <a:rPr lang="en-US" dirty="0" smtClean="0"/>
              <a:t>attempt</a:t>
            </a:r>
            <a:r>
              <a:rPr lang="en-US" dirty="0"/>
              <a:t>, skipped problem, or last hint solves problem (defined by the other metrics); </a:t>
            </a:r>
            <a:r>
              <a:rPr lang="en-US" dirty="0" smtClean="0"/>
              <a:t>(</a:t>
            </a:r>
            <a:r>
              <a:rPr lang="en-US" dirty="0"/>
              <a:t>p) indicates choosing the correct answer in the second or third attempt, and (q)  </a:t>
            </a:r>
            <a:r>
              <a:rPr lang="en-US" dirty="0" smtClean="0"/>
              <a:t>obtaining </a:t>
            </a:r>
            <a:r>
              <a:rPr lang="en-US" dirty="0"/>
              <a:t>the answer by default in a four answer problem or possibly guessing when </a:t>
            </a:r>
            <a:r>
              <a:rPr lang="en-US" dirty="0" smtClean="0"/>
              <a:t>there </a:t>
            </a:r>
            <a:r>
              <a:rPr lang="en-US" dirty="0"/>
              <a:t>is five answer problem</a:t>
            </a:r>
            <a:r>
              <a:rPr lang="en-US" dirty="0" smtClean="0"/>
              <a:t>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9848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other constructs</a:t>
            </a:r>
            <a:br>
              <a:rPr lang="en-US" dirty="0" smtClean="0"/>
            </a:br>
            <a:r>
              <a:rPr lang="en-US" dirty="0" smtClean="0"/>
              <a:t>could be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other kinds of constructs could be used for the atoms of motif analyses in educational analyses?</a:t>
            </a:r>
          </a:p>
          <a:p>
            <a:pPr lvl="1"/>
            <a:r>
              <a:rPr lang="en-US" dirty="0" smtClean="0"/>
              <a:t>At this grain-size (e.g. specific actions)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33478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other constructs</a:t>
            </a:r>
            <a:br>
              <a:rPr lang="en-US" dirty="0" smtClean="0"/>
            </a:br>
            <a:r>
              <a:rPr lang="en-US" dirty="0" smtClean="0"/>
              <a:t>could be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other kinds of constructs could be used for the atoms of motif analyses in educational analyses?</a:t>
            </a:r>
          </a:p>
          <a:p>
            <a:pPr lvl="1"/>
            <a:r>
              <a:rPr lang="en-US" dirty="0" smtClean="0"/>
              <a:t>At other grain-sizes?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8654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Motifs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{</a:t>
            </a:r>
            <a:r>
              <a:rPr lang="en-US" dirty="0" err="1" smtClean="0"/>
              <a:t>adgo</a:t>
            </a:r>
            <a:r>
              <a:rPr lang="en-US" dirty="0" smtClean="0"/>
              <a:t>, </a:t>
            </a:r>
            <a:r>
              <a:rPr lang="en-US" dirty="0" err="1" smtClean="0"/>
              <a:t>adip</a:t>
            </a:r>
            <a:r>
              <a:rPr lang="en-US" dirty="0" smtClean="0"/>
              <a:t>, </a:t>
            </a:r>
            <a:r>
              <a:rPr lang="en-US" dirty="0" err="1" smtClean="0"/>
              <a:t>adiq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aeho</a:t>
            </a:r>
            <a:r>
              <a:rPr lang="en-US" dirty="0" smtClean="0"/>
              <a:t>, </a:t>
            </a:r>
            <a:r>
              <a:rPr lang="en-US" dirty="0" err="1" smtClean="0"/>
              <a:t>afho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ceho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adgo</a:t>
            </a:r>
            <a:r>
              <a:rPr lang="en-US" dirty="0" smtClean="0"/>
              <a:t>, </a:t>
            </a:r>
            <a:r>
              <a:rPr lang="en-US" dirty="0" err="1" smtClean="0"/>
              <a:t>aeho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aeiq</a:t>
            </a:r>
            <a:r>
              <a:rPr lang="en-US" dirty="0" smtClean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aekp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aeiq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aeip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 smtClean="0"/>
              <a:t>aeip</a:t>
            </a: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6939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Interpretations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Shanabrook</a:t>
            </a:r>
            <a:r>
              <a:rPr lang="en-US" dirty="0" smtClean="0"/>
              <a:t> et al., 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{</a:t>
            </a:r>
            <a:r>
              <a:rPr lang="en-US" dirty="0" err="1" smtClean="0"/>
              <a:t>adgo</a:t>
            </a:r>
            <a:r>
              <a:rPr lang="en-US" dirty="0" smtClean="0"/>
              <a:t>, </a:t>
            </a:r>
            <a:r>
              <a:rPr lang="en-US" dirty="0" err="1" smtClean="0"/>
              <a:t>adip</a:t>
            </a:r>
            <a:r>
              <a:rPr lang="en-US" dirty="0" smtClean="0"/>
              <a:t>, </a:t>
            </a:r>
            <a:r>
              <a:rPr lang="en-US" dirty="0" err="1" smtClean="0"/>
              <a:t>adiq</a:t>
            </a:r>
            <a:r>
              <a:rPr lang="en-US" dirty="0" smtClean="0"/>
              <a:t>} – gaming the system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aeho</a:t>
            </a:r>
            <a:r>
              <a:rPr lang="en-US" dirty="0" smtClean="0"/>
              <a:t>, </a:t>
            </a:r>
            <a:r>
              <a:rPr lang="en-US" dirty="0" err="1" smtClean="0"/>
              <a:t>afho</a:t>
            </a:r>
            <a:r>
              <a:rPr lang="en-US" dirty="0" smtClean="0"/>
              <a:t>} – “This </a:t>
            </a:r>
            <a:r>
              <a:rPr lang="en-US" dirty="0"/>
              <a:t>student is using the tutor appropriately, but not being challenged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ceho</a:t>
            </a:r>
            <a:r>
              <a:rPr lang="en-US" dirty="0" smtClean="0"/>
              <a:t>} – problem is too difficult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adgo</a:t>
            </a:r>
            <a:r>
              <a:rPr lang="en-US" dirty="0" smtClean="0"/>
              <a:t>, </a:t>
            </a:r>
            <a:r>
              <a:rPr lang="en-US" dirty="0" err="1" smtClean="0"/>
              <a:t>aeho</a:t>
            </a:r>
            <a:r>
              <a:rPr lang="en-US" dirty="0" smtClean="0"/>
              <a:t>} – student is skipping problems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aeiq</a:t>
            </a:r>
            <a:r>
              <a:rPr lang="en-US" dirty="0" smtClean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aekp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aeiq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aeip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 smtClean="0"/>
              <a:t>aeip</a:t>
            </a:r>
            <a:r>
              <a:rPr lang="en-US" dirty="0" smtClean="0"/>
              <a:t>} – working on-task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79750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you agree with interpretations?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{</a:t>
            </a:r>
            <a:r>
              <a:rPr lang="en-US" dirty="0" err="1" smtClean="0"/>
              <a:t>adgo</a:t>
            </a:r>
            <a:r>
              <a:rPr lang="en-US" dirty="0" smtClean="0"/>
              <a:t>, </a:t>
            </a:r>
            <a:r>
              <a:rPr lang="en-US" dirty="0" err="1" smtClean="0"/>
              <a:t>adip</a:t>
            </a:r>
            <a:r>
              <a:rPr lang="en-US" dirty="0" smtClean="0"/>
              <a:t>, </a:t>
            </a:r>
            <a:r>
              <a:rPr lang="en-US" dirty="0" err="1" smtClean="0"/>
              <a:t>adiq</a:t>
            </a:r>
            <a:r>
              <a:rPr lang="en-US" dirty="0" smtClean="0"/>
              <a:t>} – gaming the system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aeho</a:t>
            </a:r>
            <a:r>
              <a:rPr lang="en-US" dirty="0" smtClean="0"/>
              <a:t>, </a:t>
            </a:r>
            <a:r>
              <a:rPr lang="en-US" dirty="0" err="1" smtClean="0"/>
              <a:t>afho</a:t>
            </a:r>
            <a:r>
              <a:rPr lang="en-US" dirty="0" smtClean="0"/>
              <a:t>} – “This </a:t>
            </a:r>
            <a:r>
              <a:rPr lang="en-US" dirty="0"/>
              <a:t>student is using the tutor appropriately, but not being challenged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ceho</a:t>
            </a:r>
            <a:r>
              <a:rPr lang="en-US" dirty="0" smtClean="0"/>
              <a:t>} – problem is too difficult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adgo</a:t>
            </a:r>
            <a:r>
              <a:rPr lang="en-US" dirty="0" smtClean="0"/>
              <a:t>, </a:t>
            </a:r>
            <a:r>
              <a:rPr lang="en-US" dirty="0" err="1" smtClean="0"/>
              <a:t>aeho</a:t>
            </a:r>
            <a:r>
              <a:rPr lang="en-US" dirty="0" smtClean="0"/>
              <a:t>} – student is skipping problems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aeiq</a:t>
            </a:r>
            <a:r>
              <a:rPr lang="en-US" dirty="0" smtClean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aekp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aeiq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aeip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 smtClean="0"/>
              <a:t>aeip</a:t>
            </a:r>
            <a:r>
              <a:rPr lang="en-US" dirty="0" smtClean="0"/>
              <a:t>} – working on-task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74352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researchers form good interpretations?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0699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9886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else could sequential pattern </a:t>
            </a:r>
            <a:r>
              <a:rPr lang="en-US" dirty="0" smtClean="0"/>
              <a:t>mining and motif extraction </a:t>
            </a:r>
            <a:r>
              <a:rPr lang="en-US" dirty="0" smtClean="0"/>
              <a:t>be used for in education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Beyond </a:t>
            </a:r>
            <a:r>
              <a:rPr lang="en-US" dirty="0" err="1" smtClean="0"/>
              <a:t>Perera</a:t>
            </a:r>
            <a:r>
              <a:rPr lang="en-US" dirty="0" smtClean="0"/>
              <a:t> et al. and </a:t>
            </a:r>
            <a:r>
              <a:rPr lang="en-US" dirty="0" err="1" smtClean="0"/>
              <a:t>Shanabrook</a:t>
            </a:r>
            <a:r>
              <a:rPr lang="en-US" dirty="0"/>
              <a:t> et 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77942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Asgn</a:t>
            </a:r>
            <a:r>
              <a:rPr lang="en-US" dirty="0" smtClean="0"/>
              <a:t>.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956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person X buys diapers,</a:t>
            </a:r>
          </a:p>
          <a:p>
            <a:r>
              <a:rPr lang="en-US" dirty="0" smtClean="0"/>
              <a:t>Person X buys beer</a:t>
            </a:r>
          </a:p>
          <a:p>
            <a:endParaRPr lang="en-US" dirty="0"/>
          </a:p>
          <a:p>
            <a:r>
              <a:rPr lang="en-US" dirty="0" smtClean="0"/>
              <a:t>Purchases occur </a:t>
            </a:r>
            <a:r>
              <a:rPr lang="en-US" i="1" dirty="0" smtClean="0"/>
              <a:t>at the same time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915570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Asgn</a:t>
            </a:r>
            <a:r>
              <a:rPr lang="en-US" dirty="0" smtClean="0"/>
              <a:t>.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dirty="0" smtClean="0"/>
              <a:t>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3102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Monday, </a:t>
            </a:r>
            <a:r>
              <a:rPr lang="en-US" dirty="0" smtClean="0"/>
              <a:t>April 29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Learnograms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Guest lecturer: </a:t>
            </a:r>
            <a:r>
              <a:rPr lang="en-US" dirty="0" err="1" smtClean="0"/>
              <a:t>Arnon</a:t>
            </a:r>
            <a:r>
              <a:rPr lang="en-US" dirty="0" smtClean="0"/>
              <a:t> </a:t>
            </a:r>
            <a:r>
              <a:rPr lang="en-US" dirty="0" err="1" smtClean="0"/>
              <a:t>Hershkovitz</a:t>
            </a:r>
            <a:endParaRPr lang="en-US" dirty="0" smtClean="0"/>
          </a:p>
          <a:p>
            <a:pPr lvl="1"/>
            <a:r>
              <a:rPr lang="en-US" dirty="0" smtClean="0"/>
              <a:t>World-famous inventor of </a:t>
            </a:r>
            <a:r>
              <a:rPr lang="en-US" dirty="0" err="1" smtClean="0"/>
              <a:t>learnograms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Readings: </a:t>
            </a:r>
            <a:r>
              <a:rPr lang="en-US" dirty="0" smtClean="0"/>
              <a:t>None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b="1" dirty="0"/>
              <a:t>Assignments Due: </a:t>
            </a:r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83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person X buys novel Foundation now,</a:t>
            </a:r>
          </a:p>
          <a:p>
            <a:r>
              <a:rPr lang="en-US" dirty="0" smtClean="0"/>
              <a:t>Person X buys novel Second Foundation in a later transaction</a:t>
            </a:r>
          </a:p>
          <a:p>
            <a:endParaRPr lang="en-US" dirty="0"/>
          </a:p>
          <a:p>
            <a:r>
              <a:rPr lang="en-US" dirty="0" smtClean="0"/>
              <a:t>Conclusion: recommend Second Foundation to people who have previously purchased Foundation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7269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customers rent Star Wars, then the Empire Strikes Back, then Return of the Jedi</a:t>
            </a:r>
          </a:p>
          <a:p>
            <a:endParaRPr lang="en-US" dirty="0"/>
          </a:p>
          <a:p>
            <a:r>
              <a:rPr lang="en-US" dirty="0" smtClean="0"/>
              <a:t>Doesn’t matter if they rent other stuff in-between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1958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customers buy flowers, and then buy diapers AND diaper cream several months later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7806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9250</TotalTime>
  <Words>2292</Words>
  <Application>Microsoft Office PowerPoint</Application>
  <PresentationFormat>On-screen Show (4:3)</PresentationFormat>
  <Paragraphs>293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Office Theme</vt:lpstr>
      <vt:lpstr>Special Topics in  Educational Data Mining</vt:lpstr>
      <vt:lpstr>Today’s Class</vt:lpstr>
      <vt:lpstr>Two categories of SPM (That we’ll discuss today)</vt:lpstr>
      <vt:lpstr>Association Rule Mining</vt:lpstr>
      <vt:lpstr>Sequential Pattern Mining</vt:lpstr>
      <vt:lpstr>ARM Example</vt:lpstr>
      <vt:lpstr>SPM Example</vt:lpstr>
      <vt:lpstr>SPM Example</vt:lpstr>
      <vt:lpstr>SPM Example</vt:lpstr>
      <vt:lpstr>SPM Example</vt:lpstr>
      <vt:lpstr>Different Constraints than ARM</vt:lpstr>
      <vt:lpstr>Sequential Pattern Mining</vt:lpstr>
      <vt:lpstr>Sequential Pattern Mining</vt:lpstr>
      <vt:lpstr>Questions? Comments?</vt:lpstr>
      <vt:lpstr>Algorithms for SPM</vt:lpstr>
      <vt:lpstr>GSP (Generalized Sequential Pattern)</vt:lpstr>
      <vt:lpstr>Data pre-processing</vt:lpstr>
      <vt:lpstr>Data pre-processing</vt:lpstr>
      <vt:lpstr>Algorithm</vt:lpstr>
      <vt:lpstr>Let’s execute GPS algorithm</vt:lpstr>
      <vt:lpstr>Let’s execute GPS algorithm</vt:lpstr>
      <vt:lpstr>Other algorithms</vt:lpstr>
      <vt:lpstr>Uses in educational domains</vt:lpstr>
      <vt:lpstr>Perera et al. (2009)</vt:lpstr>
      <vt:lpstr>Perera et al. (2009)</vt:lpstr>
      <vt:lpstr>Perera et al. (2009): Important Findings</vt:lpstr>
      <vt:lpstr>Perera et al. (2009): Important Findings</vt:lpstr>
      <vt:lpstr>Perera et al. (2009): Important Findings</vt:lpstr>
      <vt:lpstr>Questions? Comments?</vt:lpstr>
      <vt:lpstr>MOTIF Extraction</vt:lpstr>
      <vt:lpstr>Motif</vt:lpstr>
      <vt:lpstr>Motif in Music</vt:lpstr>
      <vt:lpstr>Motif in Music</vt:lpstr>
      <vt:lpstr>Motif in Music</vt:lpstr>
      <vt:lpstr>Motif in Language</vt:lpstr>
      <vt:lpstr>Motif in Genetics</vt:lpstr>
      <vt:lpstr>Goal of Motif Extraction</vt:lpstr>
      <vt:lpstr>Can you find the motif?</vt:lpstr>
      <vt:lpstr>Can you find the motif?</vt:lpstr>
      <vt:lpstr>How would you describe the motif?</vt:lpstr>
      <vt:lpstr>Finding motifs</vt:lpstr>
      <vt:lpstr>Finding motifs</vt:lpstr>
      <vt:lpstr>Big idea</vt:lpstr>
      <vt:lpstr>Big idea</vt:lpstr>
      <vt:lpstr>Motif in Education</vt:lpstr>
      <vt:lpstr>Detail for education</vt:lpstr>
      <vt:lpstr>Behaviors in Shanabrook et al.</vt:lpstr>
      <vt:lpstr>Behaviors in Shanabrook et al.</vt:lpstr>
      <vt:lpstr>Behaviors in Shanabrook et al.</vt:lpstr>
      <vt:lpstr>Behaviors in Shanabrook et al.</vt:lpstr>
      <vt:lpstr>What other constructs could be used?</vt:lpstr>
      <vt:lpstr>What other constructs could be used?</vt:lpstr>
      <vt:lpstr>Common Motifs</vt:lpstr>
      <vt:lpstr>Interpretations  (Shanabrook et al., 2010)</vt:lpstr>
      <vt:lpstr>Do you agree with interpretations?</vt:lpstr>
      <vt:lpstr>How can researchers form good interpretations?</vt:lpstr>
      <vt:lpstr>Questions? Comments?</vt:lpstr>
      <vt:lpstr>What else?</vt:lpstr>
      <vt:lpstr>Asgn. 8</vt:lpstr>
      <vt:lpstr>Asgn. 9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Baker, Ryan Shaun</cp:lastModifiedBy>
  <cp:revision>906</cp:revision>
  <dcterms:created xsi:type="dcterms:W3CDTF">2010-01-07T20:34:12Z</dcterms:created>
  <dcterms:modified xsi:type="dcterms:W3CDTF">2013-04-14T21:40:33Z</dcterms:modified>
</cp:coreProperties>
</file>