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535" r:id="rId3"/>
    <p:sldId id="257" r:id="rId4"/>
    <p:sldId id="470" r:id="rId5"/>
    <p:sldId id="471" r:id="rId6"/>
    <p:sldId id="472" r:id="rId7"/>
    <p:sldId id="525" r:id="rId8"/>
    <p:sldId id="536" r:id="rId9"/>
    <p:sldId id="537" r:id="rId10"/>
    <p:sldId id="538" r:id="rId11"/>
    <p:sldId id="523" r:id="rId12"/>
    <p:sldId id="524" r:id="rId13"/>
    <p:sldId id="500" r:id="rId14"/>
    <p:sldId id="501" r:id="rId15"/>
    <p:sldId id="502" r:id="rId16"/>
    <p:sldId id="509" r:id="rId17"/>
    <p:sldId id="520" r:id="rId18"/>
    <p:sldId id="526" r:id="rId19"/>
    <p:sldId id="528" r:id="rId20"/>
    <p:sldId id="527" r:id="rId21"/>
    <p:sldId id="529" r:id="rId22"/>
    <p:sldId id="530" r:id="rId23"/>
    <p:sldId id="531" r:id="rId24"/>
    <p:sldId id="532" r:id="rId25"/>
    <p:sldId id="534" r:id="rId26"/>
    <p:sldId id="533" r:id="rId27"/>
    <p:sldId id="412" r:id="rId28"/>
    <p:sldId id="30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4" autoAdjust="0"/>
    <p:restoredTop sz="90072" autoAdjust="0"/>
  </p:normalViewPr>
  <p:slideViewPr>
    <p:cSldViewPr>
      <p:cViewPr>
        <p:scale>
          <a:sx n="89" d="100"/>
          <a:sy n="89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HUDK5199: Special Topics in Educational Data Mining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13,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match </a:t>
            </a:r>
            <a:r>
              <a:rPr lang="en-US" smtClean="0"/>
              <a:t>to </a:t>
            </a:r>
            <a:br>
              <a:rPr lang="en-US" smtClean="0"/>
            </a:br>
            <a:r>
              <a:rPr lang="en-US" smtClean="0"/>
              <a:t>Madeline </a:t>
            </a:r>
            <a:r>
              <a:rPr lang="en-US" dirty="0" smtClean="0"/>
              <a:t>&amp; </a:t>
            </a:r>
            <a:r>
              <a:rPr lang="en-US" dirty="0" err="1" smtClean="0"/>
              <a:t>Huacheng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50783"/>
              </p:ext>
            </p:extLst>
          </p:nvPr>
        </p:nvGraphicFramePr>
        <p:xfrm>
          <a:off x="1524000" y="2209800"/>
          <a:ext cx="6096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36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 Development and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Stamper showed examples of how learning curves and other </a:t>
            </a:r>
            <a:r>
              <a:rPr lang="en-US" dirty="0" err="1" smtClean="0"/>
              <a:t>DataShop</a:t>
            </a:r>
            <a:r>
              <a:rPr lang="en-US" dirty="0" smtClean="0"/>
              <a:t> tools can be used to do hand development and refinement of knowledge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10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Stamper discussed the LFA algorithm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Model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through Barnes, </a:t>
            </a:r>
            <a:r>
              <a:rPr lang="en-US" dirty="0" err="1" smtClean="0"/>
              <a:t>Bitzer</a:t>
            </a:r>
            <a:r>
              <a:rPr lang="en-US" dirty="0" smtClean="0"/>
              <a:t>, &amp; </a:t>
            </a:r>
            <a:r>
              <a:rPr lang="en-US" dirty="0" err="1" smtClean="0"/>
              <a:t>Vouk’s</a:t>
            </a:r>
            <a:r>
              <a:rPr lang="en-US" dirty="0" smtClean="0"/>
              <a:t> (2005) </a:t>
            </a:r>
            <a:r>
              <a:rPr lang="en-US" dirty="0" err="1" smtClean="0"/>
              <a:t>pseudocode</a:t>
            </a:r>
            <a:r>
              <a:rPr lang="en-US" dirty="0" smtClean="0"/>
              <a:t> for fitting a Q-Matrix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06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item/skill matrix</a:t>
            </a:r>
          </a:p>
          <a:p>
            <a:endParaRPr lang="en-US" dirty="0"/>
          </a:p>
          <a:p>
            <a:r>
              <a:rPr lang="en-US" dirty="0" smtClean="0"/>
              <a:t>How many skills should we use?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(In the algorithm, you repeat for 1 skill, 2 skills, etc., until N+1 skills does not lead to a better model than N skills)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8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Follow </a:t>
            </a:r>
            <a:r>
              <a:rPr lang="en-US" dirty="0" err="1" smtClean="0"/>
              <a:t>pseudocode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862380" cy="558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272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Q-Matrices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49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Q-Matrix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fit a Q-Matrix</a:t>
            </a:r>
          </a:p>
          <a:p>
            <a:endParaRPr lang="en-US" dirty="0" smtClean="0"/>
          </a:p>
          <a:p>
            <a:r>
              <a:rPr lang="en-US" dirty="0" smtClean="0"/>
              <a:t>For Feb. 13 class data set</a:t>
            </a:r>
          </a:p>
          <a:p>
            <a:endParaRPr lang="en-US" dirty="0"/>
          </a:p>
          <a:p>
            <a:r>
              <a:rPr lang="en-US" dirty="0" smtClean="0"/>
              <a:t>Using algorithm from Barnes, </a:t>
            </a:r>
            <a:r>
              <a:rPr lang="en-US" dirty="0" err="1" smtClean="0"/>
              <a:t>Bitzer</a:t>
            </a:r>
            <a:r>
              <a:rPr lang="en-US" dirty="0" smtClean="0"/>
              <a:t>, &amp; </a:t>
            </a:r>
            <a:r>
              <a:rPr lang="en-US" dirty="0" err="1" smtClean="0"/>
              <a:t>Vouk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70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Q-matrix approaches</a:t>
            </a:r>
          </a:p>
          <a:p>
            <a:pPr lvl="1"/>
            <a:r>
              <a:rPr lang="en-US" dirty="0" smtClean="0"/>
              <a:t>Non-negative matrix factorization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knowledge structures</a:t>
            </a:r>
          </a:p>
          <a:p>
            <a:pPr lvl="1"/>
            <a:r>
              <a:rPr lang="en-US" dirty="0" smtClean="0"/>
              <a:t>Partial Order Knowledge Structures</a:t>
            </a:r>
          </a:p>
          <a:p>
            <a:pPr lvl="1"/>
            <a:r>
              <a:rPr lang="en-US" dirty="0" smtClean="0"/>
              <a:t>Bayesian Networks</a:t>
            </a:r>
          </a:p>
        </p:txBody>
      </p:sp>
    </p:spTree>
    <p:extLst>
      <p:ext uri="{BB962C8B-B14F-4D97-AF65-F5344CB8AC3E}">
        <p14:creationId xmlns:p14="http://schemas.microsoft.com/office/powerpoint/2010/main" val="2235630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Non-negative matrix factorization (</a:t>
            </a:r>
            <a:r>
              <a:rPr lang="en-US" dirty="0" err="1"/>
              <a:t>Desmarais</a:t>
            </a:r>
            <a:r>
              <a:rPr lang="en-US" dirty="0"/>
              <a:t> et al., 2012)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similar to principal component analysis or factor analysis</a:t>
            </a:r>
          </a:p>
          <a:p>
            <a:endParaRPr lang="en-US" dirty="0"/>
          </a:p>
          <a:p>
            <a:r>
              <a:rPr lang="en-US" dirty="0" smtClean="0"/>
              <a:t>Reduces dimensionality of data by finding groups of items associated with each other</a:t>
            </a:r>
          </a:p>
          <a:p>
            <a:endParaRPr lang="en-US" dirty="0"/>
          </a:p>
          <a:p>
            <a:r>
              <a:rPr lang="en-US" dirty="0" smtClean="0"/>
              <a:t>Involves Linear Algebra; we won’t go into the mathematics today</a:t>
            </a:r>
          </a:p>
        </p:txBody>
      </p:sp>
    </p:spTree>
    <p:extLst>
      <p:ext uri="{BB962C8B-B14F-4D97-AF65-F5344CB8AC3E}">
        <p14:creationId xmlns:p14="http://schemas.microsoft.com/office/powerpoint/2010/main" val="180803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Session on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couldn’t find a time that worked for a majority of you guys and worked for me</a:t>
            </a:r>
          </a:p>
          <a:p>
            <a:endParaRPr lang="en-US" dirty="0"/>
          </a:p>
          <a:p>
            <a:r>
              <a:rPr lang="en-US" dirty="0" smtClean="0"/>
              <a:t>So instead, we will start using the time between 4:40pm-5pm to go through Excel, </a:t>
            </a:r>
            <a:r>
              <a:rPr lang="en-US" dirty="0" err="1" smtClean="0"/>
              <a:t>RapidMiner</a:t>
            </a:r>
            <a:r>
              <a:rPr lang="en-US" dirty="0" smtClean="0"/>
              <a:t>, etc., tips and methods</a:t>
            </a:r>
          </a:p>
          <a:p>
            <a:pPr lvl="1"/>
            <a:r>
              <a:rPr lang="en-US" dirty="0" smtClean="0"/>
              <a:t>Starting next class</a:t>
            </a:r>
          </a:p>
          <a:p>
            <a:pPr lvl="1"/>
            <a:r>
              <a:rPr lang="en-US" dirty="0" smtClean="0"/>
              <a:t>I will also try to cover more of this in class (I started last time)</a:t>
            </a:r>
          </a:p>
          <a:p>
            <a:endParaRPr lang="en-US" dirty="0"/>
          </a:p>
          <a:p>
            <a:r>
              <a:rPr lang="en-US" dirty="0" smtClean="0"/>
              <a:t>We’ll end promptly at 5pm, since I know some of you have 5:10pm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0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Order Knowledge Structures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Desmarais</a:t>
            </a:r>
            <a:r>
              <a:rPr lang="en-US" dirty="0" smtClean="0"/>
              <a:t> et al., 1996,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Postulate relationships between items</a:t>
            </a:r>
          </a:p>
          <a:p>
            <a:endParaRPr lang="en-US" dirty="0"/>
          </a:p>
          <a:p>
            <a:r>
              <a:rPr lang="en-US" dirty="0" smtClean="0"/>
              <a:t>Mastery of one item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i="1" dirty="0" smtClean="0"/>
              <a:t>prerequisite </a:t>
            </a:r>
            <a:r>
              <a:rPr lang="en-US" dirty="0" smtClean="0"/>
              <a:t>to </a:t>
            </a:r>
            <a:br>
              <a:rPr lang="en-US" dirty="0" smtClean="0"/>
            </a:br>
            <a:r>
              <a:rPr lang="en-US" dirty="0" smtClean="0"/>
              <a:t>mastery of another item</a:t>
            </a:r>
          </a:p>
        </p:txBody>
      </p:sp>
    </p:spTree>
    <p:extLst>
      <p:ext uri="{BB962C8B-B14F-4D97-AF65-F5344CB8AC3E}">
        <p14:creationId xmlns:p14="http://schemas.microsoft.com/office/powerpoint/2010/main" val="153569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Desmarais</a:t>
            </a:r>
            <a:r>
              <a:rPr lang="en-US" dirty="0" smtClean="0"/>
              <a:t>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08593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599" y="4724400"/>
            <a:ext cx="2571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student succeeds at C, they will succeed at D;</a:t>
            </a:r>
          </a:p>
          <a:p>
            <a:r>
              <a:rPr lang="en-US" dirty="0" smtClean="0"/>
              <a:t>D is </a:t>
            </a:r>
            <a:r>
              <a:rPr lang="en-US" i="1" dirty="0" smtClean="0"/>
              <a:t>prerequisite </a:t>
            </a:r>
            <a:r>
              <a:rPr lang="en-US" dirty="0" smtClean="0"/>
              <a:t>to 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7933" y="26669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does not inform us about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to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POKS can be extended rather easily to use skills (interchangeable items) rather than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54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Less restricted set of models that also infer relationships between skills and items, and between skills</a:t>
            </a:r>
          </a:p>
          <a:p>
            <a:endParaRPr lang="en-US" dirty="0"/>
          </a:p>
          <a:p>
            <a:r>
              <a:rPr lang="en-US" dirty="0" smtClean="0"/>
              <a:t>Can infer more complicated relationships between material than the very restricted set of relationships modeled in POKS</a:t>
            </a:r>
          </a:p>
          <a:p>
            <a:pPr lvl="1"/>
            <a:r>
              <a:rPr lang="en-US" dirty="0"/>
              <a:t>Can infer </a:t>
            </a:r>
            <a:r>
              <a:rPr lang="en-US" dirty="0" smtClean="0"/>
              <a:t>{skill-skill, item-item, skill-item} </a:t>
            </a:r>
            <a:r>
              <a:rPr lang="en-US" dirty="0"/>
              <a:t>relationships at the same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Can integrate very diverse types of information</a:t>
            </a:r>
          </a:p>
          <a:p>
            <a:endParaRPr lang="en-US" dirty="0"/>
          </a:p>
          <a:p>
            <a:r>
              <a:rPr lang="en-US" dirty="0" smtClean="0"/>
              <a:t>That extra flexibility can lead to over-fitting (cf. </a:t>
            </a:r>
            <a:r>
              <a:rPr lang="en-US" dirty="0" err="1" smtClean="0"/>
              <a:t>Desmarais</a:t>
            </a:r>
            <a:r>
              <a:rPr lang="en-US" dirty="0" smtClean="0"/>
              <a:t> et al.,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84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&amp; </a:t>
            </a:r>
            <a:r>
              <a:rPr lang="en-US" dirty="0" err="1" smtClean="0"/>
              <a:t>VanLehn</a:t>
            </a:r>
            <a:r>
              <a:rPr lang="en-US" dirty="0" smtClean="0"/>
              <a:t> (1995)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941527" cy="489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449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Conati</a:t>
            </a:r>
            <a:r>
              <a:rPr lang="en-US" dirty="0" smtClean="0"/>
              <a:t> et al.,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99" y="1295400"/>
            <a:ext cx="734377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826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Shute et al., 2009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447800"/>
            <a:ext cx="79724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412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Wednesday, February 20</a:t>
            </a:r>
          </a:p>
          <a:p>
            <a:endParaRPr lang="en-US" dirty="0" smtClean="0"/>
          </a:p>
          <a:p>
            <a:r>
              <a:rPr lang="en-US" dirty="0" smtClean="0"/>
              <a:t>Classification Algorithms </a:t>
            </a:r>
          </a:p>
          <a:p>
            <a:endParaRPr lang="en-US" dirty="0" smtClean="0"/>
          </a:p>
          <a:p>
            <a:r>
              <a:rPr lang="en-US" dirty="0"/>
              <a:t>Witten, I.H., Frank, E. (2011) Data Mining: Practical Machine Learning Tools and Techniques. Ch. 4.7, 6.1, 6.2, 6.5, </a:t>
            </a:r>
            <a:r>
              <a:rPr lang="en-US" dirty="0" smtClean="0"/>
              <a:t>6.7</a:t>
            </a:r>
          </a:p>
          <a:p>
            <a:endParaRPr lang="en-US" dirty="0"/>
          </a:p>
          <a:p>
            <a:r>
              <a:rPr lang="en-US" b="1" dirty="0"/>
              <a:t>Assignments Due:</a:t>
            </a:r>
            <a:r>
              <a:rPr lang="en-US" b="1"/>
              <a:t> </a:t>
            </a:r>
            <a:r>
              <a:rPr lang="en-US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Knowledge 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Q-Matrix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Tatsuoka</a:t>
            </a:r>
            <a:r>
              <a:rPr lang="en-US" dirty="0" smtClean="0"/>
              <a:t>, 1983; Barnes, 2005)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103657"/>
              </p:ext>
            </p:extLst>
          </p:nvPr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Skill4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6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85443"/>
              </p:ext>
            </p:extLst>
          </p:nvPr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Divide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3 +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+ 3 - 2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(7</a:t>
                      </a:r>
                      <a:r>
                        <a:rPr lang="en-US" baseline="0" dirty="0" smtClean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/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*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2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create a Q-Matrix?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Hand-development and refinement</a:t>
            </a:r>
          </a:p>
          <a:p>
            <a:pPr lvl="1"/>
            <a:r>
              <a:rPr lang="en-US" dirty="0" smtClean="0"/>
              <a:t>Learning curves, as discussed by John</a:t>
            </a:r>
          </a:p>
          <a:p>
            <a:r>
              <a:rPr lang="en-US" dirty="0" smtClean="0"/>
              <a:t>Automatic model discovery</a:t>
            </a:r>
          </a:p>
          <a:p>
            <a:pPr lvl="1"/>
            <a:r>
              <a:rPr lang="en-US" dirty="0" smtClean="0"/>
              <a:t>Barnes’s approach; other approaches</a:t>
            </a:r>
          </a:p>
          <a:p>
            <a:r>
              <a:rPr lang="en-US" dirty="0" smtClean="0"/>
              <a:t>Hybrid approaches</a:t>
            </a:r>
          </a:p>
          <a:p>
            <a:pPr lvl="1"/>
            <a:r>
              <a:rPr lang="en-US" dirty="0" smtClean="0"/>
              <a:t>LFA, </a:t>
            </a:r>
            <a:r>
              <a:rPr lang="en-US" dirty="0"/>
              <a:t>as discussed by John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0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from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some examples of how you did this in the homework</a:t>
            </a:r>
          </a:p>
          <a:p>
            <a:endParaRPr lang="en-US" dirty="0"/>
          </a:p>
          <a:p>
            <a:r>
              <a:rPr lang="en-US" dirty="0" smtClean="0"/>
              <a:t>After that, I will go over Barnes’s Q-Matrix discovery algorithm in more detail</a:t>
            </a:r>
          </a:p>
          <a:p>
            <a:endParaRPr lang="en-US" dirty="0"/>
          </a:p>
          <a:p>
            <a:r>
              <a:rPr lang="en-US" dirty="0" smtClean="0"/>
              <a:t>As well as more complex models of domain knowledge structure</a:t>
            </a:r>
          </a:p>
        </p:txBody>
      </p:sp>
    </p:spTree>
    <p:extLst>
      <p:ext uri="{BB962C8B-B14F-4D97-AF65-F5344CB8AC3E}">
        <p14:creationId xmlns:p14="http://schemas.microsoft.com/office/powerpoint/2010/main" val="1364530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 Analysis (most common solution) – </a:t>
            </a:r>
            <a:r>
              <a:rPr lang="en-US" dirty="0" err="1" smtClean="0"/>
              <a:t>Huacheng</a:t>
            </a:r>
            <a:r>
              <a:rPr lang="en-US" dirty="0" smtClean="0"/>
              <a:t> Li, Diego Luna </a:t>
            </a:r>
            <a:r>
              <a:rPr lang="en-US" dirty="0" err="1" smtClean="0"/>
              <a:t>Bazaldua</a:t>
            </a:r>
            <a:endParaRPr lang="en-US" dirty="0" smtClean="0"/>
          </a:p>
          <a:p>
            <a:r>
              <a:rPr lang="en-US" dirty="0" smtClean="0"/>
              <a:t>Correlation Matrix to Q-Matrix – Madeline Weiss</a:t>
            </a:r>
          </a:p>
          <a:p>
            <a:r>
              <a:rPr lang="en-US" dirty="0" smtClean="0"/>
              <a:t>Fitting Q-Matrix – Cameron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6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“True” Q-Matrix</a:t>
            </a:r>
            <a:br>
              <a:rPr lang="en-US" dirty="0" smtClean="0"/>
            </a:br>
            <a:r>
              <a:rPr lang="en-US" dirty="0" smtClean="0"/>
              <a:t>(It is Simulated Data)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210873"/>
              </p:ext>
            </p:extLst>
          </p:nvPr>
        </p:nvGraphicFramePr>
        <p:xfrm>
          <a:off x="1524000" y="2209800"/>
          <a:ext cx="6096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55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</TotalTime>
  <Words>770</Words>
  <Application>Microsoft Office PowerPoint</Application>
  <PresentationFormat>On-screen Show (4:3)</PresentationFormat>
  <Paragraphs>253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HUDK5199: Special Topics in Educational Data Mining </vt:lpstr>
      <vt:lpstr>Special Session on Excel</vt:lpstr>
      <vt:lpstr>Today’s Class</vt:lpstr>
      <vt:lpstr>Q-Matrix (Tatsuoka, 1983; Barnes, 2005)</vt:lpstr>
      <vt:lpstr>Example</vt:lpstr>
      <vt:lpstr>How do we create a Q-Matrix?</vt:lpstr>
      <vt:lpstr>Examples from Homework</vt:lpstr>
      <vt:lpstr>Solutions</vt:lpstr>
      <vt:lpstr>“True” Q-Matrix (It is Simulated Data)</vt:lpstr>
      <vt:lpstr>Perfect match to  Madeline &amp; Huacheng</vt:lpstr>
      <vt:lpstr>Hand Development and Refinement</vt:lpstr>
      <vt:lpstr>Hybrid Approaches</vt:lpstr>
      <vt:lpstr>Automated Model Discovery</vt:lpstr>
      <vt:lpstr>Step 1</vt:lpstr>
      <vt:lpstr>Step 2: Follow pseudocode</vt:lpstr>
      <vt:lpstr>Q-Matrices</vt:lpstr>
      <vt:lpstr>Q-Matrix Discovery</vt:lpstr>
      <vt:lpstr>More complex approaches</vt:lpstr>
      <vt:lpstr>Non-negative matrix factorization (Desmarais et al., 2012)</vt:lpstr>
      <vt:lpstr>Partial Order Knowledge Structures (Desmarais et al., 1996, 2006)</vt:lpstr>
      <vt:lpstr>Example  (Desmarais et al., 2006)</vt:lpstr>
      <vt:lpstr>Extension to skills</vt:lpstr>
      <vt:lpstr>Bayesian Networks</vt:lpstr>
      <vt:lpstr>Martin &amp; VanLehn (1995)</vt:lpstr>
      <vt:lpstr>Conati et al., 2009</vt:lpstr>
      <vt:lpstr>Shute et al., 2009 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599</cp:revision>
  <dcterms:created xsi:type="dcterms:W3CDTF">2010-01-07T20:34:12Z</dcterms:created>
  <dcterms:modified xsi:type="dcterms:W3CDTF">2013-02-13T19:43:38Z</dcterms:modified>
</cp:coreProperties>
</file>