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712" r:id="rId3"/>
    <p:sldId id="713" r:id="rId4"/>
    <p:sldId id="738" r:id="rId5"/>
    <p:sldId id="739" r:id="rId6"/>
    <p:sldId id="741" r:id="rId7"/>
    <p:sldId id="734" r:id="rId8"/>
    <p:sldId id="737" r:id="rId9"/>
    <p:sldId id="735" r:id="rId10"/>
    <p:sldId id="736" r:id="rId11"/>
    <p:sldId id="742" r:id="rId12"/>
    <p:sldId id="743" r:id="rId13"/>
    <p:sldId id="744" r:id="rId14"/>
    <p:sldId id="667" r:id="rId15"/>
    <p:sldId id="707" r:id="rId16"/>
    <p:sldId id="747" r:id="rId17"/>
    <p:sldId id="746" r:id="rId18"/>
    <p:sldId id="745" r:id="rId19"/>
    <p:sldId id="412" r:id="rId20"/>
    <p:sldId id="30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BB8E8-32CF-4D36-94A9-863ED0E276C7}">
          <p14:sldIdLst>
            <p14:sldId id="256"/>
            <p14:sldId id="712"/>
            <p14:sldId id="713"/>
            <p14:sldId id="738"/>
            <p14:sldId id="739"/>
            <p14:sldId id="741"/>
            <p14:sldId id="734"/>
            <p14:sldId id="737"/>
            <p14:sldId id="735"/>
            <p14:sldId id="736"/>
            <p14:sldId id="742"/>
            <p14:sldId id="743"/>
            <p14:sldId id="744"/>
            <p14:sldId id="667"/>
            <p14:sldId id="707"/>
            <p14:sldId id="747"/>
            <p14:sldId id="746"/>
            <p14:sldId id="745"/>
            <p14:sldId id="412"/>
            <p14:sldId id="30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82396" autoAdjust="0"/>
  </p:normalViewPr>
  <p:slideViewPr>
    <p:cSldViewPr>
      <p:cViewPr>
        <p:scale>
          <a:sx n="64" d="100"/>
          <a:sy n="64" d="100"/>
        </p:scale>
        <p:origin x="-84" y="6"/>
      </p:cViewPr>
      <p:guideLst>
        <p:guide orient="horz" pos="2160"/>
        <p:guide pos="2880"/>
      </p:guideLst>
    </p:cSldViewPr>
  </p:slideViewPr>
  <p:outlineViewPr>
    <p:cViewPr>
      <p:scale>
        <a:sx n="33" d="100"/>
        <a:sy n="33" d="100"/>
      </p:scale>
      <p:origin x="36" y="12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10/27/2014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10/27/2014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Core Methods in </a:t>
            </a:r>
            <a:br>
              <a:rPr lang="en-US" b="1" dirty="0" smtClean="0"/>
            </a:br>
            <a:r>
              <a:rPr lang="en-US" b="1" dirty="0" smtClean="0"/>
              <a:t>Educational </a:t>
            </a:r>
            <a:r>
              <a:rPr lang="en-US" b="1" dirty="0"/>
              <a:t>Data Mining</a:t>
            </a:r>
          </a:p>
        </p:txBody>
      </p:sp>
      <p:sp>
        <p:nvSpPr>
          <p:cNvPr id="3" name="Subtitle 2"/>
          <p:cNvSpPr>
            <a:spLocks noGrp="1"/>
          </p:cNvSpPr>
          <p:nvPr>
            <p:ph type="subTitle" idx="1"/>
          </p:nvPr>
        </p:nvSpPr>
        <p:spPr/>
        <p:txBody>
          <a:bodyPr/>
          <a:lstStyle/>
          <a:p>
            <a:r>
              <a:rPr lang="en-US" dirty="0" smtClean="0"/>
              <a:t>HUDK4050</a:t>
            </a:r>
            <a:br>
              <a:rPr lang="en-US" dirty="0" smtClean="0"/>
            </a:br>
            <a:r>
              <a:rPr lang="en-US" dirty="0" smtClean="0"/>
              <a:t>Fall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PFA</a:t>
            </a:r>
            <a:endParaRPr lang="en-US" dirty="0"/>
          </a:p>
        </p:txBody>
      </p:sp>
      <p:sp>
        <p:nvSpPr>
          <p:cNvPr id="3" name="Content Placeholder 2"/>
          <p:cNvSpPr>
            <a:spLocks noGrp="1"/>
          </p:cNvSpPr>
          <p:nvPr>
            <p:ph idx="1"/>
          </p:nvPr>
        </p:nvSpPr>
        <p:spPr/>
        <p:txBody>
          <a:bodyPr/>
          <a:lstStyle/>
          <a:p>
            <a:r>
              <a:rPr lang="en-US" dirty="0" smtClean="0"/>
              <a:t>Represent learning? </a:t>
            </a:r>
          </a:p>
          <a:p>
            <a:endParaRPr lang="en-US" dirty="0"/>
          </a:p>
          <a:p>
            <a:r>
              <a:rPr lang="en-US" dirty="0" smtClean="0"/>
              <a:t>As opposed to just better predicted performance because you’ve gotten it right</a:t>
            </a:r>
          </a:p>
          <a:p>
            <a:endParaRPr lang="en-US" dirty="0" smtClean="0"/>
          </a:p>
          <a:p>
            <a:r>
              <a:rPr lang="en-US" dirty="0" smtClean="0"/>
              <a:t>Is it </a:t>
            </a:r>
            <a:r>
              <a:rPr lang="en-US" dirty="0" smtClean="0">
                <a:latin typeface="Symbol" pitchFamily="18" charset="2"/>
              </a:rPr>
              <a:t>r</a:t>
            </a:r>
            <a:r>
              <a:rPr lang="en-US" dirty="0"/>
              <a:t> </a:t>
            </a:r>
            <a:r>
              <a:rPr lang="en-US" dirty="0" smtClean="0"/>
              <a:t>?</a:t>
            </a:r>
          </a:p>
          <a:p>
            <a:r>
              <a:rPr lang="en-US" dirty="0" smtClean="0"/>
              <a:t>Is it average of </a:t>
            </a:r>
            <a:r>
              <a:rPr lang="en-US" dirty="0">
                <a:latin typeface="Symbol" pitchFamily="18" charset="2"/>
              </a:rPr>
              <a:t>r </a:t>
            </a:r>
            <a:r>
              <a:rPr lang="en-US" dirty="0" smtClean="0"/>
              <a:t>and </a:t>
            </a:r>
            <a:r>
              <a:rPr lang="en-US" dirty="0">
                <a:latin typeface="Symbol" pitchFamily="18" charset="2"/>
              </a:rPr>
              <a:t>g</a:t>
            </a:r>
            <a:r>
              <a:rPr lang="en-US" dirty="0" smtClean="0"/>
              <a:t>?</a:t>
            </a:r>
            <a:endParaRPr lang="en-US" dirty="0"/>
          </a:p>
        </p:txBody>
      </p:sp>
    </p:spTree>
    <p:extLst>
      <p:ext uri="{BB962C8B-B14F-4D97-AF65-F5344CB8AC3E}">
        <p14:creationId xmlns:p14="http://schemas.microsoft.com/office/powerpoint/2010/main" val="93356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play with </a:t>
            </a:r>
            <a:r>
              <a:rPr lang="en-US" dirty="0">
                <a:latin typeface="Symbol" pitchFamily="18" charset="2"/>
              </a:rPr>
              <a:t>b</a:t>
            </a:r>
            <a:r>
              <a:rPr lang="en-US" dirty="0" smtClean="0"/>
              <a:t> values in the spreadsheet </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146177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ymbol" pitchFamily="18" charset="2"/>
              </a:rPr>
              <a:t>b </a:t>
            </a:r>
            <a:r>
              <a:rPr lang="en-US" dirty="0" smtClean="0"/>
              <a:t>Parameters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err="1" smtClean="0"/>
              <a:t>Pavlik</a:t>
            </a:r>
            <a:r>
              <a:rPr lang="en-US" dirty="0" smtClean="0"/>
              <a:t> proposes three different </a:t>
            </a:r>
            <a:r>
              <a:rPr lang="en-US" dirty="0">
                <a:latin typeface="Symbol" pitchFamily="18" charset="2"/>
              </a:rPr>
              <a:t>b </a:t>
            </a:r>
            <a:r>
              <a:rPr lang="en-US" dirty="0" smtClean="0"/>
              <a:t>Parameters</a:t>
            </a:r>
          </a:p>
          <a:p>
            <a:pPr lvl="1"/>
            <a:r>
              <a:rPr lang="en-US" dirty="0" smtClean="0"/>
              <a:t>Item</a:t>
            </a:r>
          </a:p>
          <a:p>
            <a:pPr lvl="1"/>
            <a:r>
              <a:rPr lang="en-US" dirty="0" smtClean="0"/>
              <a:t>Item-Type</a:t>
            </a:r>
          </a:p>
          <a:p>
            <a:pPr lvl="1"/>
            <a:r>
              <a:rPr lang="en-US" dirty="0" smtClean="0"/>
              <a:t>Skill</a:t>
            </a:r>
          </a:p>
          <a:p>
            <a:endParaRPr lang="en-US" dirty="0" smtClean="0"/>
          </a:p>
          <a:p>
            <a:r>
              <a:rPr lang="en-US" dirty="0" smtClean="0"/>
              <a:t>Result in different number of parameters</a:t>
            </a:r>
          </a:p>
          <a:p>
            <a:pPr lvl="1"/>
            <a:r>
              <a:rPr lang="en-US" dirty="0" smtClean="0"/>
              <a:t>And greater or lesser potential concern about over-fitting</a:t>
            </a:r>
          </a:p>
          <a:p>
            <a:pPr lvl="1"/>
            <a:endParaRPr lang="en-US" dirty="0"/>
          </a:p>
          <a:p>
            <a:r>
              <a:rPr lang="en-US" dirty="0" smtClean="0"/>
              <a:t>What are the circumstances where you might want item versus skill?</a:t>
            </a:r>
            <a:endParaRPr lang="en-US" dirty="0"/>
          </a:p>
          <a:p>
            <a:pPr marL="0" indent="0">
              <a:buNone/>
            </a:pPr>
            <a:endParaRPr lang="en-US" dirty="0"/>
          </a:p>
        </p:txBody>
      </p:sp>
    </p:spTree>
    <p:extLst>
      <p:ext uri="{BB962C8B-B14F-4D97-AF65-F5344CB8AC3E}">
        <p14:creationId xmlns:p14="http://schemas.microsoft.com/office/powerpoint/2010/main" val="86480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 algorithm</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3602665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questions, comments, concerns about PFA?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9695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C3</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Data: An 8-item test given to students</a:t>
            </a:r>
          </a:p>
          <a:p>
            <a:r>
              <a:rPr lang="en-US" dirty="0" smtClean="0"/>
              <a:t>Goal: Which items map to the same skill?</a:t>
            </a:r>
          </a:p>
        </p:txBody>
      </p:sp>
    </p:spTree>
    <p:extLst>
      <p:ext uri="{BB962C8B-B14F-4D97-AF65-F5344CB8AC3E}">
        <p14:creationId xmlns:p14="http://schemas.microsoft.com/office/powerpoint/2010/main" val="1249980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C3</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Method: You pick</a:t>
            </a:r>
          </a:p>
          <a:p>
            <a:pPr lvl="1"/>
            <a:r>
              <a:rPr lang="en-US" dirty="0"/>
              <a:t>Barnes’s Q‐matrix </a:t>
            </a:r>
            <a:r>
              <a:rPr lang="en-US" dirty="0" smtClean="0"/>
              <a:t>method</a:t>
            </a:r>
          </a:p>
          <a:p>
            <a:pPr lvl="1"/>
            <a:r>
              <a:rPr lang="en-US" dirty="0" smtClean="0"/>
              <a:t>Learning </a:t>
            </a:r>
            <a:r>
              <a:rPr lang="en-US" dirty="0"/>
              <a:t>Factors </a:t>
            </a:r>
            <a:r>
              <a:rPr lang="en-US" dirty="0" smtClean="0"/>
              <a:t>Analysis</a:t>
            </a:r>
          </a:p>
          <a:p>
            <a:pPr lvl="1"/>
            <a:r>
              <a:rPr lang="en-US" dirty="0" smtClean="0"/>
              <a:t>Learning </a:t>
            </a:r>
            <a:r>
              <a:rPr lang="en-US" dirty="0"/>
              <a:t>Factors Transfer </a:t>
            </a:r>
            <a:r>
              <a:rPr lang="en-US" dirty="0" smtClean="0"/>
              <a:t>Analysis</a:t>
            </a:r>
          </a:p>
          <a:p>
            <a:pPr lvl="1"/>
            <a:r>
              <a:rPr lang="en-US" dirty="0" smtClean="0"/>
              <a:t>Partial Order Knowledge Spaces</a:t>
            </a:r>
          </a:p>
          <a:p>
            <a:pPr lvl="1"/>
            <a:r>
              <a:rPr lang="en-US" dirty="0" smtClean="0"/>
              <a:t>Factor Analysis</a:t>
            </a:r>
          </a:p>
          <a:p>
            <a:pPr lvl="1"/>
            <a:r>
              <a:rPr lang="en-US" dirty="0" smtClean="0"/>
              <a:t>Playing around in Excel</a:t>
            </a:r>
          </a:p>
          <a:p>
            <a:pPr lvl="1"/>
            <a:r>
              <a:rPr lang="en-US" dirty="0" smtClean="0"/>
              <a:t>Any </a:t>
            </a:r>
            <a:r>
              <a:rPr lang="en-US" dirty="0"/>
              <a:t>other </a:t>
            </a:r>
            <a:r>
              <a:rPr lang="en-US" dirty="0" smtClean="0"/>
              <a:t>method</a:t>
            </a:r>
            <a:endParaRPr lang="en-US" dirty="0"/>
          </a:p>
        </p:txBody>
      </p:sp>
    </p:spTree>
    <p:extLst>
      <p:ext uri="{BB962C8B-B14F-4D97-AF65-F5344CB8AC3E}">
        <p14:creationId xmlns:p14="http://schemas.microsoft.com/office/powerpoint/2010/main" val="160909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C3: Note</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If you choose the “playing around in Excel” method, make sure your hand-in clearly demonstrates each step of the thorough and thoughtful process you used</a:t>
            </a:r>
          </a:p>
          <a:p>
            <a:pPr lvl="1"/>
            <a:r>
              <a:rPr lang="en-US" dirty="0" smtClean="0"/>
              <a:t>If you implemented LFA in Excel, great</a:t>
            </a:r>
          </a:p>
          <a:p>
            <a:pPr lvl="1"/>
            <a:r>
              <a:rPr lang="en-US" dirty="0" smtClean="0"/>
              <a:t>If you used some thorough process in Excel to analyze the data and determine which items have high correlation in student responses, great</a:t>
            </a:r>
          </a:p>
          <a:p>
            <a:pPr lvl="1"/>
            <a:r>
              <a:rPr lang="en-US" dirty="0" smtClean="0"/>
              <a:t>If you took fifteen minutes, messed around a little, and then gave up, not so great</a:t>
            </a:r>
          </a:p>
        </p:txBody>
      </p:sp>
    </p:spTree>
    <p:extLst>
      <p:ext uri="{BB962C8B-B14F-4D97-AF65-F5344CB8AC3E}">
        <p14:creationId xmlns:p14="http://schemas.microsoft.com/office/powerpoint/2010/main" val="82400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C3</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3339802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Wednesday, October 29</a:t>
            </a:r>
          </a:p>
          <a:p>
            <a:endParaRPr lang="en-US" dirty="0" smtClean="0"/>
          </a:p>
          <a:p>
            <a:r>
              <a:rPr lang="en-US" dirty="0" smtClean="0"/>
              <a:t>No assignment due</a:t>
            </a:r>
          </a:p>
          <a:p>
            <a:endParaRPr lang="en-US" dirty="0"/>
          </a:p>
          <a:p>
            <a:r>
              <a:rPr lang="en-US" dirty="0" smtClean="0"/>
              <a:t>No </a:t>
            </a:r>
            <a:r>
              <a:rPr lang="en-US" smtClean="0"/>
              <a:t>guest lecturer</a:t>
            </a:r>
            <a:endParaRPr lang="en-US" dirty="0"/>
          </a:p>
          <a:p>
            <a:endParaRPr lang="en-US" dirty="0" smtClean="0"/>
          </a:p>
          <a:p>
            <a:r>
              <a:rPr lang="en-US" dirty="0"/>
              <a:t>Baker, R.S. (2014) Big Data and Education. Ch. 4, V5.</a:t>
            </a:r>
          </a:p>
          <a:p>
            <a:r>
              <a:rPr lang="en-US" dirty="0"/>
              <a:t>Beck, J.E., Chang, K-m., </a:t>
            </a:r>
            <a:r>
              <a:rPr lang="en-US" dirty="0" err="1"/>
              <a:t>Mostow</a:t>
            </a:r>
            <a:r>
              <a:rPr lang="en-US" dirty="0"/>
              <a:t>, J., Corbett, A. (2008) Does Help </a:t>
            </a:r>
            <a:r>
              <a:rPr lang="en-US" dirty="0" err="1"/>
              <a:t>Help</a:t>
            </a:r>
            <a:r>
              <a:rPr lang="en-US" dirty="0"/>
              <a:t>? Introducing the Bayesian Evaluation and Assessment Methodology. Proceedings of the International Conference on Intelligent Tutoring Systems. </a:t>
            </a:r>
          </a:p>
          <a:p>
            <a:r>
              <a:rPr lang="en-US" dirty="0"/>
              <a:t>San Pedro, M.O.C., Baker, R., Rodrigo, M.M. (2011) Detecting Carelessness through Contextual Estimation of Slip Probabilities among Students Using an Intelligent Tutor for Mathematics. Proceedings of 15th International Conference on Artificial Intelligence in Education, 304-311.</a:t>
            </a:r>
          </a:p>
        </p:txBody>
      </p:sp>
    </p:spTree>
    <p:extLst>
      <p:ext uri="{BB962C8B-B14F-4D97-AF65-F5344CB8AC3E}">
        <p14:creationId xmlns:p14="http://schemas.microsoft.com/office/powerpoint/2010/main" val="2954742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Factors Analysis</a:t>
            </a:r>
            <a:endParaRPr lang="en-US" dirty="0"/>
          </a:p>
        </p:txBody>
      </p:sp>
      <p:sp>
        <p:nvSpPr>
          <p:cNvPr id="3" name="Content Placeholder 2"/>
          <p:cNvSpPr>
            <a:spLocks noGrp="1"/>
          </p:cNvSpPr>
          <p:nvPr>
            <p:ph idx="1"/>
          </p:nvPr>
        </p:nvSpPr>
        <p:spPr/>
        <p:txBody>
          <a:bodyPr/>
          <a:lstStyle/>
          <a:p>
            <a:r>
              <a:rPr lang="en-US" dirty="0" smtClean="0"/>
              <a:t>What are the important differences in assumptions between PFA and BKT?</a:t>
            </a:r>
          </a:p>
          <a:p>
            <a:endParaRPr lang="en-US" dirty="0"/>
          </a:p>
          <a:p>
            <a:r>
              <a:rPr lang="en-US" dirty="0" smtClean="0"/>
              <a:t>What does PFA offer that BKT doesn’t?</a:t>
            </a:r>
          </a:p>
          <a:p>
            <a:endParaRPr lang="en-US" dirty="0"/>
          </a:p>
          <a:p>
            <a:r>
              <a:rPr lang="en-US" dirty="0" smtClean="0"/>
              <a:t>What does BKT offer that PFA doesn’t?</a:t>
            </a:r>
          </a:p>
          <a:p>
            <a:endParaRPr lang="en-US" dirty="0"/>
          </a:p>
          <a:p>
            <a:endParaRPr lang="en-US" dirty="0"/>
          </a:p>
        </p:txBody>
      </p:sp>
    </p:spTree>
    <p:extLst>
      <p:ext uri="{BB962C8B-B14F-4D97-AF65-F5344CB8AC3E}">
        <p14:creationId xmlns:p14="http://schemas.microsoft.com/office/powerpoint/2010/main" val="2075983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each of these parameters mean?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796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4B</a:t>
            </a:r>
            <a:endParaRPr lang="en-US" dirty="0"/>
          </a:p>
        </p:txBody>
      </p:sp>
      <p:sp>
        <p:nvSpPr>
          <p:cNvPr id="3" name="Content Placeholder 2"/>
          <p:cNvSpPr>
            <a:spLocks noGrp="1"/>
          </p:cNvSpPr>
          <p:nvPr>
            <p:ph idx="1"/>
          </p:nvPr>
        </p:nvSpPr>
        <p:spPr/>
        <p:txBody>
          <a:bodyPr/>
          <a:lstStyle/>
          <a:p>
            <a:r>
              <a:rPr lang="en-US" dirty="0" smtClean="0"/>
              <a:t>Let’s go through the assignment together</a:t>
            </a:r>
            <a:endParaRPr lang="en-US" dirty="0"/>
          </a:p>
        </p:txBody>
      </p:sp>
    </p:spTree>
    <p:extLst>
      <p:ext uri="{BB962C8B-B14F-4D97-AF65-F5344CB8AC3E}">
        <p14:creationId xmlns:p14="http://schemas.microsoft.com/office/powerpoint/2010/main" val="3603243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4B</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1993171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look at what happens when we change </a:t>
            </a:r>
            <a:r>
              <a:rPr lang="en-US" dirty="0">
                <a:latin typeface="Symbol" pitchFamily="18" charset="2"/>
              </a:rPr>
              <a:t>g</a:t>
            </a:r>
            <a:r>
              <a:rPr lang="en-US" dirty="0"/>
              <a:t> </a:t>
            </a:r>
            <a:r>
              <a:rPr lang="en-US" dirty="0" smtClean="0"/>
              <a:t>&amp; </a:t>
            </a:r>
            <a:r>
              <a:rPr lang="en-US" dirty="0" smtClean="0">
                <a:latin typeface="Symbol" pitchFamily="18" charset="2"/>
              </a:rPr>
              <a:t>r</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220632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PFA</a:t>
            </a:r>
            <a:endParaRPr lang="en-US" dirty="0"/>
          </a:p>
        </p:txBody>
      </p:sp>
      <p:sp>
        <p:nvSpPr>
          <p:cNvPr id="3" name="Content Placeholder 2"/>
          <p:cNvSpPr>
            <a:spLocks noGrp="1"/>
          </p:cNvSpPr>
          <p:nvPr>
            <p:ph idx="1"/>
          </p:nvPr>
        </p:nvSpPr>
        <p:spPr/>
        <p:txBody>
          <a:bodyPr/>
          <a:lstStyle/>
          <a:p>
            <a:r>
              <a:rPr lang="en-US" dirty="0" smtClean="0"/>
              <a:t>Have degenerate models? (How?)</a:t>
            </a:r>
          </a:p>
          <a:p>
            <a:endParaRPr lang="en-US" dirty="0"/>
          </a:p>
        </p:txBody>
      </p:sp>
    </p:spTree>
    <p:extLst>
      <p:ext uri="{BB962C8B-B14F-4D97-AF65-F5344CB8AC3E}">
        <p14:creationId xmlns:p14="http://schemas.microsoft.com/office/powerpoint/2010/main" val="356967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each of these mean?</a:t>
            </a:r>
            <a:endParaRPr lang="en-US" dirty="0"/>
          </a:p>
        </p:txBody>
      </p:sp>
      <p:sp>
        <p:nvSpPr>
          <p:cNvPr id="3" name="Content Placeholder 2"/>
          <p:cNvSpPr>
            <a:spLocks noGrp="1"/>
          </p:cNvSpPr>
          <p:nvPr>
            <p:ph idx="1"/>
          </p:nvPr>
        </p:nvSpPr>
        <p:spPr/>
        <p:txBody>
          <a:bodyPr/>
          <a:lstStyle/>
          <a:p>
            <a:r>
              <a:rPr lang="en-US" dirty="0" smtClean="0"/>
              <a:t>When might you legitimately get them?</a:t>
            </a:r>
          </a:p>
          <a:p>
            <a:endParaRPr lang="en-US" dirty="0">
              <a:latin typeface="Symbol" pitchFamily="18" charset="2"/>
            </a:endParaRPr>
          </a:p>
          <a:p>
            <a:r>
              <a:rPr lang="en-US" dirty="0">
                <a:latin typeface="Symbol" pitchFamily="18" charset="2"/>
              </a:rPr>
              <a:t>r</a:t>
            </a:r>
            <a:r>
              <a:rPr lang="en-US" dirty="0"/>
              <a:t> &lt; </a:t>
            </a:r>
            <a:r>
              <a:rPr lang="en-US" dirty="0">
                <a:latin typeface="Symbol" pitchFamily="18" charset="2"/>
              </a:rPr>
              <a:t>0</a:t>
            </a:r>
            <a:endParaRPr lang="en-US" dirty="0"/>
          </a:p>
          <a:p>
            <a:endParaRPr lang="en-US" dirty="0"/>
          </a:p>
          <a:p>
            <a:r>
              <a:rPr lang="en-US" dirty="0">
                <a:latin typeface="Symbol" pitchFamily="18" charset="2"/>
              </a:rPr>
              <a:t>g</a:t>
            </a:r>
            <a:r>
              <a:rPr lang="en-US" dirty="0"/>
              <a:t> </a:t>
            </a:r>
            <a:r>
              <a:rPr lang="en-US" dirty="0" smtClean="0"/>
              <a:t>&lt; </a:t>
            </a:r>
            <a:r>
              <a:rPr lang="en-US" dirty="0" smtClean="0">
                <a:latin typeface="Symbol" pitchFamily="18" charset="2"/>
              </a:rPr>
              <a:t>r</a:t>
            </a:r>
          </a:p>
          <a:p>
            <a:endParaRPr lang="en-US" dirty="0">
              <a:latin typeface="Symbol" pitchFamily="18" charset="2"/>
            </a:endParaRPr>
          </a:p>
          <a:p>
            <a:r>
              <a:rPr lang="en-US" dirty="0">
                <a:latin typeface="Symbol" pitchFamily="18" charset="2"/>
              </a:rPr>
              <a:t>g</a:t>
            </a:r>
            <a:r>
              <a:rPr lang="en-US" dirty="0"/>
              <a:t> &lt; </a:t>
            </a:r>
            <a:r>
              <a:rPr lang="en-US" dirty="0" smtClean="0">
                <a:latin typeface="Symbol" pitchFamily="18" charset="2"/>
              </a:rPr>
              <a:t>0</a:t>
            </a:r>
          </a:p>
          <a:p>
            <a:endParaRPr lang="en-US" dirty="0"/>
          </a:p>
          <a:p>
            <a:endParaRPr lang="en-US" dirty="0"/>
          </a:p>
        </p:txBody>
      </p:sp>
    </p:spTree>
    <p:extLst>
      <p:ext uri="{BB962C8B-B14F-4D97-AF65-F5344CB8AC3E}">
        <p14:creationId xmlns:p14="http://schemas.microsoft.com/office/powerpoint/2010/main" val="587827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PFA</a:t>
            </a:r>
            <a:endParaRPr lang="en-US" dirty="0"/>
          </a:p>
        </p:txBody>
      </p:sp>
      <p:sp>
        <p:nvSpPr>
          <p:cNvPr id="3" name="Content Placeholder 2"/>
          <p:cNvSpPr>
            <a:spLocks noGrp="1"/>
          </p:cNvSpPr>
          <p:nvPr>
            <p:ph idx="1"/>
          </p:nvPr>
        </p:nvSpPr>
        <p:spPr/>
        <p:txBody>
          <a:bodyPr/>
          <a:lstStyle/>
          <a:p>
            <a:r>
              <a:rPr lang="en-US" dirty="0" smtClean="0"/>
              <a:t>Represent learning? </a:t>
            </a:r>
          </a:p>
          <a:p>
            <a:endParaRPr lang="en-US" dirty="0"/>
          </a:p>
          <a:p>
            <a:r>
              <a:rPr lang="en-US" dirty="0" smtClean="0"/>
              <a:t>As opposed to just better predicted performance because you’ve gotten it right</a:t>
            </a:r>
          </a:p>
          <a:p>
            <a:endParaRPr lang="en-US" dirty="0"/>
          </a:p>
        </p:txBody>
      </p:sp>
    </p:spTree>
    <p:extLst>
      <p:ext uri="{BB962C8B-B14F-4D97-AF65-F5344CB8AC3E}">
        <p14:creationId xmlns:p14="http://schemas.microsoft.com/office/powerpoint/2010/main" val="3189453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5622</TotalTime>
  <Words>422</Words>
  <Application>Microsoft Office PowerPoint</Application>
  <PresentationFormat>On-screen Show (4:3)</PresentationFormat>
  <Paragraphs>81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Core Methods in  Educational Data Mining</vt:lpstr>
      <vt:lpstr>Performance Factors Analysis</vt:lpstr>
      <vt:lpstr>What do each of these parameters mean?</vt:lpstr>
      <vt:lpstr>Assignment 4B</vt:lpstr>
      <vt:lpstr>Assignment 4B</vt:lpstr>
      <vt:lpstr>Let’s look at what happens when we change g &amp; r</vt:lpstr>
      <vt:lpstr>Can PFA</vt:lpstr>
      <vt:lpstr>What do each of these mean?</vt:lpstr>
      <vt:lpstr>How Does PFA</vt:lpstr>
      <vt:lpstr>How Does PFA</vt:lpstr>
      <vt:lpstr>Let’s play with b values in the spreadsheet </vt:lpstr>
      <vt:lpstr>b Parameters</vt:lpstr>
      <vt:lpstr>EM algorithm</vt:lpstr>
      <vt:lpstr>Other questions, comments, concerns about PFA?</vt:lpstr>
      <vt:lpstr>Assignment C3</vt:lpstr>
      <vt:lpstr>Assignment C3</vt:lpstr>
      <vt:lpstr>Assignment C3: Note</vt:lpstr>
      <vt:lpstr>Assignment C3</vt:lpstr>
      <vt:lpstr>Next Class</vt:lpstr>
      <vt:lpstr>The End</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 Baker</cp:lastModifiedBy>
  <cp:revision>497</cp:revision>
  <dcterms:created xsi:type="dcterms:W3CDTF">2010-01-07T20:34:12Z</dcterms:created>
  <dcterms:modified xsi:type="dcterms:W3CDTF">2014-10-27T14:53:03Z</dcterms:modified>
</cp:coreProperties>
</file>