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532" r:id="rId3"/>
    <p:sldId id="533" r:id="rId4"/>
    <p:sldId id="534" r:id="rId5"/>
    <p:sldId id="535" r:id="rId6"/>
    <p:sldId id="537" r:id="rId7"/>
    <p:sldId id="536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07" r:id="rId20"/>
    <p:sldId id="549" r:id="rId21"/>
    <p:sldId id="550" r:id="rId22"/>
    <p:sldId id="509" r:id="rId23"/>
    <p:sldId id="510" r:id="rId24"/>
    <p:sldId id="551" r:id="rId25"/>
    <p:sldId id="552" r:id="rId26"/>
    <p:sldId id="553" r:id="rId27"/>
    <p:sldId id="554" r:id="rId28"/>
    <p:sldId id="555" r:id="rId29"/>
    <p:sldId id="556" r:id="rId30"/>
    <p:sldId id="557" r:id="rId31"/>
    <p:sldId id="558" r:id="rId32"/>
    <p:sldId id="559" r:id="rId33"/>
    <p:sldId id="560" r:id="rId34"/>
    <p:sldId id="529" r:id="rId35"/>
    <p:sldId id="561" r:id="rId36"/>
    <p:sldId id="498" r:id="rId37"/>
    <p:sldId id="497" r:id="rId38"/>
    <p:sldId id="500" r:id="rId39"/>
    <p:sldId id="412" r:id="rId40"/>
    <p:sldId id="562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28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  <a:p>
            <a:r>
              <a:rPr lang="en-US" dirty="0" smtClean="0"/>
              <a:t>What does a negative </a:t>
            </a:r>
            <a:r>
              <a:rPr lang="en-US" smtClean="0"/>
              <a:t>number imply?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7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18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39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  <a:p>
            <a:r>
              <a:rPr lang="en-US" dirty="0" smtClean="0"/>
              <a:t>How did you do the variable transform?</a:t>
            </a:r>
          </a:p>
          <a:p>
            <a:pPr lvl="1"/>
            <a:r>
              <a:rPr lang="en-US" dirty="0" smtClean="0"/>
              <a:t>Why did you need to do the variable transform?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66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2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 smtClean="0"/>
          </a:p>
          <a:p>
            <a:r>
              <a:rPr lang="en-US" dirty="0" smtClean="0"/>
              <a:t>Was this a successful algorithm?</a:t>
            </a:r>
          </a:p>
          <a:p>
            <a:pPr lvl="1"/>
            <a:r>
              <a:rPr lang="en-US" dirty="0" smtClean="0"/>
              <a:t>Does this mean you should always avoid this algorithm?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4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 and Q9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</p:txBody>
      </p:sp>
    </p:spTree>
    <p:extLst>
      <p:ext uri="{BB962C8B-B14F-4D97-AF65-F5344CB8AC3E}">
        <p14:creationId xmlns:p14="http://schemas.microsoft.com/office/powerpoint/2010/main" val="3305118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0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51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administrative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39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like </a:t>
            </a:r>
            <a:r>
              <a:rPr lang="en-US" dirty="0" err="1" smtClean="0"/>
              <a:t>RapidMiner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52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RapidMiner</a:t>
            </a:r>
            <a:r>
              <a:rPr lang="en-US" dirty="0" smtClean="0"/>
              <a:t>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a classifier and a </a:t>
            </a:r>
            <a:r>
              <a:rPr lang="en-US" dirty="0" err="1" smtClean="0"/>
              <a:t>regressor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19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things </a:t>
            </a:r>
            <a:br>
              <a:rPr lang="en-US" dirty="0" smtClean="0"/>
            </a:br>
            <a:r>
              <a:rPr lang="en-US" dirty="0" smtClean="0"/>
              <a:t>you might use a classifier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Bonus points for examples other than those in the BDE 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19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any algorithms?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75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folks feel like they understood logistic regression?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1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Anyone willing to come up and do a couple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8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 = 0.5A - B + C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900816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/>
                <a:gridCol w="1268730"/>
                <a:gridCol w="1268730"/>
                <a:gridCol w="1268730"/>
                <a:gridCol w="1268730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P(M)</a:t>
                      </a:r>
                      <a:endParaRPr lang="en-US" sz="3600" dirty="0"/>
                    </a:p>
                  </a:txBody>
                  <a:tcPr marL="68580" marR="68580"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3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 = 0.5A - B + C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97652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/>
                <a:gridCol w="1268730"/>
                <a:gridCol w="1268730"/>
                <a:gridCol w="1268730"/>
                <a:gridCol w="1268730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P(M)</a:t>
                      </a:r>
                      <a:endParaRPr lang="en-US" sz="3600" dirty="0"/>
                    </a:p>
                  </a:txBody>
                  <a:tcPr marL="68580" marR="68580"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8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 = 0.5A - B + C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77971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/>
                <a:gridCol w="1268730"/>
                <a:gridCol w="1268730"/>
                <a:gridCol w="1268730"/>
                <a:gridCol w="1268730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P(M)</a:t>
                      </a:r>
                      <a:endParaRPr lang="en-US" sz="3600" dirty="0"/>
                    </a:p>
                  </a:txBody>
                  <a:tcPr marL="68580" marR="68580"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1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00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 = 0.5A - B + C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103985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/>
                <a:gridCol w="1268730"/>
                <a:gridCol w="1268730"/>
                <a:gridCol w="1268730"/>
                <a:gridCol w="1268730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P(M)</a:t>
                      </a:r>
                      <a:endParaRPr lang="en-US" sz="3600" dirty="0"/>
                    </a:p>
                  </a:txBody>
                  <a:tcPr marL="68580" marR="68580"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1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1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6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 = 0.5A - B + C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01797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/>
                <a:gridCol w="1268730"/>
                <a:gridCol w="1268730"/>
                <a:gridCol w="1268730"/>
                <a:gridCol w="1268730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P(M)</a:t>
                      </a:r>
                      <a:endParaRPr lang="en-US" sz="3600" dirty="0"/>
                    </a:p>
                  </a:txBody>
                  <a:tcPr marL="68580" marR="68580"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-100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100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0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decision tree rather than, say, logistic regression?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119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anyone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any classification algorithms outside the set discussed/recommended in the videos?</a:t>
            </a:r>
          </a:p>
          <a:p>
            <a:endParaRPr lang="en-US" dirty="0"/>
          </a:p>
          <a:p>
            <a:r>
              <a:rPr lang="en-US" dirty="0" smtClean="0"/>
              <a:t>Say more?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49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lectures?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HW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56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Creative HW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Monday, September 22</a:t>
            </a:r>
          </a:p>
          <a:p>
            <a:endParaRPr lang="en-US" dirty="0" smtClean="0"/>
          </a:p>
          <a:p>
            <a:r>
              <a:rPr lang="en-US" dirty="0" smtClean="0"/>
              <a:t>Behavior Detection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Ch.1, V6. Ch. 3, V1, V2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Baker, </a:t>
            </a:r>
            <a:r>
              <a:rPr lang="en-US" dirty="0" err="1"/>
              <a:t>R.S.J.d</a:t>
            </a:r>
            <a:r>
              <a:rPr lang="en-US" dirty="0"/>
              <a:t>., Corbett, A.T., Roll, I., </a:t>
            </a:r>
            <a:r>
              <a:rPr lang="en-US" dirty="0" err="1"/>
              <a:t>Koedinger</a:t>
            </a:r>
            <a:r>
              <a:rPr lang="en-US" dirty="0"/>
              <a:t>, K.R. (2008) Developing a Generalizable Detector of When Students Game the System. User Modeling and User-Adapted Interaction, 18, 3, </a:t>
            </a:r>
            <a:r>
              <a:rPr lang="en-US" dirty="0" smtClean="0"/>
              <a:t>287-314.</a:t>
            </a:r>
          </a:p>
          <a:p>
            <a:r>
              <a:rPr lang="en-US" dirty="0" smtClean="0"/>
              <a:t>Sao </a:t>
            </a:r>
            <a:r>
              <a:rPr lang="en-US" dirty="0"/>
              <a:t>Pedro, M.A.,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J., Montalvo, O. </a:t>
            </a:r>
            <a:r>
              <a:rPr lang="en-US" dirty="0" err="1"/>
              <a:t>Nakama</a:t>
            </a:r>
            <a:r>
              <a:rPr lang="en-US" dirty="0"/>
              <a:t>, A. (2013) Leveraging Machine-Learned Detectors of Systematic Inquiry Behavior to Estimate and Predict Transfer of Inquiry Skill. </a:t>
            </a:r>
            <a:r>
              <a:rPr lang="en-US" i="1" dirty="0"/>
              <a:t>User Modeling and User-Adapted Interaction, 23</a:t>
            </a:r>
            <a:r>
              <a:rPr lang="en-US" dirty="0"/>
              <a:t> (1), 1-39. </a:t>
            </a:r>
          </a:p>
          <a:p>
            <a:endParaRPr lang="en-US" dirty="0"/>
          </a:p>
          <a:p>
            <a:r>
              <a:rPr lang="en-US" dirty="0" smtClean="0"/>
              <a:t>Creative HW 1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506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Session Friday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30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  <a:p>
            <a:r>
              <a:rPr lang="en-US" dirty="0" smtClean="0"/>
              <a:t>How did you modify the model to remove the student term?</a:t>
            </a:r>
          </a:p>
          <a:p>
            <a:pPr lvl="1"/>
            <a:r>
              <a:rPr lang="en-US" dirty="0" smtClean="0"/>
              <a:t>Were there multiple ways to accomplish this?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6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  <a:p>
            <a:r>
              <a:rPr lang="en-US" dirty="0" smtClean="0"/>
              <a:t>Did the number go up? Go down? Stay the same?</a:t>
            </a:r>
          </a:p>
          <a:p>
            <a:pPr lvl="1"/>
            <a:r>
              <a:rPr lang="en-US" dirty="0" smtClean="0"/>
              <a:t>What does this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4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8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5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Answers?</a:t>
            </a:r>
          </a:p>
          <a:p>
            <a:endParaRPr lang="en-US" dirty="0"/>
          </a:p>
          <a:p>
            <a:r>
              <a:rPr lang="en-US" dirty="0" smtClean="0"/>
              <a:t>Was this algorithm successful?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2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491</Words>
  <Application>Microsoft Office PowerPoint</Application>
  <PresentationFormat>On-screen Show (4:3)</PresentationFormat>
  <Paragraphs>140</Paragraphs>
  <Slides>41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Core Methods in  Educational Data Mining</vt:lpstr>
      <vt:lpstr>Any administrative questions?</vt:lpstr>
      <vt:lpstr>The Homework</vt:lpstr>
      <vt:lpstr>Q1</vt:lpstr>
      <vt:lpstr>Q2</vt:lpstr>
      <vt:lpstr>Q2</vt:lpstr>
      <vt:lpstr>Q3</vt:lpstr>
      <vt:lpstr>Q4</vt:lpstr>
      <vt:lpstr>Q4</vt:lpstr>
      <vt:lpstr>Q4</vt:lpstr>
      <vt:lpstr>Q5</vt:lpstr>
      <vt:lpstr>Q6</vt:lpstr>
      <vt:lpstr>Q6</vt:lpstr>
      <vt:lpstr>Q7</vt:lpstr>
      <vt:lpstr>Q7</vt:lpstr>
      <vt:lpstr>Q8 and Q9</vt:lpstr>
      <vt:lpstr>Q10</vt:lpstr>
      <vt:lpstr>Q12</vt:lpstr>
      <vt:lpstr>Questions? Comments? Concerns?</vt:lpstr>
      <vt:lpstr>How did you like RapidMiner?</vt:lpstr>
      <vt:lpstr>Other RapidMiner questions?</vt:lpstr>
      <vt:lpstr>What is the difference between a classifier and a regressor?</vt:lpstr>
      <vt:lpstr>What are some things  you might use a classifier for?</vt:lpstr>
      <vt:lpstr>Any questions about any algorithms?</vt:lpstr>
      <vt:lpstr>Do folks feel like they understood logistic regression?</vt:lpstr>
      <vt:lpstr>Anyone willing to come up and do a couple examples?</vt:lpstr>
      <vt:lpstr>Logistic Regression</vt:lpstr>
      <vt:lpstr>Logistic Regression</vt:lpstr>
      <vt:lpstr>Logistic Regression</vt:lpstr>
      <vt:lpstr>Logistic Regression</vt:lpstr>
      <vt:lpstr>Logistic Regression</vt:lpstr>
      <vt:lpstr>Why would someone</vt:lpstr>
      <vt:lpstr>Has anyone</vt:lpstr>
      <vt:lpstr>Other questions, comments, concerns about lectures?</vt:lpstr>
      <vt:lpstr>Creative HW 1</vt:lpstr>
      <vt:lpstr>Questions about Creative HW 1?</vt:lpstr>
      <vt:lpstr>Questions? Concerns?</vt:lpstr>
      <vt:lpstr>Other questions or comments?</vt:lpstr>
      <vt:lpstr>Next Class</vt:lpstr>
      <vt:lpstr>Special Session Friday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365</cp:revision>
  <dcterms:created xsi:type="dcterms:W3CDTF">2010-01-07T20:34:12Z</dcterms:created>
  <dcterms:modified xsi:type="dcterms:W3CDTF">2014-09-15T10:27:36Z</dcterms:modified>
</cp:coreProperties>
</file>