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509" r:id="rId3"/>
    <p:sldId id="413" r:id="rId4"/>
    <p:sldId id="274" r:id="rId5"/>
    <p:sldId id="380" r:id="rId6"/>
    <p:sldId id="381" r:id="rId7"/>
    <p:sldId id="399" r:id="rId8"/>
    <p:sldId id="259" r:id="rId9"/>
    <p:sldId id="264" r:id="rId10"/>
    <p:sldId id="400" r:id="rId11"/>
    <p:sldId id="401" r:id="rId12"/>
    <p:sldId id="265" r:id="rId13"/>
    <p:sldId id="415" r:id="rId14"/>
    <p:sldId id="266" r:id="rId15"/>
    <p:sldId id="449" r:id="rId16"/>
    <p:sldId id="450" r:id="rId17"/>
    <p:sldId id="505" r:id="rId18"/>
    <p:sldId id="447" r:id="rId19"/>
    <p:sldId id="448" r:id="rId20"/>
    <p:sldId id="452" r:id="rId21"/>
    <p:sldId id="453" r:id="rId22"/>
    <p:sldId id="403" r:id="rId23"/>
    <p:sldId id="504" r:id="rId24"/>
    <p:sldId id="406" r:id="rId25"/>
    <p:sldId id="506" r:id="rId26"/>
    <p:sldId id="458" r:id="rId27"/>
    <p:sldId id="408" r:id="rId28"/>
    <p:sldId id="409" r:id="rId29"/>
    <p:sldId id="410" r:id="rId30"/>
    <p:sldId id="411" r:id="rId31"/>
    <p:sldId id="377" r:id="rId32"/>
    <p:sldId id="271" r:id="rId33"/>
    <p:sldId id="502" r:id="rId34"/>
    <p:sldId id="510" r:id="rId35"/>
    <p:sldId id="272" r:id="rId36"/>
    <p:sldId id="396" r:id="rId37"/>
    <p:sldId id="420" r:id="rId38"/>
    <p:sldId id="459" r:id="rId39"/>
    <p:sldId id="460" r:id="rId40"/>
    <p:sldId id="461" r:id="rId41"/>
    <p:sldId id="462" r:id="rId42"/>
    <p:sldId id="463" r:id="rId43"/>
    <p:sldId id="464" r:id="rId44"/>
    <p:sldId id="465" r:id="rId45"/>
    <p:sldId id="426" r:id="rId46"/>
    <p:sldId id="445" r:id="rId47"/>
    <p:sldId id="423" r:id="rId48"/>
    <p:sldId id="466" r:id="rId49"/>
    <p:sldId id="424" r:id="rId50"/>
    <p:sldId id="425" r:id="rId51"/>
    <p:sldId id="427" r:id="rId52"/>
    <p:sldId id="428" r:id="rId53"/>
    <p:sldId id="429" r:id="rId54"/>
    <p:sldId id="496" r:id="rId55"/>
    <p:sldId id="498" r:id="rId56"/>
    <p:sldId id="497" r:id="rId57"/>
    <p:sldId id="499" r:id="rId58"/>
    <p:sldId id="500" r:id="rId59"/>
    <p:sldId id="412" r:id="rId60"/>
    <p:sldId id="30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62" d="100"/>
          <a:sy n="62" d="100"/>
        </p:scale>
        <p:origin x="8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quote the Society for Learning Analytics</a:t>
            </a:r>
            <a:r>
              <a:rPr lang="en-US" baseline="0" dirty="0" smtClean="0"/>
              <a:t> Research…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EDM and learning analytics methods have some similarities with traditional data mining methods, but as with the other areas where data mining methods have been common: bioinformatics, medical informatics, business analytics, data analysis methods in physics, and so on, the unique features of the domain of education leads to the development of unique methods.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7FD6-3B74-431F-93D0-CFF64BBA621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7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62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5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CE2A5-94E2-4767-8BE6-942ED7F620D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2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Core Methods in </a:t>
            </a:r>
            <a:br>
              <a:rPr lang="en-US" b="1" dirty="0" smtClean="0"/>
            </a:br>
            <a:r>
              <a:rPr lang="en-US" b="1" dirty="0" smtClean="0"/>
              <a:t>Educational </a:t>
            </a:r>
            <a:r>
              <a:rPr lang="en-US" b="1" dirty="0"/>
              <a:t>Data Mining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HUDK4050</a:t>
            </a:r>
            <a:br>
              <a:rPr lang="en-US" dirty="0" smtClean="0"/>
            </a:br>
            <a:r>
              <a:rPr lang="en-US" dirty="0" smtClean="0"/>
              <a:t>Spring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said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93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expected that you come to class, unless you have a very good reason not to</a:t>
            </a:r>
          </a:p>
          <a:p>
            <a:endParaRPr lang="en-US" dirty="0" smtClean="0"/>
          </a:p>
          <a:p>
            <a:r>
              <a:rPr lang="en-US" b="1" i="1" dirty="0" smtClean="0"/>
              <a:t>It </a:t>
            </a:r>
            <a:r>
              <a:rPr lang="en-US" b="1" i="1" dirty="0"/>
              <a:t>is expected that you watch Big Data and Education videos before class, so we can discuss them rather than me repeating </a:t>
            </a:r>
            <a:r>
              <a:rPr lang="en-US" b="1" i="1" dirty="0" smtClean="0"/>
              <a:t>them</a:t>
            </a:r>
          </a:p>
          <a:p>
            <a:pPr lvl="1"/>
            <a:endParaRPr lang="en-US" dirty="0"/>
          </a:p>
          <a:p>
            <a:r>
              <a:rPr lang="en-US" dirty="0" smtClean="0"/>
              <a:t>It is expected that you be prepared for class by skimming the readings to the point where you can participate effectively in class discussion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2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This course covers methods from the emerging </a:t>
            </a:r>
            <a:r>
              <a:rPr lang="en-US" dirty="0" smtClean="0"/>
              <a:t>area of </a:t>
            </a:r>
            <a:r>
              <a:rPr lang="en-US" dirty="0"/>
              <a:t>educational data mining.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will </a:t>
            </a:r>
            <a:r>
              <a:rPr lang="en-US" dirty="0"/>
              <a:t>learn how to execute these methods in standard software </a:t>
            </a:r>
            <a:r>
              <a:rPr lang="en-US" dirty="0" smtClean="0"/>
              <a:t>packages</a:t>
            </a:r>
          </a:p>
          <a:p>
            <a:r>
              <a:rPr lang="en-US" dirty="0" smtClean="0"/>
              <a:t>And </a:t>
            </a:r>
            <a:r>
              <a:rPr lang="en-US" dirty="0"/>
              <a:t>the limitations of existing implementations of these methods.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Equally </a:t>
            </a:r>
            <a:r>
              <a:rPr lang="en-US" dirty="0"/>
              <a:t>importantly, </a:t>
            </a:r>
            <a:r>
              <a:rPr lang="en-US" dirty="0" smtClean="0"/>
              <a:t>you will </a:t>
            </a:r>
            <a:r>
              <a:rPr lang="en-US" dirty="0"/>
              <a:t>learn when and why to use these methods.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</a:t>
            </a:r>
            <a:r>
              <a:rPr lang="en-US" dirty="0"/>
              <a:t>of how EDM differs from more traditional statistical and psychometric approaches will be a key part of this </a:t>
            </a:r>
            <a:r>
              <a:rPr lang="en-US" dirty="0" smtClean="0"/>
              <a:t>course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particular, we will study how many of the same statistical and mathematical approaches are used in different ways in these research communities.</a:t>
            </a:r>
          </a:p>
        </p:txBody>
      </p:sp>
    </p:spTree>
    <p:extLst>
      <p:ext uri="{BB962C8B-B14F-4D97-AF65-F5344CB8AC3E}">
        <p14:creationId xmlns:p14="http://schemas.microsoft.com/office/powerpoint/2010/main" val="1918612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8 basic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choose 6 of them to complete</a:t>
            </a:r>
          </a:p>
          <a:p>
            <a:pPr lvl="1"/>
            <a:r>
              <a:rPr lang="en-US" dirty="0" smtClean="0"/>
              <a:t>3 from the first 4 (e.g. BHW 1-4)</a:t>
            </a:r>
          </a:p>
          <a:p>
            <a:pPr lvl="1"/>
            <a:r>
              <a:rPr lang="en-US" dirty="0" smtClean="0"/>
              <a:t>3 from the second 4 (e.g. BHW 5-8)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 dirty="0" err="1"/>
              <a:t>homeworks</a:t>
            </a:r>
            <a:r>
              <a:rPr lang="en-US" dirty="0"/>
              <a:t> will be due </a:t>
            </a:r>
            <a:r>
              <a:rPr lang="en-US" b="1" i="1" dirty="0"/>
              <a:t>before</a:t>
            </a:r>
            <a:r>
              <a:rPr lang="en-US" dirty="0"/>
              <a:t> the class session where their topic is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0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not your usual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Most homework is assigned after the topic is discussed in class, to reinforce what is learned</a:t>
            </a:r>
          </a:p>
          <a:p>
            <a:endParaRPr lang="en-US" dirty="0"/>
          </a:p>
          <a:p>
            <a:r>
              <a:rPr lang="en-US" dirty="0" smtClean="0"/>
              <a:t>This homework is (generally) due </a:t>
            </a:r>
            <a:r>
              <a:rPr lang="en-US" b="1" i="1" dirty="0" smtClean="0"/>
              <a:t>before</a:t>
            </a:r>
            <a:r>
              <a:rPr lang="en-US" dirty="0" smtClean="0"/>
              <a:t> the topic is discussed in class, to enable us to talk more concretely about the topic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48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Basic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TutorShop</a:t>
            </a:r>
            <a:r>
              <a:rPr lang="en-US" dirty="0" smtClean="0"/>
              <a:t> account emailed to you</a:t>
            </a:r>
          </a:p>
          <a:p>
            <a:endParaRPr lang="en-US" dirty="0"/>
          </a:p>
          <a:p>
            <a:r>
              <a:rPr lang="en-US" dirty="0" smtClean="0"/>
              <a:t>If you do not have a </a:t>
            </a:r>
            <a:r>
              <a:rPr lang="en-US" dirty="0" err="1" smtClean="0"/>
              <a:t>TutorShop</a:t>
            </a:r>
            <a:r>
              <a:rPr lang="en-US" dirty="0" smtClean="0"/>
              <a:t> account, please email me right away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382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4 creative </a:t>
            </a:r>
            <a:r>
              <a:rPr lang="en-US" dirty="0" err="1" smtClean="0"/>
              <a:t>homeworks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choose 3 of them to complete</a:t>
            </a:r>
          </a:p>
          <a:p>
            <a:endParaRPr lang="en-US" dirty="0"/>
          </a:p>
          <a:p>
            <a:r>
              <a:rPr lang="en-US" dirty="0" smtClean="0"/>
              <a:t>You must complete the last creative homework</a:t>
            </a:r>
          </a:p>
        </p:txBody>
      </p:sp>
    </p:spTree>
    <p:extLst>
      <p:ext uri="{BB962C8B-B14F-4D97-AF65-F5344CB8AC3E}">
        <p14:creationId xmlns:p14="http://schemas.microsoft.com/office/powerpoint/2010/main" val="2847428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Creative </a:t>
            </a:r>
            <a:r>
              <a:rPr lang="en-US" dirty="0" err="1" smtClean="0"/>
              <a:t>homeworks</a:t>
            </a:r>
            <a:r>
              <a:rPr lang="en-US" dirty="0" smtClean="0"/>
              <a:t> </a:t>
            </a:r>
            <a:r>
              <a:rPr lang="en-US" dirty="0"/>
              <a:t>will be due </a:t>
            </a:r>
            <a:r>
              <a:rPr lang="en-US" b="1" i="1" dirty="0" smtClean="0"/>
              <a:t>after </a:t>
            </a:r>
            <a:r>
              <a:rPr lang="en-US" dirty="0" smtClean="0"/>
              <a:t>the </a:t>
            </a:r>
            <a:r>
              <a:rPr lang="en-US" dirty="0"/>
              <a:t>class session where their topic is discussed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52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get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PC laptop (or a Mac </a:t>
            </a:r>
            <a:r>
              <a:rPr lang="en-US" smtClean="0"/>
              <a:t>set up to run </a:t>
            </a:r>
            <a:r>
              <a:rPr lang="en-US" dirty="0" smtClean="0"/>
              <a:t>PC applications), please copy </a:t>
            </a:r>
            <a:r>
              <a:rPr lang="en-US" dirty="0" err="1" smtClean="0"/>
              <a:t>RMLuc</a:t>
            </a:r>
            <a:r>
              <a:rPr lang="en-US" dirty="0" smtClean="0"/>
              <a:t> from this flash drive to your laptop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96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r>
              <a:rPr lang="en-US" dirty="0" smtClean="0"/>
              <a:t> will involve creative application of the methods discussed in class, going beyond what we discuss in class</a:t>
            </a:r>
          </a:p>
        </p:txBody>
      </p:sp>
    </p:spTree>
    <p:extLst>
      <p:ext uri="{BB962C8B-B14F-4D97-AF65-F5344CB8AC3E}">
        <p14:creationId xmlns:p14="http://schemas.microsoft.com/office/powerpoint/2010/main" val="37052848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</a:t>
            </a:r>
            <a:r>
              <a:rPr lang="en-US" dirty="0" err="1" smtClean="0"/>
              <a:t>homeworks</a:t>
            </a:r>
            <a:r>
              <a:rPr lang="en-US" dirty="0" smtClean="0"/>
              <a:t> will not require flawless, perfect execution</a:t>
            </a:r>
          </a:p>
          <a:p>
            <a:endParaRPr lang="en-US" dirty="0"/>
          </a:p>
          <a:p>
            <a:r>
              <a:rPr lang="en-US" dirty="0" smtClean="0"/>
              <a:t>They will require personal discovery and learning from text and video resources</a:t>
            </a:r>
          </a:p>
          <a:p>
            <a:endParaRPr lang="en-US" dirty="0"/>
          </a:p>
          <a:p>
            <a:r>
              <a:rPr lang="en-US" dirty="0" smtClean="0"/>
              <a:t>Giving you a base to learn more from class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494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Homeworks</a:t>
            </a:r>
            <a:r>
              <a:rPr lang="en-US" dirty="0" smtClean="0"/>
              <a:t> will be </a:t>
            </a:r>
            <a:r>
              <a:rPr lang="en-US" dirty="0"/>
              <a:t>due at least </a:t>
            </a:r>
            <a:r>
              <a:rPr lang="en-US" dirty="0" smtClean="0"/>
              <a:t>2 </a:t>
            </a:r>
            <a:r>
              <a:rPr lang="en-US" dirty="0"/>
              <a:t>hours before the beginning </a:t>
            </a:r>
            <a:r>
              <a:rPr lang="en-US" dirty="0" smtClean="0"/>
              <a:t>of </a:t>
            </a:r>
            <a:r>
              <a:rPr lang="en-US" dirty="0"/>
              <a:t>class (e.g. </a:t>
            </a:r>
            <a:r>
              <a:rPr lang="en-US" dirty="0" smtClean="0"/>
              <a:t>noon) on the due date</a:t>
            </a:r>
          </a:p>
          <a:p>
            <a:endParaRPr lang="en-US" dirty="0"/>
          </a:p>
          <a:p>
            <a:r>
              <a:rPr lang="en-US" dirty="0" smtClean="0"/>
              <a:t>Since you have a choice of </a:t>
            </a:r>
            <a:r>
              <a:rPr lang="en-US" dirty="0" err="1" smtClean="0"/>
              <a:t>homeworks</a:t>
            </a:r>
            <a:r>
              <a:rPr lang="en-US" dirty="0" smtClean="0"/>
              <a:t>, extensions will only be granted for instructor error or extreme circumstances</a:t>
            </a:r>
          </a:p>
          <a:p>
            <a:pPr lvl="1"/>
            <a:r>
              <a:rPr lang="en-US" dirty="0" smtClean="0"/>
              <a:t>Outside of these situations, late = 0 credit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2389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not do extra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do extra assignments</a:t>
            </a:r>
          </a:p>
          <a:p>
            <a:pPr lvl="1"/>
            <a:r>
              <a:rPr lang="en-US" dirty="0" smtClean="0"/>
              <a:t>I will grade the first 3 of each 4 basic assignments</a:t>
            </a:r>
          </a:p>
          <a:p>
            <a:pPr lvl="1"/>
            <a:r>
              <a:rPr lang="en-US" dirty="0" smtClean="0"/>
              <a:t>I will grade creative assignments 1,2, and 4</a:t>
            </a:r>
          </a:p>
          <a:p>
            <a:pPr lvl="1"/>
            <a:r>
              <a:rPr lang="en-US" dirty="0" smtClean="0"/>
              <a:t>I will give you feedback but no extra credit</a:t>
            </a:r>
          </a:p>
          <a:p>
            <a:pPr lvl="1"/>
            <a:r>
              <a:rPr lang="en-US" dirty="0" smtClean="0"/>
              <a:t>You cannot get extra credit by doing more assignments</a:t>
            </a:r>
          </a:p>
          <a:p>
            <a:pPr lvl="1"/>
            <a:r>
              <a:rPr lang="en-US" dirty="0" smtClean="0"/>
              <a:t>You cannot pick which assignments I grade after the fact</a:t>
            </a:r>
          </a:p>
          <a:p>
            <a:pPr lvl="1"/>
            <a:endParaRPr lang="en-US" dirty="0"/>
          </a:p>
          <a:p>
            <a:r>
              <a:rPr lang="en-US" dirty="0" smtClean="0"/>
              <a:t>Are there any questions about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63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be prepared to discuss your </a:t>
            </a:r>
            <a:r>
              <a:rPr lang="en-US" dirty="0" smtClean="0"/>
              <a:t>work </a:t>
            </a:r>
            <a:r>
              <a:rPr lang="en-US" dirty="0"/>
              <a:t>in class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do not need to create </a:t>
            </a:r>
            <a:r>
              <a:rPr lang="en-US" dirty="0" smtClean="0"/>
              <a:t>slides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be prepared 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have your assignment </a:t>
            </a:r>
            <a:r>
              <a:rPr lang="en-US" dirty="0" smtClean="0"/>
              <a:t>projected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discuss aspects of your assignment in </a:t>
            </a:r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563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Stressed out about not having done data mining before?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s-media-cache-ak0.pinimg.com/originals/c1/3c/4f/c13c4f0a5a6262b6f64c2ba65b00f8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2611"/>
            <a:ext cx="59436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170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you’re worried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talk to me</a:t>
            </a:r>
          </a:p>
          <a:p>
            <a:endParaRPr lang="en-US" dirty="0"/>
          </a:p>
          <a:p>
            <a:r>
              <a:rPr lang="en-US" dirty="0" smtClean="0"/>
              <a:t>I try to find a way to accommodate every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79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assignments for this class are individual assignments</a:t>
            </a:r>
          </a:p>
          <a:p>
            <a:pPr lvl="1"/>
            <a:r>
              <a:rPr lang="en-US" dirty="0" smtClean="0"/>
              <a:t>You must turn in your own work</a:t>
            </a:r>
          </a:p>
          <a:p>
            <a:pPr lvl="1"/>
            <a:r>
              <a:rPr lang="en-US" dirty="0" smtClean="0"/>
              <a:t>It cannot be identical to another student’s work (except where the Basic Assignments make all assignments identical)</a:t>
            </a:r>
          </a:p>
          <a:p>
            <a:pPr lvl="1"/>
            <a:r>
              <a:rPr lang="en-US" dirty="0" smtClean="0"/>
              <a:t>The goal of the Creative Assignments is to get diverse solutions we can discuss in class</a:t>
            </a:r>
          </a:p>
          <a:p>
            <a:pPr lvl="1"/>
            <a:endParaRPr lang="en-US" dirty="0"/>
          </a:p>
          <a:p>
            <a:r>
              <a:rPr lang="en-US" dirty="0" smtClean="0"/>
              <a:t>However, you are welcome to discuss the readings or technical details of the assignments with each other</a:t>
            </a:r>
          </a:p>
          <a:p>
            <a:pPr lvl="1"/>
            <a:r>
              <a:rPr lang="en-US" dirty="0" smtClean="0"/>
              <a:t>Including on the class discussion 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583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Buford can’t figure out the UI for the software tool. Alpharetta helps him with the UI.</a:t>
            </a:r>
          </a:p>
          <a:p>
            <a:pPr lvl="1"/>
            <a:r>
              <a:rPr lang="en-US" dirty="0" smtClean="0"/>
              <a:t>OK!</a:t>
            </a:r>
          </a:p>
          <a:p>
            <a:endParaRPr lang="en-US" dirty="0"/>
          </a:p>
          <a:p>
            <a:r>
              <a:rPr lang="en-US" dirty="0" smtClean="0"/>
              <a:t>Deanna is struggling to understand the item parameter in PFA to set up the mathematical model. </a:t>
            </a:r>
            <a:r>
              <a:rPr lang="en-US" dirty="0" err="1" smtClean="0"/>
              <a:t>Carlito</a:t>
            </a:r>
            <a:r>
              <a:rPr lang="en-US" dirty="0" smtClean="0"/>
              <a:t> explains it to her.</a:t>
            </a:r>
          </a:p>
          <a:p>
            <a:pPr lvl="1"/>
            <a:r>
              <a:rPr lang="en-US" dirty="0" smtClean="0"/>
              <a:t>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974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Fernando and </a:t>
            </a:r>
            <a:r>
              <a:rPr lang="en-US" dirty="0" err="1" smtClean="0"/>
              <a:t>Evie</a:t>
            </a:r>
            <a:r>
              <a:rPr lang="en-US" dirty="0" smtClean="0"/>
              <a:t> do the assignment together from beginning to end, but write it up separately. </a:t>
            </a:r>
          </a:p>
          <a:p>
            <a:pPr lvl="1"/>
            <a:r>
              <a:rPr lang="en-US" dirty="0" smtClean="0"/>
              <a:t>Not OK</a:t>
            </a:r>
          </a:p>
          <a:p>
            <a:endParaRPr lang="en-US" dirty="0"/>
          </a:p>
          <a:p>
            <a:r>
              <a:rPr lang="en-US" dirty="0" smtClean="0"/>
              <a:t>Giorgio and Hannah do the assignment separately, but discuss their (fairly different) approaches over lunch </a:t>
            </a:r>
          </a:p>
          <a:p>
            <a:pPr lvl="1"/>
            <a:r>
              <a:rPr lang="en-US" dirty="0" smtClean="0"/>
              <a:t>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5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Plagiarism and Cheating: </a:t>
            </a:r>
            <a:br>
              <a:rPr lang="en-US" dirty="0" smtClean="0"/>
            </a:br>
            <a:r>
              <a:rPr lang="en-US" dirty="0" smtClean="0"/>
              <a:t>Boilerplate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Don’t do it</a:t>
            </a:r>
          </a:p>
          <a:p>
            <a:endParaRPr lang="en-US" dirty="0"/>
          </a:p>
          <a:p>
            <a:r>
              <a:rPr lang="en-US" dirty="0" smtClean="0"/>
              <a:t>If you have any questions about what it is, talk to me </a:t>
            </a:r>
            <a:r>
              <a:rPr lang="en-US" b="1" i="1" dirty="0" smtClean="0"/>
              <a:t>before</a:t>
            </a:r>
            <a:r>
              <a:rPr lang="en-US" dirty="0" smtClean="0"/>
              <a:t> you turn in an assignment that involves either of these</a:t>
            </a:r>
          </a:p>
          <a:p>
            <a:endParaRPr lang="en-US" dirty="0"/>
          </a:p>
          <a:p>
            <a:r>
              <a:rPr lang="en-US" dirty="0" smtClean="0"/>
              <a:t>University regulations will be followed to the letter</a:t>
            </a:r>
          </a:p>
          <a:p>
            <a:endParaRPr lang="en-US" dirty="0"/>
          </a:p>
          <a:p>
            <a:r>
              <a:rPr lang="en-US" dirty="0" smtClean="0"/>
              <a:t>That said, I am </a:t>
            </a:r>
            <a:r>
              <a:rPr lang="en-US" dirty="0"/>
              <a:t>not really worried </a:t>
            </a:r>
            <a:r>
              <a:rPr lang="en-US" dirty="0" smtClean="0"/>
              <a:t>about this problem in this class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3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 of 8 Basic </a:t>
            </a:r>
            <a:r>
              <a:rPr lang="en-US" dirty="0" smtClean="0"/>
              <a:t>Assignments </a:t>
            </a:r>
          </a:p>
          <a:p>
            <a:pPr lvl="1"/>
            <a:r>
              <a:rPr lang="en-US" dirty="0" smtClean="0"/>
              <a:t>6</a:t>
            </a:r>
            <a:r>
              <a:rPr lang="en-US" dirty="0"/>
              <a:t>% each (up to a maximum of 36</a:t>
            </a:r>
            <a:r>
              <a:rPr lang="en-US" dirty="0" smtClean="0"/>
              <a:t>%)</a:t>
            </a:r>
          </a:p>
          <a:p>
            <a:r>
              <a:rPr lang="en-US" dirty="0" smtClean="0"/>
              <a:t> 3 </a:t>
            </a:r>
            <a:r>
              <a:rPr lang="en-US" dirty="0"/>
              <a:t>of </a:t>
            </a:r>
            <a:r>
              <a:rPr lang="en-US" dirty="0" smtClean="0"/>
              <a:t>4 </a:t>
            </a:r>
            <a:r>
              <a:rPr lang="en-US" dirty="0"/>
              <a:t>Creative </a:t>
            </a:r>
            <a:r>
              <a:rPr lang="en-US" dirty="0" smtClean="0"/>
              <a:t>Assignments </a:t>
            </a:r>
          </a:p>
          <a:p>
            <a:pPr lvl="1"/>
            <a:r>
              <a:rPr lang="en-US" dirty="0" smtClean="0"/>
              <a:t>13% </a:t>
            </a:r>
            <a:r>
              <a:rPr lang="en-US" dirty="0"/>
              <a:t>each </a:t>
            </a:r>
            <a:r>
              <a:rPr lang="en-US" dirty="0" smtClean="0"/>
              <a:t>(</a:t>
            </a:r>
            <a:r>
              <a:rPr lang="en-US" dirty="0"/>
              <a:t>up to a maximum of </a:t>
            </a:r>
            <a:r>
              <a:rPr lang="en-US" dirty="0" smtClean="0"/>
              <a:t>39%) </a:t>
            </a:r>
          </a:p>
          <a:p>
            <a:r>
              <a:rPr lang="en-US" dirty="0" smtClean="0"/>
              <a:t>Class </a:t>
            </a:r>
            <a:r>
              <a:rPr lang="en-US" dirty="0"/>
              <a:t>participation </a:t>
            </a:r>
            <a:r>
              <a:rPr lang="en-US" dirty="0" smtClean="0"/>
              <a:t>25% </a:t>
            </a:r>
          </a:p>
          <a:p>
            <a:endParaRPr lang="en-US" dirty="0"/>
          </a:p>
          <a:p>
            <a:r>
              <a:rPr lang="en-US" dirty="0"/>
              <a:t>PLUS: For every </a:t>
            </a:r>
            <a:r>
              <a:rPr lang="en-US" dirty="0" smtClean="0"/>
              <a:t>creative homework</a:t>
            </a:r>
            <a:r>
              <a:rPr lang="en-US" dirty="0"/>
              <a:t>, there will be a special bonus of 20% for the best hand‐in. “Best” will be </a:t>
            </a:r>
            <a:r>
              <a:rPr lang="en-US" dirty="0" smtClean="0"/>
              <a:t>defined </a:t>
            </a:r>
            <a:r>
              <a:rPr lang="en-US" dirty="0"/>
              <a:t>in each assignment.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Accommodations for Students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email me to set up a meeting so we can best accommodate you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way to reach me is email</a:t>
            </a:r>
          </a:p>
          <a:p>
            <a:r>
              <a:rPr lang="en-US" dirty="0" smtClean="0"/>
              <a:t>I am happy to set up meetings with you</a:t>
            </a:r>
          </a:p>
          <a:p>
            <a:r>
              <a:rPr lang="en-US" dirty="0" smtClean="0"/>
              <a:t>Better to set up a meeting with me than to just show up at my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76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emailing me, if you have a technical question or a question of general interest for the class</a:t>
            </a:r>
          </a:p>
          <a:p>
            <a:endParaRPr lang="en-US" dirty="0"/>
          </a:p>
          <a:p>
            <a:r>
              <a:rPr lang="en-US" dirty="0" smtClean="0"/>
              <a:t>Post to the Canvas forum!</a:t>
            </a:r>
          </a:p>
          <a:p>
            <a:endParaRPr lang="en-US" dirty="0"/>
          </a:p>
          <a:p>
            <a:r>
              <a:rPr lang="en-US" dirty="0" smtClean="0"/>
              <a:t>I will check there before I check my email</a:t>
            </a:r>
          </a:p>
          <a:p>
            <a:pPr lvl="1"/>
            <a:r>
              <a:rPr lang="en-US" dirty="0" smtClean="0"/>
              <a:t>And maybe one of your classmates will have </a:t>
            </a:r>
            <a:r>
              <a:rPr lang="en-US" smtClean="0"/>
              <a:t>the answer!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81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on the syllabus, schedule, or administrative topics?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why are you here?</a:t>
            </a:r>
          </a:p>
          <a:p>
            <a:endParaRPr lang="en-US" dirty="0" smtClean="0"/>
          </a:p>
          <a:p>
            <a:r>
              <a:rPr lang="en-US" dirty="0" smtClean="0"/>
              <a:t>What kind of methods do you use in your research/work?</a:t>
            </a:r>
          </a:p>
          <a:p>
            <a:endParaRPr lang="en-US" dirty="0"/>
          </a:p>
          <a:p>
            <a:r>
              <a:rPr lang="en-US" dirty="0" smtClean="0"/>
              <a:t>What kind of methods do you see yourself wanting to use in the future?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0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“the </a:t>
            </a:r>
            <a:r>
              <a:rPr lang="en-US" dirty="0"/>
              <a:t>measurement, collection, analysis and reporting of data about learners and their contexts, for purposes of understanding and optimizing learning and the environments in which it </a:t>
            </a:r>
            <a:r>
              <a:rPr lang="en-US" dirty="0" smtClean="0"/>
              <a:t>occurs.”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1722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(www.solaresearch.org/mission/about)</a:t>
            </a:r>
            <a:endParaRPr lang="en-US" dirty="0"/>
          </a:p>
        </p:txBody>
      </p:sp>
      <p:pic>
        <p:nvPicPr>
          <p:cNvPr id="5" name="Picture 4" descr="http://www.solaresearch.org/wp-content/uploads/2012/05/SoLAR_Logo_Low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840895"/>
            <a:ext cx="2243072" cy="960783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68" y="304800"/>
            <a:ext cx="8949447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2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Joint goal of exploring the “big data” now available on learners and learning</a:t>
            </a:r>
          </a:p>
          <a:p>
            <a:endParaRPr lang="en-US" dirty="0"/>
          </a:p>
          <a:p>
            <a:r>
              <a:rPr lang="en-US" dirty="0" smtClean="0"/>
              <a:t>To promote</a:t>
            </a:r>
          </a:p>
          <a:p>
            <a:pPr lvl="1"/>
            <a:r>
              <a:rPr lang="en-US" dirty="0" smtClean="0"/>
              <a:t>New scientific discoveries &amp; to advance science of learning</a:t>
            </a:r>
          </a:p>
          <a:p>
            <a:pPr lvl="1"/>
            <a:r>
              <a:rPr lang="en-US" dirty="0" smtClean="0"/>
              <a:t>Better assessment of learners along multiple dimensions</a:t>
            </a:r>
          </a:p>
          <a:p>
            <a:pPr lvl="2"/>
            <a:r>
              <a:rPr lang="en-US" dirty="0" smtClean="0"/>
              <a:t>Social, cognitive, emotional, meta-cognitive, etc.</a:t>
            </a:r>
          </a:p>
          <a:p>
            <a:pPr lvl="2"/>
            <a:r>
              <a:rPr lang="en-US" dirty="0" smtClean="0"/>
              <a:t>Individual, group, institutional, etc.</a:t>
            </a:r>
          </a:p>
          <a:p>
            <a:pPr lvl="1"/>
            <a:r>
              <a:rPr lang="en-US" dirty="0" smtClean="0"/>
              <a:t>Better real-time support for learners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everyone signed up for class?</a:t>
            </a:r>
          </a:p>
          <a:p>
            <a:endParaRPr lang="en-US" dirty="0"/>
          </a:p>
          <a:p>
            <a:r>
              <a:rPr lang="en-US" dirty="0" smtClean="0"/>
              <a:t>If not, and you want to receive credit, please talk to me after class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explosion in data is supporting a revolution in the science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Large-scale studies have always been possible…</a:t>
            </a:r>
          </a:p>
          <a:p>
            <a:endParaRPr lang="en-US" dirty="0"/>
          </a:p>
          <a:p>
            <a:r>
              <a:rPr lang="en-US" dirty="0" smtClean="0"/>
              <a:t>But it was hard to be large-scale </a:t>
            </a:r>
            <a:br>
              <a:rPr lang="en-US" dirty="0" smtClean="0"/>
            </a:br>
            <a:r>
              <a:rPr lang="en-US" b="1" i="1" dirty="0" smtClean="0"/>
              <a:t>and </a:t>
            </a:r>
            <a:r>
              <a:rPr lang="en-US" dirty="0" smtClean="0"/>
              <a:t>fine-grained</a:t>
            </a:r>
          </a:p>
          <a:p>
            <a:endParaRPr lang="en-US" dirty="0"/>
          </a:p>
          <a:p>
            <a:r>
              <a:rPr lang="en-US" dirty="0" smtClean="0"/>
              <a:t>And it was expensive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40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“… escalating the speed of research on many problems in education.”</a:t>
            </a:r>
          </a:p>
          <a:p>
            <a:r>
              <a:rPr lang="en-US" dirty="0"/>
              <a:t>“Not only can you look at unique learning trajectories of individuals, but the sophistication of the models of learning goes up enormously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Arthur </a:t>
            </a:r>
            <a:r>
              <a:rPr lang="en-US" dirty="0" err="1"/>
              <a:t>Graesser</a:t>
            </a:r>
            <a:r>
              <a:rPr lang="en-US" dirty="0"/>
              <a:t>, </a:t>
            </a:r>
            <a:r>
              <a:rPr lang="en-US" dirty="0" smtClean="0"/>
              <a:t>Former Editor</a:t>
            </a:r>
            <a:r>
              <a:rPr lang="en-US" dirty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Journal </a:t>
            </a:r>
            <a:r>
              <a:rPr lang="en-US" dirty="0"/>
              <a:t>of Educational Psychology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61233-E1D8-4AA6-907C-C578EBBF5C5F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36866" name="Picture 2" descr="http://epistemicgames.org/eg/wp-content/uploads/graesser2-150x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05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EDM/LA Method</a:t>
            </a:r>
            <a:br>
              <a:rPr lang="en-US" dirty="0" smtClean="0"/>
            </a:br>
            <a:r>
              <a:rPr lang="en-US" sz="2700" b="1" dirty="0"/>
              <a:t>(Baker &amp; Siemens, </a:t>
            </a:r>
            <a:r>
              <a:rPr lang="en-US" sz="2700" b="1" dirty="0" smtClean="0"/>
              <a:t>2014; </a:t>
            </a:r>
            <a:r>
              <a:rPr lang="en-US" sz="2700" b="1" dirty="0"/>
              <a:t>building off of Baker &amp; </a:t>
            </a:r>
            <a:r>
              <a:rPr lang="en-US" sz="2700" b="1" dirty="0" err="1"/>
              <a:t>Yacef</a:t>
            </a:r>
            <a:r>
              <a:rPr lang="en-US" sz="2700" b="1" dirty="0"/>
              <a:t>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Prediction</a:t>
            </a:r>
          </a:p>
          <a:p>
            <a:pPr lvl="1"/>
            <a:r>
              <a:rPr lang="en-US" b="1" dirty="0"/>
              <a:t>Classification</a:t>
            </a:r>
          </a:p>
          <a:p>
            <a:pPr lvl="1"/>
            <a:r>
              <a:rPr lang="en-US" b="1" dirty="0"/>
              <a:t>Regression</a:t>
            </a:r>
          </a:p>
          <a:p>
            <a:pPr lvl="1"/>
            <a:r>
              <a:rPr lang="en-US" b="1" dirty="0"/>
              <a:t>Latent Knowledge Estimation</a:t>
            </a:r>
          </a:p>
          <a:p>
            <a:r>
              <a:rPr lang="en-US" b="1" dirty="0"/>
              <a:t>Structure Discovery</a:t>
            </a:r>
          </a:p>
          <a:p>
            <a:pPr lvl="1"/>
            <a:r>
              <a:rPr lang="en-US" b="1" dirty="0"/>
              <a:t>Clustering</a:t>
            </a:r>
          </a:p>
          <a:p>
            <a:pPr lvl="1"/>
            <a:r>
              <a:rPr lang="en-US" b="1" dirty="0"/>
              <a:t>Factor Analysis</a:t>
            </a:r>
          </a:p>
          <a:p>
            <a:pPr lvl="1"/>
            <a:r>
              <a:rPr lang="en-US" b="1" dirty="0"/>
              <a:t>Domain Structure Discovery</a:t>
            </a:r>
          </a:p>
          <a:p>
            <a:pPr lvl="1"/>
            <a:r>
              <a:rPr lang="en-US" b="1" dirty="0"/>
              <a:t>Network Analysis</a:t>
            </a:r>
          </a:p>
          <a:p>
            <a:r>
              <a:rPr lang="en-US" b="1" dirty="0"/>
              <a:t>Relationship mining</a:t>
            </a:r>
          </a:p>
          <a:p>
            <a:pPr lvl="1"/>
            <a:r>
              <a:rPr lang="en-US" b="1" dirty="0"/>
              <a:t>Association rule mining</a:t>
            </a:r>
          </a:p>
          <a:p>
            <a:pPr lvl="1"/>
            <a:r>
              <a:rPr lang="en-US" b="1" dirty="0"/>
              <a:t>Correlation mining</a:t>
            </a:r>
          </a:p>
          <a:p>
            <a:pPr lvl="1"/>
            <a:r>
              <a:rPr lang="en-US" b="1" dirty="0"/>
              <a:t>Sequential pattern mining</a:t>
            </a:r>
          </a:p>
          <a:p>
            <a:pPr lvl="1"/>
            <a:r>
              <a:rPr lang="en-US" b="1" dirty="0"/>
              <a:t>Causal data mining</a:t>
            </a:r>
          </a:p>
          <a:p>
            <a:r>
              <a:rPr lang="en-US" b="1" dirty="0"/>
              <a:t>Distillation of data for human judgment</a:t>
            </a:r>
          </a:p>
          <a:p>
            <a:r>
              <a:rPr lang="en-US" b="1" dirty="0"/>
              <a:t>Discovery with models</a:t>
            </a:r>
          </a:p>
          <a:p>
            <a:endParaRPr lang="en-US" b="1" dirty="0"/>
          </a:p>
        </p:txBody>
      </p:sp>
      <p:pic>
        <p:nvPicPr>
          <p:cNvPr id="4" name="Picture 3" descr="https://encrypted-tbn0.gstatic.com/images?q=tbn:ANd9GcQepW0ZUljfCSroew2ri9LmwVEJCvOdv1Y__b3OsgM5CiYbqZJ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117" y="5315070"/>
            <a:ext cx="2029968" cy="152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t.usyd.edu.au/about/people/staff/kalina.jpg"/>
          <p:cNvPicPr>
            <a:picLocks noChangeAspect="1" noChangeArrowheads="1"/>
          </p:cNvPicPr>
          <p:nvPr/>
        </p:nvPicPr>
        <p:blipFill>
          <a:blip r:embed="rId3" cstate="print"/>
          <a:srcRect l="24000" r="16000" b="24000"/>
          <a:stretch>
            <a:fillRect/>
          </a:stretch>
        </p:blipFill>
        <p:spPr bwMode="auto">
          <a:xfrm>
            <a:off x="7824351" y="5315070"/>
            <a:ext cx="1200407" cy="15205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08331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 model which can infer a single aspect of the data (predicted variable) from some combination of other aspects of the data (predictor variables)</a:t>
            </a:r>
          </a:p>
          <a:p>
            <a:r>
              <a:rPr lang="en-US" dirty="0" smtClean="0"/>
              <a:t>Which students are bored?</a:t>
            </a:r>
          </a:p>
          <a:p>
            <a:r>
              <a:rPr lang="en-US" dirty="0" smtClean="0"/>
              <a:t>Which students will fail the class?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8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Find structure and patterns in the data that emerge “naturally”</a:t>
            </a:r>
          </a:p>
          <a:p>
            <a:endParaRPr lang="en-US" dirty="0"/>
          </a:p>
          <a:p>
            <a:r>
              <a:rPr lang="en-US" dirty="0" smtClean="0"/>
              <a:t>No specific target or predictor variable</a:t>
            </a:r>
          </a:p>
          <a:p>
            <a:endParaRPr lang="en-US" dirty="0"/>
          </a:p>
          <a:p>
            <a:r>
              <a:rPr lang="en-US" dirty="0" smtClean="0"/>
              <a:t>What problems map to the same skills?</a:t>
            </a:r>
          </a:p>
          <a:p>
            <a:r>
              <a:rPr lang="en-US" dirty="0" smtClean="0"/>
              <a:t>Are there groups of students who approach the same curriculum differently?</a:t>
            </a:r>
          </a:p>
          <a:p>
            <a:r>
              <a:rPr lang="en-US" dirty="0" smtClean="0"/>
              <a:t>Which students develop more social relationships in MOOCs?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7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kinds of structure discovery algorithms find…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044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kinds of structure discovery algorithms find… different kinds of structure</a:t>
            </a:r>
          </a:p>
          <a:p>
            <a:pPr lvl="1"/>
            <a:r>
              <a:rPr lang="en-US" dirty="0" smtClean="0"/>
              <a:t>Clustering: commonalities between data points</a:t>
            </a:r>
          </a:p>
          <a:p>
            <a:pPr lvl="1"/>
            <a:r>
              <a:rPr lang="en-US" dirty="0" smtClean="0"/>
              <a:t>Factor analysis: commonalities between variables</a:t>
            </a:r>
          </a:p>
          <a:p>
            <a:pPr lvl="1"/>
            <a:r>
              <a:rPr lang="en-US" dirty="0" smtClean="0"/>
              <a:t>Domain structure discovery: structural relationships between data points (typically items)</a:t>
            </a:r>
          </a:p>
          <a:p>
            <a:pPr lvl="1"/>
            <a:r>
              <a:rPr lang="en-US" dirty="0" smtClean="0"/>
              <a:t>Network analysis: network relationships between data points (typically people)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19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 relationships between variables in a data set with many variables</a:t>
            </a:r>
          </a:p>
          <a:p>
            <a:pPr lvl="1"/>
            <a:r>
              <a:rPr lang="en-US" dirty="0" smtClean="0"/>
              <a:t>Association rule mining</a:t>
            </a:r>
          </a:p>
          <a:p>
            <a:pPr lvl="1"/>
            <a:r>
              <a:rPr lang="en-US" dirty="0" smtClean="0"/>
              <a:t>Correlation mining</a:t>
            </a:r>
          </a:p>
          <a:p>
            <a:pPr lvl="1"/>
            <a:r>
              <a:rPr lang="en-US" dirty="0" smtClean="0"/>
              <a:t>Sequential pattern mining</a:t>
            </a:r>
          </a:p>
          <a:p>
            <a:pPr lvl="1"/>
            <a:r>
              <a:rPr lang="en-US" dirty="0" smtClean="0"/>
              <a:t>Causal data mining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22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Discover relationships between variables in a data set with many variables</a:t>
            </a:r>
          </a:p>
          <a:p>
            <a:endParaRPr lang="en-US" dirty="0"/>
          </a:p>
          <a:p>
            <a:r>
              <a:rPr lang="en-US" dirty="0" smtClean="0"/>
              <a:t>Are there trajectories through a curriculum that are more or less effective?</a:t>
            </a:r>
          </a:p>
          <a:p>
            <a:r>
              <a:rPr lang="en-US" dirty="0" smtClean="0"/>
              <a:t>Which aspects of the design of educational software have implications for student engagement?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29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with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Pre-existing model (developed with EDM prediction methods… or clustering… or knowledge engineering)</a:t>
            </a:r>
          </a:p>
          <a:p>
            <a:endParaRPr lang="en-US" dirty="0"/>
          </a:p>
          <a:p>
            <a:r>
              <a:rPr lang="en-US" dirty="0" smtClean="0"/>
              <a:t>Applied to data and used as a component in another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9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Distillation of Data for Human 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complex data understandable by humans to leverage their judgment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5623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plain more data available</a:t>
            </a:r>
          </a:p>
          <a:p>
            <a:endParaRPr lang="en-US" dirty="0"/>
          </a:p>
          <a:p>
            <a:r>
              <a:rPr lang="en-US" dirty="0" smtClean="0"/>
              <a:t>Education can start to catch up to research in Physics and Biology…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83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plain more data available</a:t>
            </a:r>
          </a:p>
          <a:p>
            <a:endParaRPr lang="en-US" dirty="0"/>
          </a:p>
          <a:p>
            <a:r>
              <a:rPr lang="en-US" dirty="0" smtClean="0"/>
              <a:t>Education can start to catch up to research in Physics and Biology… from the year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951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particular, the amount of data available in education is orders of magnitude more than was available just a decade ago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6513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Due in two weeks</a:t>
            </a:r>
          </a:p>
          <a:p>
            <a:endParaRPr lang="en-US" dirty="0"/>
          </a:p>
          <a:p>
            <a:r>
              <a:rPr lang="en-US" dirty="0" smtClean="0"/>
              <a:t>Note that this assignment requires the use of </a:t>
            </a:r>
            <a:r>
              <a:rPr lang="en-US" dirty="0" err="1" smtClean="0"/>
              <a:t>RapidMiner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learn how to set up and use </a:t>
            </a:r>
            <a:r>
              <a:rPr lang="en-US" dirty="0" err="1" smtClean="0"/>
              <a:t>RapidMiner</a:t>
            </a:r>
            <a:r>
              <a:rPr lang="en-US" dirty="0" smtClean="0"/>
              <a:t> in the next class session this Wednesday</a:t>
            </a:r>
          </a:p>
          <a:p>
            <a:pPr lvl="1"/>
            <a:r>
              <a:rPr lang="en-US" dirty="0" smtClean="0"/>
              <a:t>So please install </a:t>
            </a:r>
            <a:r>
              <a:rPr lang="en-US" dirty="0" err="1" smtClean="0"/>
              <a:t>RapidMiner</a:t>
            </a:r>
            <a:r>
              <a:rPr lang="en-US" dirty="0" smtClean="0"/>
              <a:t> 5.3 on your laptop if possible before then (not the latest version)</a:t>
            </a:r>
          </a:p>
          <a:p>
            <a:pPr lvl="1"/>
            <a:r>
              <a:rPr lang="en-US" dirty="0" smtClean="0"/>
              <a:t>And bring your laptop to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3138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Basic HW 1’s </a:t>
            </a:r>
            <a:br>
              <a:rPr lang="en-US" dirty="0" smtClean="0"/>
            </a:br>
            <a:r>
              <a:rPr lang="en-US" dirty="0" smtClean="0"/>
              <a:t>User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467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85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not a statistics class</a:t>
            </a:r>
          </a:p>
          <a:p>
            <a:r>
              <a:rPr lang="en-US" dirty="0" smtClean="0"/>
              <a:t>But I will compare EDM methods to statistics throughout the class</a:t>
            </a:r>
          </a:p>
          <a:p>
            <a:endParaRPr lang="en-US" dirty="0"/>
          </a:p>
          <a:p>
            <a:r>
              <a:rPr lang="en-US" dirty="0" smtClean="0"/>
              <a:t>Most years, I offer a special session </a:t>
            </a:r>
            <a:br>
              <a:rPr lang="en-US" dirty="0" smtClean="0"/>
            </a:br>
            <a:r>
              <a:rPr lang="en-US" dirty="0" smtClean="0"/>
              <a:t>“An Inappropriately Brief Introduction to </a:t>
            </a:r>
            <a:r>
              <a:rPr lang="en-US" dirty="0" err="1" smtClean="0"/>
              <a:t>Frequentist</a:t>
            </a:r>
            <a:r>
              <a:rPr lang="en-US" dirty="0" smtClean="0"/>
              <a:t> Statistics”</a:t>
            </a:r>
          </a:p>
          <a:p>
            <a:endParaRPr lang="en-US" dirty="0"/>
          </a:p>
          <a:p>
            <a:r>
              <a:rPr lang="en-US" dirty="0" smtClean="0"/>
              <a:t>Would folks like me to schedule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7388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questions or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Wednesday, January </a:t>
            </a:r>
            <a:r>
              <a:rPr lang="en-US" dirty="0" smtClean="0"/>
              <a:t>15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Clustering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Baker, R.S. (2015) Big Data and Education. Ch. 7, V1, V2, V3, V4, V5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Bowers, A.J. (2010) Analyzing the Longitudinal K-12 Grading Histories of Entire Cohorts of Students: Grades, Data Driven Decision Making, Dropping Out and Hierarchical Cluster Analysis. </a:t>
            </a:r>
            <a:r>
              <a:rPr lang="en-US" i="1" dirty="0"/>
              <a:t>Practical Assessment, Research &amp; Evaluation (PARE)</a:t>
            </a:r>
            <a:r>
              <a:rPr lang="en-US" dirty="0"/>
              <a:t>, 15(7), 1-18. </a:t>
            </a:r>
          </a:p>
          <a:p>
            <a:r>
              <a:rPr lang="en-US" dirty="0"/>
              <a:t>Lee, J., </a:t>
            </a:r>
            <a:r>
              <a:rPr lang="en-US" dirty="0" err="1"/>
              <a:t>Recker</a:t>
            </a:r>
            <a:r>
              <a:rPr lang="en-US" dirty="0"/>
              <a:t>, M., Bowers, A.J., Yuan, M. (2016). Hierarchical Cluster Analysis </a:t>
            </a:r>
            <a:r>
              <a:rPr lang="en-US" dirty="0" err="1"/>
              <a:t>Heatmaps</a:t>
            </a:r>
            <a:r>
              <a:rPr lang="en-US" dirty="0"/>
              <a:t> and Pattern Analysis: An Approach for Visualizing Learning Management System Interaction Data. A poster presented at the annual International Conference on Educational Data Mining (EDM)</a:t>
            </a:r>
          </a:p>
          <a:p>
            <a:endParaRPr lang="en-US" dirty="0"/>
          </a:p>
          <a:p>
            <a:r>
              <a:rPr lang="en-US" dirty="0" smtClean="0"/>
              <a:t>Assignment Basic 1 due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42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Updated versions will be available on the course webpage</a:t>
            </a:r>
          </a:p>
          <a:p>
            <a:endParaRPr lang="en-US" dirty="0"/>
          </a:p>
          <a:p>
            <a:r>
              <a:rPr lang="en-US" dirty="0" smtClean="0"/>
              <a:t>Readings are mostly available on the webpage</a:t>
            </a:r>
          </a:p>
          <a:p>
            <a:r>
              <a:rPr lang="en-US" dirty="0" smtClean="0"/>
              <a:t>Those not publicly available will be made available at</a:t>
            </a:r>
          </a:p>
          <a:p>
            <a:r>
              <a:rPr lang="en-US" dirty="0"/>
              <a:t>https://drive.google.com/folderview?id=0B3e6NaCpKireVGdOQ0VPN29qMVE&amp;usp=sharing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any schedule changes happen due to unforeseen circumstances</a:t>
            </a:r>
          </a:p>
          <a:p>
            <a:endParaRPr lang="en-US" dirty="0"/>
          </a:p>
          <a:p>
            <a:r>
              <a:rPr lang="en-US" dirty="0" smtClean="0"/>
              <a:t>Online schedule will be kept up-to-date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3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Baker, R.S. (</a:t>
            </a:r>
            <a:r>
              <a:rPr lang="en-US" dirty="0" smtClean="0"/>
              <a:t>2015) </a:t>
            </a:r>
            <a:r>
              <a:rPr lang="en-US" i="1" dirty="0"/>
              <a:t>Big Data and </a:t>
            </a:r>
            <a:r>
              <a:rPr lang="en-US" i="1" dirty="0" smtClean="0"/>
              <a:t>Education</a:t>
            </a:r>
            <a:r>
              <a:rPr lang="en-US" dirty="0" smtClean="0"/>
              <a:t>. 2</a:t>
            </a:r>
            <a:r>
              <a:rPr lang="en-US" baseline="30000" dirty="0" smtClean="0"/>
              <a:t>nd</a:t>
            </a:r>
            <a:r>
              <a:rPr lang="en-US" dirty="0" smtClean="0"/>
              <a:t> edition.</a:t>
            </a:r>
            <a:endParaRPr lang="en-US" dirty="0"/>
          </a:p>
          <a:p>
            <a:pPr lvl="0"/>
            <a:r>
              <a:rPr lang="en-US" dirty="0" smtClean="0"/>
              <a:t>http</a:t>
            </a:r>
            <a:r>
              <a:rPr lang="en-US" dirty="0"/>
              <a:t>:/www.columbia.edu/~rsb2162</a:t>
            </a:r>
            <a:r>
              <a:rPr lang="en-US" dirty="0" smtClean="0"/>
              <a:t>/</a:t>
            </a:r>
            <a:br>
              <a:rPr lang="en-US" dirty="0" smtClean="0"/>
            </a:br>
            <a:r>
              <a:rPr lang="en-US" dirty="0" smtClean="0"/>
              <a:t>bigdataeducation.html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graduate class</a:t>
            </a:r>
          </a:p>
          <a:p>
            <a:endParaRPr lang="en-US" dirty="0" smtClean="0"/>
          </a:p>
          <a:p>
            <a:r>
              <a:rPr lang="en-US" dirty="0" smtClean="0"/>
              <a:t>I expect you to decide what is crucial for you</a:t>
            </a:r>
          </a:p>
          <a:p>
            <a:endParaRPr lang="en-US" dirty="0" smtClean="0"/>
          </a:p>
          <a:p>
            <a:r>
              <a:rPr lang="en-US" dirty="0" smtClean="0"/>
              <a:t>And what you should skim to be prepared for class discussion and for when you need to know it in 8 years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1930</Words>
  <Application>Microsoft Office PowerPoint</Application>
  <PresentationFormat>On-screen Show (4:3)</PresentationFormat>
  <Paragraphs>299</Paragraphs>
  <Slides>60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3" baseType="lpstr">
      <vt:lpstr>Arial</vt:lpstr>
      <vt:lpstr>Calibri</vt:lpstr>
      <vt:lpstr>Office Theme</vt:lpstr>
      <vt:lpstr>Core Methods in  Educational Data Mining</vt:lpstr>
      <vt:lpstr>Before we get started</vt:lpstr>
      <vt:lpstr>Welcome!</vt:lpstr>
      <vt:lpstr>Administrative Stuff</vt:lpstr>
      <vt:lpstr>Class Schedule</vt:lpstr>
      <vt:lpstr>Class Schedule</vt:lpstr>
      <vt:lpstr>Class Schedule</vt:lpstr>
      <vt:lpstr>Required Texts</vt:lpstr>
      <vt:lpstr>Readings</vt:lpstr>
      <vt:lpstr>Readings</vt:lpstr>
      <vt:lpstr>Readings and Participation</vt:lpstr>
      <vt:lpstr>Course Goals</vt:lpstr>
      <vt:lpstr>Course Goals</vt:lpstr>
      <vt:lpstr>Assignments</vt:lpstr>
      <vt:lpstr>Basic homeworks</vt:lpstr>
      <vt:lpstr>Why?</vt:lpstr>
      <vt:lpstr>How to do Basic Homework</vt:lpstr>
      <vt:lpstr>Assignments</vt:lpstr>
      <vt:lpstr>Creative homeworks</vt:lpstr>
      <vt:lpstr>Why?</vt:lpstr>
      <vt:lpstr>These homeworks</vt:lpstr>
      <vt:lpstr>Assignments</vt:lpstr>
      <vt:lpstr>You can not do extra work</vt:lpstr>
      <vt:lpstr>Because of that</vt:lpstr>
      <vt:lpstr>Stressed out about not having done data mining before?</vt:lpstr>
      <vt:lpstr>If you’re worried</vt:lpstr>
      <vt:lpstr>Homework</vt:lpstr>
      <vt:lpstr>Examples</vt:lpstr>
      <vt:lpstr>Examples</vt:lpstr>
      <vt:lpstr>Plagiarism and Cheating:  Boilerplate Slide</vt:lpstr>
      <vt:lpstr>Grading</vt:lpstr>
      <vt:lpstr>Accommodations for Students with Disabilities</vt:lpstr>
      <vt:lpstr>Finding me</vt:lpstr>
      <vt:lpstr>Discussion Forums</vt:lpstr>
      <vt:lpstr>Questions</vt:lpstr>
      <vt:lpstr>Who are you</vt:lpstr>
      <vt:lpstr>This Class</vt:lpstr>
      <vt:lpstr>PowerPoint Presentation</vt:lpstr>
      <vt:lpstr>Goals</vt:lpstr>
      <vt:lpstr>The explosion in data is supporting a revolution in the science of learning</vt:lpstr>
      <vt:lpstr>EDM is…</vt:lpstr>
      <vt:lpstr>Types of EDM/LA Method (Baker &amp; Siemens, 2014; building off of Baker &amp; Yacef, 2009)</vt:lpstr>
      <vt:lpstr>Prediction</vt:lpstr>
      <vt:lpstr>Structure Discovery</vt:lpstr>
      <vt:lpstr>Structure Discovery</vt:lpstr>
      <vt:lpstr>Structure Discovery</vt:lpstr>
      <vt:lpstr>Relationship Mining</vt:lpstr>
      <vt:lpstr>Relationship Mining</vt:lpstr>
      <vt:lpstr>Discovery with Models</vt:lpstr>
      <vt:lpstr>Distillation of Data for Human Judgment</vt:lpstr>
      <vt:lpstr>Why now?</vt:lpstr>
      <vt:lpstr>Why now?</vt:lpstr>
      <vt:lpstr>Why now?</vt:lpstr>
      <vt:lpstr>Basic HW 1</vt:lpstr>
      <vt:lpstr>Let’s look at Basic HW 1’s  User Interface</vt:lpstr>
      <vt:lpstr>Questions? Concerns?</vt:lpstr>
      <vt:lpstr>Background in Statistics</vt:lpstr>
      <vt:lpstr>Other questions or comments?</vt:lpstr>
      <vt:lpstr>Next Class</vt:lpstr>
      <vt:lpstr>The End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381</cp:revision>
  <dcterms:created xsi:type="dcterms:W3CDTF">2010-01-07T20:34:12Z</dcterms:created>
  <dcterms:modified xsi:type="dcterms:W3CDTF">2017-01-10T15:57:36Z</dcterms:modified>
</cp:coreProperties>
</file>