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748" r:id="rId3"/>
    <p:sldId id="712" r:id="rId4"/>
    <p:sldId id="713" r:id="rId5"/>
    <p:sldId id="749" r:id="rId6"/>
    <p:sldId id="751" r:id="rId7"/>
    <p:sldId id="752" r:id="rId8"/>
    <p:sldId id="753" r:id="rId9"/>
    <p:sldId id="754" r:id="rId10"/>
    <p:sldId id="755" r:id="rId11"/>
    <p:sldId id="756" r:id="rId12"/>
    <p:sldId id="757" r:id="rId13"/>
    <p:sldId id="758" r:id="rId14"/>
    <p:sldId id="759" r:id="rId15"/>
    <p:sldId id="760" r:id="rId16"/>
    <p:sldId id="761" r:id="rId17"/>
    <p:sldId id="762" r:id="rId18"/>
    <p:sldId id="763" r:id="rId19"/>
    <p:sldId id="764" r:id="rId20"/>
    <p:sldId id="766" r:id="rId21"/>
    <p:sldId id="765" r:id="rId22"/>
    <p:sldId id="767" r:id="rId23"/>
    <p:sldId id="768" r:id="rId24"/>
    <p:sldId id="769" r:id="rId25"/>
    <p:sldId id="770" r:id="rId26"/>
    <p:sldId id="771" r:id="rId27"/>
    <p:sldId id="772" r:id="rId28"/>
    <p:sldId id="773" r:id="rId29"/>
    <p:sldId id="774" r:id="rId30"/>
    <p:sldId id="775" r:id="rId31"/>
    <p:sldId id="734" r:id="rId32"/>
    <p:sldId id="737" r:id="rId33"/>
    <p:sldId id="735" r:id="rId34"/>
    <p:sldId id="736" r:id="rId35"/>
    <p:sldId id="742" r:id="rId36"/>
    <p:sldId id="743" r:id="rId37"/>
    <p:sldId id="667" r:id="rId38"/>
    <p:sldId id="750" r:id="rId39"/>
    <p:sldId id="776" r:id="rId40"/>
    <p:sldId id="412" r:id="rId41"/>
    <p:sldId id="30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48"/>
            <p14:sldId id="712"/>
            <p14:sldId id="713"/>
            <p14:sldId id="749"/>
            <p14:sldId id="751"/>
            <p14:sldId id="752"/>
            <p14:sldId id="753"/>
            <p14:sldId id="754"/>
            <p14:sldId id="755"/>
            <p14:sldId id="756"/>
            <p14:sldId id="757"/>
            <p14:sldId id="758"/>
            <p14:sldId id="759"/>
            <p14:sldId id="760"/>
            <p14:sldId id="761"/>
            <p14:sldId id="762"/>
            <p14:sldId id="763"/>
            <p14:sldId id="764"/>
            <p14:sldId id="766"/>
            <p14:sldId id="765"/>
            <p14:sldId id="767"/>
            <p14:sldId id="768"/>
            <p14:sldId id="769"/>
            <p14:sldId id="770"/>
            <p14:sldId id="771"/>
            <p14:sldId id="772"/>
            <p14:sldId id="773"/>
            <p14:sldId id="774"/>
            <p14:sldId id="775"/>
            <p14:sldId id="734"/>
            <p14:sldId id="737"/>
            <p14:sldId id="735"/>
            <p14:sldId id="736"/>
            <p14:sldId id="742"/>
            <p14:sldId id="743"/>
            <p14:sldId id="667"/>
            <p14:sldId id="750"/>
            <p14:sldId id="776"/>
            <p14:sldId id="412"/>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82396" autoAdjust="0"/>
  </p:normalViewPr>
  <p:slideViewPr>
    <p:cSldViewPr>
      <p:cViewPr varScale="1">
        <p:scale>
          <a:sx n="61" d="100"/>
          <a:sy n="61" d="100"/>
        </p:scale>
        <p:origin x="846" y="60"/>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26</a:t>
            </a:fld>
            <a:endParaRPr lang="en-US"/>
          </a:p>
        </p:txBody>
      </p:sp>
    </p:spTree>
    <p:extLst>
      <p:ext uri="{BB962C8B-B14F-4D97-AF65-F5344CB8AC3E}">
        <p14:creationId xmlns:p14="http://schemas.microsoft.com/office/powerpoint/2010/main" val="1694198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27</a:t>
            </a:fld>
            <a:endParaRPr lang="en-US"/>
          </a:p>
        </p:txBody>
      </p:sp>
    </p:spTree>
    <p:extLst>
      <p:ext uri="{BB962C8B-B14F-4D97-AF65-F5344CB8AC3E}">
        <p14:creationId xmlns:p14="http://schemas.microsoft.com/office/powerpoint/2010/main" val="2576464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4/3/2017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professeurs.polymtl.ca/michel.desmarais/Papers/aied2013.pdf" TargetMode="External"/><Relationship Id="rId2" Type="http://schemas.openxmlformats.org/officeDocument/2006/relationships/hyperlink" Target="http://citeseerx.ist.psu.edu/viewdoc/download?doi=10.1.1.61.9734&amp;rep=rep1&amp;type=pdf" TargetMode="External"/><Relationship Id="rId1" Type="http://schemas.openxmlformats.org/officeDocument/2006/relationships/slideLayout" Target="../slideLayouts/slideLayout2.xml"/><Relationship Id="rId5" Type="http://schemas.openxmlformats.org/officeDocument/2006/relationships/hyperlink" Target="http://educationaldatamining.org/EDM2012/uploads/procs/Full_Papers/edm2012_full_10.pdf" TargetMode="External"/><Relationship Id="rId4" Type="http://schemas.openxmlformats.org/officeDocument/2006/relationships/hyperlink" Target="http://citeseerx.ist.psu.edu/viewdoc/download?doi=10.1.1.75.7043&amp;rep=rep1&amp;type=pdf"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Core Methods in </a:t>
            </a:r>
            <a:br>
              <a:rPr lang="en-US" b="1" dirty="0" smtClean="0"/>
            </a:br>
            <a:r>
              <a:rPr lang="en-US" b="1" dirty="0" smtClean="0"/>
              <a:t>Educational </a:t>
            </a:r>
            <a:r>
              <a:rPr lang="en-US" b="1" dirty="0"/>
              <a:t>Data Mining</a:t>
            </a:r>
          </a:p>
        </p:txBody>
      </p:sp>
      <p:sp>
        <p:nvSpPr>
          <p:cNvPr id="3" name="Subtitle 2"/>
          <p:cNvSpPr>
            <a:spLocks noGrp="1"/>
          </p:cNvSpPr>
          <p:nvPr>
            <p:ph type="subTitle" idx="1"/>
          </p:nvPr>
        </p:nvSpPr>
        <p:spPr/>
        <p:txBody>
          <a:bodyPr/>
          <a:lstStyle/>
          <a:p>
            <a:r>
              <a:rPr lang="en-US" dirty="0" smtClean="0"/>
              <a:t>EDUC 545</a:t>
            </a:r>
            <a:br>
              <a:rPr lang="en-US" dirty="0" smtClean="0"/>
            </a:br>
            <a:r>
              <a:rPr lang="en-US" dirty="0" smtClean="0"/>
              <a:t>Spring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a:t>
            </a:r>
            <a:endParaRPr lang="en-US" dirty="0"/>
          </a:p>
        </p:txBody>
      </p:sp>
      <p:sp>
        <p:nvSpPr>
          <p:cNvPr id="3" name="Content Placeholder 2"/>
          <p:cNvSpPr>
            <a:spLocks noGrp="1"/>
          </p:cNvSpPr>
          <p:nvPr>
            <p:ph idx="1"/>
          </p:nvPr>
        </p:nvSpPr>
        <p:spPr/>
        <p:txBody>
          <a:bodyPr>
            <a:normAutofit lnSpcReduction="10000"/>
          </a:bodyPr>
          <a:lstStyle/>
          <a:p>
            <a:r>
              <a:rPr lang="en-US" dirty="0"/>
              <a:t>Now you need to compute the gamma parameters for the student’s history of success. Note that the gamma weights are on sheet “fit”. Copy =fit!$F$1*H2 into cell N2 and propagate it down. What should O2 be?</a:t>
            </a:r>
          </a:p>
          <a:p>
            <a:pPr marL="514350" lvl="0" indent="-514350">
              <a:buFont typeface="+mj-lt"/>
              <a:buAutoNum type="alphaLcParenR"/>
            </a:pPr>
            <a:r>
              <a:rPr lang="en-US" dirty="0"/>
              <a:t>=fit!$F$2*I2</a:t>
            </a:r>
          </a:p>
          <a:p>
            <a:pPr marL="514350" lvl="0" indent="-514350">
              <a:buFont typeface="+mj-lt"/>
              <a:buAutoNum type="alphaLcParenR"/>
            </a:pPr>
            <a:r>
              <a:rPr lang="en-US" dirty="0"/>
              <a:t>=fit!$F$1*H2</a:t>
            </a:r>
          </a:p>
          <a:p>
            <a:pPr marL="514350" lvl="0" indent="-514350">
              <a:buFont typeface="+mj-lt"/>
              <a:buAutoNum type="alphaLcParenR"/>
            </a:pPr>
            <a:r>
              <a:rPr lang="en-US" dirty="0"/>
              <a:t>=fit!$F$1*I2</a:t>
            </a:r>
          </a:p>
          <a:p>
            <a:pPr marL="514350" lvl="0" indent="-514350">
              <a:buFont typeface="+mj-lt"/>
              <a:buAutoNum type="alphaLcParenR"/>
            </a:pPr>
            <a:r>
              <a:rPr lang="en-US" dirty="0"/>
              <a:t>=fit!$F$2*H2</a:t>
            </a:r>
          </a:p>
          <a:p>
            <a:endParaRPr lang="en-US" dirty="0"/>
          </a:p>
        </p:txBody>
      </p:sp>
    </p:spTree>
    <p:extLst>
      <p:ext uri="{BB962C8B-B14F-4D97-AF65-F5344CB8AC3E}">
        <p14:creationId xmlns:p14="http://schemas.microsoft.com/office/powerpoint/2010/main" val="434913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a:t>
            </a:r>
            <a:endParaRPr lang="en-US" dirty="0"/>
          </a:p>
        </p:txBody>
      </p:sp>
      <p:sp>
        <p:nvSpPr>
          <p:cNvPr id="3" name="Content Placeholder 2"/>
          <p:cNvSpPr>
            <a:spLocks noGrp="1"/>
          </p:cNvSpPr>
          <p:nvPr>
            <p:ph idx="1"/>
          </p:nvPr>
        </p:nvSpPr>
        <p:spPr/>
        <p:txBody>
          <a:bodyPr>
            <a:normAutofit lnSpcReduction="10000"/>
          </a:bodyPr>
          <a:lstStyle/>
          <a:p>
            <a:r>
              <a:rPr lang="en-US" dirty="0"/>
              <a:t>Now you need to compute the gamma parameters for the student’s history of success. Note that the gamma weights are on sheet “fit”. Copy =fit!$F$1*H2 into cell N2 and propagate it down. What should O2 be?</a:t>
            </a:r>
          </a:p>
          <a:p>
            <a:pPr marL="514350" lvl="0" indent="-514350">
              <a:buFont typeface="+mj-lt"/>
              <a:buAutoNum type="alphaLcParenR"/>
            </a:pPr>
            <a:r>
              <a:rPr lang="en-US" b="1" dirty="0"/>
              <a:t>=fit!$F$2*I2</a:t>
            </a:r>
            <a:endParaRPr lang="en-US" dirty="0"/>
          </a:p>
          <a:p>
            <a:pPr marL="514350" lvl="0" indent="-514350">
              <a:buFont typeface="+mj-lt"/>
              <a:buAutoNum type="alphaLcParenR"/>
            </a:pPr>
            <a:r>
              <a:rPr lang="en-US" dirty="0"/>
              <a:t>=fit!$F$1*H2</a:t>
            </a:r>
          </a:p>
          <a:p>
            <a:pPr marL="514350" lvl="0" indent="-514350">
              <a:buFont typeface="+mj-lt"/>
              <a:buAutoNum type="alphaLcParenR"/>
            </a:pPr>
            <a:r>
              <a:rPr lang="en-US" dirty="0"/>
              <a:t>=fit!$F$1*I2</a:t>
            </a:r>
          </a:p>
          <a:p>
            <a:pPr marL="514350" lvl="0" indent="-514350">
              <a:buFont typeface="+mj-lt"/>
              <a:buAutoNum type="alphaLcParenR"/>
            </a:pPr>
            <a:r>
              <a:rPr lang="en-US" dirty="0"/>
              <a:t>=fit!$F$2*H2</a:t>
            </a:r>
          </a:p>
          <a:p>
            <a:endParaRPr lang="en-US" dirty="0"/>
          </a:p>
        </p:txBody>
      </p:sp>
    </p:spTree>
    <p:extLst>
      <p:ext uri="{BB962C8B-B14F-4D97-AF65-F5344CB8AC3E}">
        <p14:creationId xmlns:p14="http://schemas.microsoft.com/office/powerpoint/2010/main" val="2709265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a:t>
            </a:r>
            <a:endParaRPr lang="en-US" dirty="0"/>
          </a:p>
        </p:txBody>
      </p:sp>
      <p:sp>
        <p:nvSpPr>
          <p:cNvPr id="3" name="Content Placeholder 2"/>
          <p:cNvSpPr>
            <a:spLocks noGrp="1"/>
          </p:cNvSpPr>
          <p:nvPr>
            <p:ph idx="1"/>
          </p:nvPr>
        </p:nvSpPr>
        <p:spPr/>
        <p:txBody>
          <a:bodyPr/>
          <a:lstStyle/>
          <a:p>
            <a:r>
              <a:rPr lang="en-US" dirty="0"/>
              <a:t>OK, propagate from O2 down, and do the same thing for column P, </a:t>
            </a:r>
            <a:r>
              <a:rPr lang="en-US" dirty="0" smtClean="0"/>
              <a:t>using </a:t>
            </a:r>
            <a:r>
              <a:rPr lang="en-US" dirty="0"/>
              <a:t>=fit!$F$3*J2. </a:t>
            </a:r>
            <a:endParaRPr lang="en-US" dirty="0" smtClean="0"/>
          </a:p>
          <a:p>
            <a:endParaRPr lang="en-US" dirty="0"/>
          </a:p>
          <a:p>
            <a:r>
              <a:rPr lang="en-US" dirty="0"/>
              <a:t>Put =SUM(N2:P2) into cell Q2 and copy it down.  Now you have all the success parameters added together for the three skills.</a:t>
            </a:r>
          </a:p>
        </p:txBody>
      </p:sp>
    </p:spTree>
    <p:extLst>
      <p:ext uri="{BB962C8B-B14F-4D97-AF65-F5344CB8AC3E}">
        <p14:creationId xmlns:p14="http://schemas.microsoft.com/office/powerpoint/2010/main" val="2021856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Q4</a:t>
            </a:r>
            <a:endParaRPr lang="en-US" dirty="0"/>
          </a:p>
        </p:txBody>
      </p:sp>
      <p:sp>
        <p:nvSpPr>
          <p:cNvPr id="3" name="Content Placeholder 2"/>
          <p:cNvSpPr>
            <a:spLocks noGrp="1"/>
          </p:cNvSpPr>
          <p:nvPr>
            <p:ph idx="1"/>
          </p:nvPr>
        </p:nvSpPr>
        <p:spPr/>
        <p:txBody>
          <a:bodyPr>
            <a:normAutofit fontScale="92500" lnSpcReduction="20000"/>
          </a:bodyPr>
          <a:lstStyle/>
          <a:p>
            <a:r>
              <a:rPr lang="en-US" dirty="0"/>
              <a:t>Now you need to create the rho parameters for the student’s history of failure. What should R2 be?</a:t>
            </a:r>
          </a:p>
          <a:p>
            <a:pPr marL="514350" lvl="0" indent="-514350">
              <a:buFont typeface="+mj-lt"/>
              <a:buAutoNum type="alphaLcParenR"/>
            </a:pPr>
            <a:r>
              <a:rPr lang="en-US" dirty="0"/>
              <a:t>=fit!$F$2*K2</a:t>
            </a:r>
          </a:p>
          <a:p>
            <a:pPr marL="514350" lvl="0" indent="-514350">
              <a:buFont typeface="+mj-lt"/>
              <a:buAutoNum type="alphaLcParenR"/>
            </a:pPr>
            <a:r>
              <a:rPr lang="en-US" dirty="0"/>
              <a:t>=fit!$F$2*L2</a:t>
            </a:r>
          </a:p>
          <a:p>
            <a:pPr marL="514350" lvl="0" indent="-514350">
              <a:buFont typeface="+mj-lt"/>
              <a:buAutoNum type="alphaLcParenR"/>
            </a:pPr>
            <a:r>
              <a:rPr lang="en-US" dirty="0"/>
              <a:t>=fit!$F$2*M2</a:t>
            </a:r>
          </a:p>
          <a:p>
            <a:pPr marL="514350" lvl="0" indent="-514350">
              <a:buFont typeface="+mj-lt"/>
              <a:buAutoNum type="alphaLcParenR"/>
            </a:pPr>
            <a:r>
              <a:rPr lang="en-US" dirty="0"/>
              <a:t>=fit!$F$3*L2</a:t>
            </a:r>
          </a:p>
          <a:p>
            <a:pPr marL="514350" lvl="0" indent="-514350">
              <a:buFont typeface="+mj-lt"/>
              <a:buAutoNum type="alphaLcParenR"/>
            </a:pPr>
            <a:r>
              <a:rPr lang="en-US" dirty="0"/>
              <a:t>=fit!$F$4*K2</a:t>
            </a:r>
          </a:p>
          <a:p>
            <a:pPr marL="514350" lvl="0" indent="-514350">
              <a:buFont typeface="+mj-lt"/>
              <a:buAutoNum type="alphaLcParenR"/>
            </a:pPr>
            <a:r>
              <a:rPr lang="en-US" dirty="0"/>
              <a:t>=fit!$F$5*L2</a:t>
            </a:r>
          </a:p>
          <a:p>
            <a:pPr marL="514350" lvl="0" indent="-514350">
              <a:buFont typeface="+mj-lt"/>
              <a:buAutoNum type="alphaLcParenR"/>
            </a:pPr>
            <a:r>
              <a:rPr lang="en-US" dirty="0"/>
              <a:t>=fit!$F$6*M2</a:t>
            </a:r>
          </a:p>
          <a:p>
            <a:endParaRPr lang="en-US" dirty="0"/>
          </a:p>
        </p:txBody>
      </p:sp>
    </p:spTree>
    <p:extLst>
      <p:ext uri="{BB962C8B-B14F-4D97-AF65-F5344CB8AC3E}">
        <p14:creationId xmlns:p14="http://schemas.microsoft.com/office/powerpoint/2010/main" val="4090086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Q4</a:t>
            </a:r>
            <a:endParaRPr lang="en-US" dirty="0"/>
          </a:p>
        </p:txBody>
      </p:sp>
      <p:sp>
        <p:nvSpPr>
          <p:cNvPr id="3" name="Content Placeholder 2"/>
          <p:cNvSpPr>
            <a:spLocks noGrp="1"/>
          </p:cNvSpPr>
          <p:nvPr>
            <p:ph idx="1"/>
          </p:nvPr>
        </p:nvSpPr>
        <p:spPr/>
        <p:txBody>
          <a:bodyPr>
            <a:normAutofit fontScale="92500" lnSpcReduction="20000"/>
          </a:bodyPr>
          <a:lstStyle/>
          <a:p>
            <a:r>
              <a:rPr lang="en-US" dirty="0"/>
              <a:t>Now you need to create the rho parameters for the student’s history of failure. What should R2 be?</a:t>
            </a:r>
          </a:p>
          <a:p>
            <a:pPr marL="514350" lvl="0" indent="-514350">
              <a:buFont typeface="+mj-lt"/>
              <a:buAutoNum type="alphaLcParenR"/>
            </a:pPr>
            <a:r>
              <a:rPr lang="en-US" dirty="0"/>
              <a:t>=fit!$F$2*K2</a:t>
            </a:r>
          </a:p>
          <a:p>
            <a:pPr marL="514350" lvl="0" indent="-514350">
              <a:buFont typeface="+mj-lt"/>
              <a:buAutoNum type="alphaLcParenR"/>
            </a:pPr>
            <a:r>
              <a:rPr lang="en-US" dirty="0"/>
              <a:t>=fit!$F$2*L2</a:t>
            </a:r>
          </a:p>
          <a:p>
            <a:pPr marL="514350" lvl="0" indent="-514350">
              <a:buFont typeface="+mj-lt"/>
              <a:buAutoNum type="alphaLcParenR"/>
            </a:pPr>
            <a:r>
              <a:rPr lang="en-US" dirty="0"/>
              <a:t>=fit!$F$2*M2</a:t>
            </a:r>
          </a:p>
          <a:p>
            <a:pPr marL="514350" lvl="0" indent="-514350">
              <a:buFont typeface="+mj-lt"/>
              <a:buAutoNum type="alphaLcParenR"/>
            </a:pPr>
            <a:r>
              <a:rPr lang="en-US" dirty="0"/>
              <a:t>=fit!$F$3*L2</a:t>
            </a:r>
          </a:p>
          <a:p>
            <a:pPr marL="514350" lvl="0" indent="-514350">
              <a:buFont typeface="+mj-lt"/>
              <a:buAutoNum type="alphaLcParenR"/>
            </a:pPr>
            <a:r>
              <a:rPr lang="en-US" b="1" dirty="0"/>
              <a:t>=fit!$F$4*K2</a:t>
            </a:r>
            <a:endParaRPr lang="en-US" dirty="0"/>
          </a:p>
          <a:p>
            <a:pPr marL="514350" lvl="0" indent="-514350">
              <a:buFont typeface="+mj-lt"/>
              <a:buAutoNum type="alphaLcParenR"/>
            </a:pPr>
            <a:r>
              <a:rPr lang="en-US" dirty="0"/>
              <a:t>=fit!$F$5*L2</a:t>
            </a:r>
          </a:p>
          <a:p>
            <a:pPr marL="514350" lvl="0" indent="-514350">
              <a:buFont typeface="+mj-lt"/>
              <a:buAutoNum type="alphaLcParenR"/>
            </a:pPr>
            <a:r>
              <a:rPr lang="en-US" dirty="0"/>
              <a:t>=fit!$F$6*M2</a:t>
            </a:r>
          </a:p>
          <a:p>
            <a:endParaRPr lang="en-US" dirty="0"/>
          </a:p>
        </p:txBody>
      </p:sp>
    </p:spTree>
    <p:extLst>
      <p:ext uri="{BB962C8B-B14F-4D97-AF65-F5344CB8AC3E}">
        <p14:creationId xmlns:p14="http://schemas.microsoft.com/office/powerpoint/2010/main" val="3791674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a:t>
            </a:r>
            <a:endParaRPr lang="en-US" dirty="0"/>
          </a:p>
        </p:txBody>
      </p:sp>
      <p:sp>
        <p:nvSpPr>
          <p:cNvPr id="3" name="Content Placeholder 2"/>
          <p:cNvSpPr>
            <a:spLocks noGrp="1"/>
          </p:cNvSpPr>
          <p:nvPr>
            <p:ph idx="1"/>
          </p:nvPr>
        </p:nvSpPr>
        <p:spPr/>
        <p:txBody>
          <a:bodyPr/>
          <a:lstStyle/>
          <a:p>
            <a:r>
              <a:rPr lang="en-US" dirty="0"/>
              <a:t>Propagate that down, and create corresponding values for column S and T.  </a:t>
            </a:r>
          </a:p>
          <a:p>
            <a:r>
              <a:rPr lang="en-US" dirty="0"/>
              <a:t>Put =SUM(R2:T2) into cell U2 and copy it down. Now you have all the failure parameters added together for the three skills. </a:t>
            </a:r>
          </a:p>
          <a:p>
            <a:r>
              <a:rPr lang="en-US" dirty="0"/>
              <a:t>Put =fit!$F$7 into column V and copy it down.  </a:t>
            </a:r>
          </a:p>
          <a:p>
            <a:endParaRPr lang="en-US" dirty="0"/>
          </a:p>
        </p:txBody>
      </p:sp>
    </p:spTree>
    <p:extLst>
      <p:ext uri="{BB962C8B-B14F-4D97-AF65-F5344CB8AC3E}">
        <p14:creationId xmlns:p14="http://schemas.microsoft.com/office/powerpoint/2010/main" val="2202333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Q5</a:t>
            </a:r>
            <a:endParaRPr lang="en-US" dirty="0"/>
          </a:p>
        </p:txBody>
      </p:sp>
      <p:sp>
        <p:nvSpPr>
          <p:cNvPr id="3" name="Content Placeholder 2"/>
          <p:cNvSpPr>
            <a:spLocks noGrp="1"/>
          </p:cNvSpPr>
          <p:nvPr>
            <p:ph idx="1"/>
          </p:nvPr>
        </p:nvSpPr>
        <p:spPr/>
        <p:txBody>
          <a:bodyPr/>
          <a:lstStyle/>
          <a:p>
            <a:r>
              <a:rPr lang="en-US" dirty="0"/>
              <a:t>Now we can calculate m</a:t>
            </a:r>
            <a:r>
              <a:rPr lang="en-US" dirty="0" smtClean="0"/>
              <a:t>!</a:t>
            </a:r>
          </a:p>
          <a:p>
            <a:endParaRPr lang="en-US" dirty="0"/>
          </a:p>
          <a:p>
            <a:pPr marL="0" indent="0">
              <a:buNone/>
            </a:pPr>
            <a:endParaRPr lang="en-US" dirty="0"/>
          </a:p>
        </p:txBody>
      </p:sp>
    </p:spTree>
    <p:extLst>
      <p:ext uri="{BB962C8B-B14F-4D97-AF65-F5344CB8AC3E}">
        <p14:creationId xmlns:p14="http://schemas.microsoft.com/office/powerpoint/2010/main" val="2608222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Q5</a:t>
            </a:r>
            <a:endParaRPr lang="en-US" dirty="0"/>
          </a:p>
        </p:txBody>
      </p:sp>
      <p:sp>
        <p:nvSpPr>
          <p:cNvPr id="3" name="Content Placeholder 2"/>
          <p:cNvSpPr>
            <a:spLocks noGrp="1"/>
          </p:cNvSpPr>
          <p:nvPr>
            <p:ph idx="1"/>
          </p:nvPr>
        </p:nvSpPr>
        <p:spPr/>
        <p:txBody>
          <a:bodyPr/>
          <a:lstStyle/>
          <a:p>
            <a:r>
              <a:rPr lang="en-US" dirty="0"/>
              <a:t>Now we can calculate m</a:t>
            </a:r>
            <a:r>
              <a:rPr lang="en-US" dirty="0" smtClean="0"/>
              <a:t>!</a:t>
            </a:r>
          </a:p>
          <a:p>
            <a:endParaRPr lang="en-US" dirty="0"/>
          </a:p>
          <a:p>
            <a:r>
              <a:rPr lang="en-US" dirty="0" smtClean="0"/>
              <a:t>What’s m?</a:t>
            </a:r>
          </a:p>
          <a:p>
            <a:endParaRPr lang="en-US" dirty="0"/>
          </a:p>
          <a:p>
            <a:pPr marL="0" indent="0">
              <a:buNone/>
            </a:pPr>
            <a:endParaRPr lang="en-US" dirty="0"/>
          </a:p>
        </p:txBody>
      </p:sp>
    </p:spTree>
    <p:extLst>
      <p:ext uri="{BB962C8B-B14F-4D97-AF65-F5344CB8AC3E}">
        <p14:creationId xmlns:p14="http://schemas.microsoft.com/office/powerpoint/2010/main" val="3270957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Q5 part 2</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What do you put in cell W2?</a:t>
            </a:r>
          </a:p>
          <a:p>
            <a:pPr marL="514350" lvl="0" indent="-514350">
              <a:buFont typeface="+mj-lt"/>
              <a:buAutoNum type="alphaLcParenR"/>
            </a:pPr>
            <a:r>
              <a:rPr lang="en-US" dirty="0"/>
              <a:t>=V2</a:t>
            </a:r>
          </a:p>
          <a:p>
            <a:pPr marL="514350" lvl="0" indent="-514350">
              <a:buFont typeface="+mj-lt"/>
              <a:buAutoNum type="alphaLcParenR"/>
            </a:pPr>
            <a:r>
              <a:rPr lang="en-US" dirty="0"/>
              <a:t>=Q2+U2</a:t>
            </a:r>
          </a:p>
          <a:p>
            <a:pPr marL="514350" lvl="0" indent="-514350">
              <a:buFont typeface="+mj-lt"/>
              <a:buAutoNum type="alphaLcParenR"/>
            </a:pPr>
            <a:r>
              <a:rPr lang="en-US" dirty="0"/>
              <a:t>=Q2/U2</a:t>
            </a:r>
          </a:p>
          <a:p>
            <a:pPr marL="514350" lvl="0" indent="-514350">
              <a:buFont typeface="+mj-lt"/>
              <a:buAutoNum type="alphaLcParenR"/>
            </a:pPr>
            <a:r>
              <a:rPr lang="en-US" dirty="0"/>
              <a:t>=Q2*U2</a:t>
            </a:r>
          </a:p>
          <a:p>
            <a:pPr marL="514350" lvl="0" indent="-514350">
              <a:buFont typeface="+mj-lt"/>
              <a:buAutoNum type="alphaLcParenR"/>
            </a:pPr>
            <a:r>
              <a:rPr lang="en-US" dirty="0"/>
              <a:t>=Q2+U2+V2</a:t>
            </a:r>
          </a:p>
          <a:p>
            <a:pPr marL="514350" lvl="0" indent="-514350">
              <a:buFont typeface="+mj-lt"/>
              <a:buAutoNum type="alphaLcParenR"/>
            </a:pPr>
            <a:r>
              <a:rPr lang="en-US" dirty="0"/>
              <a:t>=Q2*U2*V2</a:t>
            </a:r>
          </a:p>
          <a:p>
            <a:pPr marL="514350" lvl="0" indent="-514350">
              <a:buFont typeface="+mj-lt"/>
              <a:buAutoNum type="alphaLcParenR"/>
            </a:pPr>
            <a:r>
              <a:rPr lang="en-US" dirty="0"/>
              <a:t>=(Q2*U2)/V2</a:t>
            </a:r>
          </a:p>
          <a:p>
            <a:pPr marL="514350" lvl="0" indent="-514350">
              <a:buFont typeface="+mj-lt"/>
              <a:buAutoNum type="alphaLcParenR"/>
            </a:pPr>
            <a:r>
              <a:rPr lang="en-US" dirty="0"/>
              <a:t>=EXP(Q2+U2-V2)</a:t>
            </a:r>
          </a:p>
          <a:p>
            <a:pPr marL="514350" lvl="0" indent="-514350">
              <a:buFont typeface="+mj-lt"/>
              <a:buAutoNum type="alphaLcParenR"/>
            </a:pPr>
            <a:r>
              <a:rPr lang="en-US" dirty="0"/>
              <a:t>=EXP(Q2+U2+V2)</a:t>
            </a:r>
          </a:p>
          <a:p>
            <a:pPr marL="514350" lvl="0" indent="-514350">
              <a:buFont typeface="+mj-lt"/>
              <a:buAutoNum type="alphaLcParenR"/>
            </a:pPr>
            <a:r>
              <a:rPr lang="en-US" dirty="0"/>
              <a:t>=EXP(Q2*U2*V2)</a:t>
            </a:r>
          </a:p>
          <a:p>
            <a:endParaRPr lang="en-US" dirty="0"/>
          </a:p>
        </p:txBody>
      </p:sp>
    </p:spTree>
    <p:extLst>
      <p:ext uri="{BB962C8B-B14F-4D97-AF65-F5344CB8AC3E}">
        <p14:creationId xmlns:p14="http://schemas.microsoft.com/office/powerpoint/2010/main" val="2744001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Q5 part 2</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What do you put in cell W2?</a:t>
            </a:r>
          </a:p>
          <a:p>
            <a:pPr marL="514350" lvl="0" indent="-514350">
              <a:buFont typeface="+mj-lt"/>
              <a:buAutoNum type="alphaLcParenR"/>
            </a:pPr>
            <a:r>
              <a:rPr lang="en-US" dirty="0"/>
              <a:t>=V2</a:t>
            </a:r>
          </a:p>
          <a:p>
            <a:pPr marL="514350" lvl="0" indent="-514350">
              <a:buFont typeface="+mj-lt"/>
              <a:buAutoNum type="alphaLcParenR"/>
            </a:pPr>
            <a:r>
              <a:rPr lang="en-US" dirty="0"/>
              <a:t>=Q2+U2</a:t>
            </a:r>
          </a:p>
          <a:p>
            <a:pPr marL="514350" lvl="0" indent="-514350">
              <a:buFont typeface="+mj-lt"/>
              <a:buAutoNum type="alphaLcParenR"/>
            </a:pPr>
            <a:r>
              <a:rPr lang="en-US" dirty="0"/>
              <a:t>=Q2/U2</a:t>
            </a:r>
          </a:p>
          <a:p>
            <a:pPr marL="514350" lvl="0" indent="-514350">
              <a:buFont typeface="+mj-lt"/>
              <a:buAutoNum type="alphaLcParenR"/>
            </a:pPr>
            <a:r>
              <a:rPr lang="en-US" dirty="0"/>
              <a:t>=Q2*U2</a:t>
            </a:r>
          </a:p>
          <a:p>
            <a:pPr marL="514350" lvl="0" indent="-514350">
              <a:buFont typeface="+mj-lt"/>
              <a:buAutoNum type="alphaLcParenR"/>
            </a:pPr>
            <a:r>
              <a:rPr lang="en-US" b="1" dirty="0"/>
              <a:t>=Q2+U2+V2</a:t>
            </a:r>
            <a:endParaRPr lang="en-US" dirty="0"/>
          </a:p>
          <a:p>
            <a:pPr marL="514350" lvl="0" indent="-514350">
              <a:buFont typeface="+mj-lt"/>
              <a:buAutoNum type="alphaLcParenR"/>
            </a:pPr>
            <a:r>
              <a:rPr lang="en-US" dirty="0"/>
              <a:t>=Q2*U2*V2</a:t>
            </a:r>
          </a:p>
          <a:p>
            <a:pPr marL="514350" lvl="0" indent="-514350">
              <a:buFont typeface="+mj-lt"/>
              <a:buAutoNum type="alphaLcParenR"/>
            </a:pPr>
            <a:r>
              <a:rPr lang="en-US" dirty="0"/>
              <a:t>=(Q2*U2)/V2</a:t>
            </a:r>
          </a:p>
          <a:p>
            <a:pPr marL="514350" lvl="0" indent="-514350">
              <a:buFont typeface="+mj-lt"/>
              <a:buAutoNum type="alphaLcParenR"/>
            </a:pPr>
            <a:r>
              <a:rPr lang="en-US" dirty="0"/>
              <a:t>=EXP(Q2+U2-V2)</a:t>
            </a:r>
          </a:p>
          <a:p>
            <a:pPr marL="514350" lvl="0" indent="-514350">
              <a:buFont typeface="+mj-lt"/>
              <a:buAutoNum type="alphaLcParenR"/>
            </a:pPr>
            <a:r>
              <a:rPr lang="en-US" dirty="0"/>
              <a:t>=EXP(Q2+U2+V2)</a:t>
            </a:r>
          </a:p>
          <a:p>
            <a:pPr marL="514350" lvl="0" indent="-514350">
              <a:buFont typeface="+mj-lt"/>
              <a:buAutoNum type="alphaLcParenR"/>
            </a:pPr>
            <a:r>
              <a:rPr lang="en-US" dirty="0"/>
              <a:t>=EXP(Q2*U2*V2)</a:t>
            </a:r>
          </a:p>
          <a:p>
            <a:endParaRPr lang="en-US" dirty="0"/>
          </a:p>
        </p:txBody>
      </p:sp>
    </p:spTree>
    <p:extLst>
      <p:ext uri="{BB962C8B-B14F-4D97-AF65-F5344CB8AC3E}">
        <p14:creationId xmlns:p14="http://schemas.microsoft.com/office/powerpoint/2010/main" val="3079234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B6</a:t>
            </a:r>
            <a:endParaRPr lang="en-US" dirty="0"/>
          </a:p>
        </p:txBody>
      </p:sp>
      <p:sp>
        <p:nvSpPr>
          <p:cNvPr id="3" name="Content Placeholder 2"/>
          <p:cNvSpPr>
            <a:spLocks noGrp="1"/>
          </p:cNvSpPr>
          <p:nvPr>
            <p:ph idx="1"/>
          </p:nvPr>
        </p:nvSpPr>
        <p:spPr/>
        <p:txBody>
          <a:bodyPr/>
          <a:lstStyle/>
          <a:p>
            <a:r>
              <a:rPr lang="en-US" dirty="0" smtClean="0"/>
              <a:t>Apologies for the unexpected technical difficulties</a:t>
            </a:r>
          </a:p>
          <a:p>
            <a:endParaRPr lang="en-US" dirty="0"/>
          </a:p>
          <a:p>
            <a:r>
              <a:rPr lang="en-US" dirty="0" smtClean="0"/>
              <a:t>As noted on the forum, this assignment will be removed from your grade with no penalty and will not count as your “dropped assignment”</a:t>
            </a:r>
            <a:endParaRPr lang="en-US" dirty="0"/>
          </a:p>
        </p:txBody>
      </p:sp>
    </p:spTree>
    <p:extLst>
      <p:ext uri="{BB962C8B-B14F-4D97-AF65-F5344CB8AC3E}">
        <p14:creationId xmlns:p14="http://schemas.microsoft.com/office/powerpoint/2010/main" val="1674935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Q6</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a:t>What goes in cell X2, p(m)?</a:t>
            </a:r>
          </a:p>
          <a:p>
            <a:pPr marL="514350" lvl="0" indent="-514350">
              <a:buFont typeface="+mj-lt"/>
              <a:buAutoNum type="alphaLcParenR"/>
            </a:pPr>
            <a:r>
              <a:rPr lang="en-US" dirty="0"/>
              <a:t>=W2</a:t>
            </a:r>
          </a:p>
          <a:p>
            <a:pPr marL="514350" lvl="0" indent="-514350">
              <a:buFont typeface="+mj-lt"/>
              <a:buAutoNum type="alphaLcParenR"/>
            </a:pPr>
            <a:r>
              <a:rPr lang="en-US" dirty="0"/>
              <a:t>=(W2*-1)</a:t>
            </a:r>
          </a:p>
          <a:p>
            <a:pPr marL="514350" lvl="0" indent="-514350">
              <a:buFont typeface="+mj-lt"/>
              <a:buAutoNum type="alphaLcParenR"/>
            </a:pPr>
            <a:r>
              <a:rPr lang="en-US" dirty="0"/>
              <a:t>=EXP(W2)</a:t>
            </a:r>
          </a:p>
          <a:p>
            <a:pPr marL="514350" lvl="0" indent="-514350">
              <a:buFont typeface="+mj-lt"/>
              <a:buAutoNum type="alphaLcParenR"/>
            </a:pPr>
            <a:r>
              <a:rPr lang="en-US" dirty="0"/>
              <a:t>=EXP(W2*-1)</a:t>
            </a:r>
          </a:p>
          <a:p>
            <a:pPr marL="514350" lvl="0" indent="-514350">
              <a:buFont typeface="+mj-lt"/>
              <a:buAutoNum type="alphaLcParenR"/>
            </a:pPr>
            <a:r>
              <a:rPr lang="en-US" dirty="0"/>
              <a:t>=(1+EXP(W2)) </a:t>
            </a:r>
          </a:p>
          <a:p>
            <a:pPr marL="514350" lvl="0" indent="-514350">
              <a:buFont typeface="+mj-lt"/>
              <a:buAutoNum type="alphaLcParenR"/>
            </a:pPr>
            <a:r>
              <a:rPr lang="en-US" dirty="0"/>
              <a:t>=(1+EXP(W2*-1)) </a:t>
            </a:r>
          </a:p>
          <a:p>
            <a:pPr marL="514350" lvl="0" indent="-514350">
              <a:buFont typeface="+mj-lt"/>
              <a:buAutoNum type="alphaLcParenR"/>
            </a:pPr>
            <a:r>
              <a:rPr lang="en-US" dirty="0"/>
              <a:t>=(1-EXP(W2))</a:t>
            </a:r>
          </a:p>
          <a:p>
            <a:pPr marL="514350" lvl="0" indent="-514350">
              <a:buFont typeface="+mj-lt"/>
              <a:buAutoNum type="alphaLcParenR"/>
            </a:pPr>
            <a:r>
              <a:rPr lang="en-US" dirty="0"/>
              <a:t>=(1-EXP(W2*-1)) </a:t>
            </a:r>
          </a:p>
          <a:p>
            <a:pPr marL="514350" lvl="0" indent="-514350">
              <a:buFont typeface="+mj-lt"/>
              <a:buAutoNum type="alphaLcParenR"/>
            </a:pPr>
            <a:r>
              <a:rPr lang="en-US" dirty="0"/>
              <a:t>=1/(1-EXP(W2))</a:t>
            </a:r>
          </a:p>
          <a:p>
            <a:pPr marL="514350" lvl="0" indent="-514350">
              <a:buFont typeface="+mj-lt"/>
              <a:buAutoNum type="alphaLcParenR"/>
            </a:pPr>
            <a:r>
              <a:rPr lang="en-US" dirty="0"/>
              <a:t>=1/(1+EXP(W2))</a:t>
            </a:r>
          </a:p>
          <a:p>
            <a:pPr marL="514350" lvl="0" indent="-514350">
              <a:buFont typeface="+mj-lt"/>
              <a:buAutoNum type="alphaLcParenR"/>
            </a:pPr>
            <a:r>
              <a:rPr lang="en-US" dirty="0"/>
              <a:t>=1/(1-EXP(W2*-1))</a:t>
            </a:r>
          </a:p>
          <a:p>
            <a:pPr marL="514350" lvl="0" indent="-514350">
              <a:buFont typeface="+mj-lt"/>
              <a:buAutoNum type="alphaLcParenR"/>
            </a:pPr>
            <a:r>
              <a:rPr lang="en-US" dirty="0"/>
              <a:t>=1/(1+EXP(W2*-1))</a:t>
            </a:r>
          </a:p>
          <a:p>
            <a:pPr marL="514350" lvl="0" indent="-514350">
              <a:buFont typeface="+mj-lt"/>
              <a:buAutoNum type="alphaLcParenR"/>
            </a:pPr>
            <a:r>
              <a:rPr lang="en-US" dirty="0"/>
              <a:t>=1/1+E2^(W2*-1))</a:t>
            </a:r>
          </a:p>
          <a:p>
            <a:endParaRPr lang="en-US" dirty="0"/>
          </a:p>
        </p:txBody>
      </p:sp>
    </p:spTree>
    <p:extLst>
      <p:ext uri="{BB962C8B-B14F-4D97-AF65-F5344CB8AC3E}">
        <p14:creationId xmlns:p14="http://schemas.microsoft.com/office/powerpoint/2010/main" val="3942155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Q6</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a:t>What goes in cell X2, p(m)?</a:t>
            </a:r>
          </a:p>
          <a:p>
            <a:pPr marL="514350" lvl="0" indent="-514350">
              <a:buFont typeface="+mj-lt"/>
              <a:buAutoNum type="alphaLcParenR"/>
            </a:pPr>
            <a:r>
              <a:rPr lang="en-US" dirty="0"/>
              <a:t>=W2</a:t>
            </a:r>
          </a:p>
          <a:p>
            <a:pPr marL="514350" lvl="0" indent="-514350">
              <a:buFont typeface="+mj-lt"/>
              <a:buAutoNum type="alphaLcParenR"/>
            </a:pPr>
            <a:r>
              <a:rPr lang="en-US" dirty="0"/>
              <a:t>=(W2*-1)</a:t>
            </a:r>
          </a:p>
          <a:p>
            <a:pPr marL="514350" lvl="0" indent="-514350">
              <a:buFont typeface="+mj-lt"/>
              <a:buAutoNum type="alphaLcParenR"/>
            </a:pPr>
            <a:r>
              <a:rPr lang="en-US" dirty="0"/>
              <a:t>=EXP(W2)</a:t>
            </a:r>
          </a:p>
          <a:p>
            <a:pPr marL="514350" lvl="0" indent="-514350">
              <a:buFont typeface="+mj-lt"/>
              <a:buAutoNum type="alphaLcParenR"/>
            </a:pPr>
            <a:r>
              <a:rPr lang="en-US" dirty="0"/>
              <a:t>=EXP(W2*-1)</a:t>
            </a:r>
          </a:p>
          <a:p>
            <a:pPr marL="514350" lvl="0" indent="-514350">
              <a:buFont typeface="+mj-lt"/>
              <a:buAutoNum type="alphaLcParenR"/>
            </a:pPr>
            <a:r>
              <a:rPr lang="en-US" dirty="0"/>
              <a:t>=(1+EXP(W2)) </a:t>
            </a:r>
          </a:p>
          <a:p>
            <a:pPr marL="514350" lvl="0" indent="-514350">
              <a:buFont typeface="+mj-lt"/>
              <a:buAutoNum type="alphaLcParenR"/>
            </a:pPr>
            <a:r>
              <a:rPr lang="en-US" dirty="0"/>
              <a:t>=(1+EXP(W2*-1)) </a:t>
            </a:r>
          </a:p>
          <a:p>
            <a:pPr marL="514350" lvl="0" indent="-514350">
              <a:buFont typeface="+mj-lt"/>
              <a:buAutoNum type="alphaLcParenR"/>
            </a:pPr>
            <a:r>
              <a:rPr lang="en-US" dirty="0"/>
              <a:t>=(1-EXP(W2))</a:t>
            </a:r>
          </a:p>
          <a:p>
            <a:pPr marL="514350" lvl="0" indent="-514350">
              <a:buFont typeface="+mj-lt"/>
              <a:buAutoNum type="alphaLcParenR"/>
            </a:pPr>
            <a:r>
              <a:rPr lang="en-US" dirty="0"/>
              <a:t>=(1-EXP(W2*-1)) </a:t>
            </a:r>
          </a:p>
          <a:p>
            <a:pPr marL="514350" lvl="0" indent="-514350">
              <a:buFont typeface="+mj-lt"/>
              <a:buAutoNum type="alphaLcParenR"/>
            </a:pPr>
            <a:r>
              <a:rPr lang="en-US" dirty="0"/>
              <a:t>=1/(1-EXP(W2))</a:t>
            </a:r>
          </a:p>
          <a:p>
            <a:pPr marL="514350" lvl="0" indent="-514350">
              <a:buFont typeface="+mj-lt"/>
              <a:buAutoNum type="alphaLcParenR"/>
            </a:pPr>
            <a:r>
              <a:rPr lang="en-US" dirty="0"/>
              <a:t>=1/(1+EXP(W2))</a:t>
            </a:r>
          </a:p>
          <a:p>
            <a:pPr marL="514350" lvl="0" indent="-514350">
              <a:buFont typeface="+mj-lt"/>
              <a:buAutoNum type="alphaLcParenR"/>
            </a:pPr>
            <a:r>
              <a:rPr lang="en-US" dirty="0"/>
              <a:t>=1/(1-EXP(W2*-1))</a:t>
            </a:r>
          </a:p>
          <a:p>
            <a:pPr marL="514350" lvl="0" indent="-514350">
              <a:buFont typeface="+mj-lt"/>
              <a:buAutoNum type="alphaLcParenR"/>
            </a:pPr>
            <a:r>
              <a:rPr lang="en-US" b="1" dirty="0"/>
              <a:t>=1/(1+EXP(W2*-1))</a:t>
            </a:r>
            <a:endParaRPr lang="en-US" dirty="0"/>
          </a:p>
          <a:p>
            <a:pPr marL="514350" lvl="0" indent="-514350">
              <a:buFont typeface="+mj-lt"/>
              <a:buAutoNum type="alphaLcParenR"/>
            </a:pPr>
            <a:r>
              <a:rPr lang="en-US" dirty="0"/>
              <a:t>=1/1+E2^(W2*-1))</a:t>
            </a:r>
          </a:p>
          <a:p>
            <a:endParaRPr lang="en-US" dirty="0"/>
          </a:p>
        </p:txBody>
      </p:sp>
    </p:spTree>
    <p:extLst>
      <p:ext uri="{BB962C8B-B14F-4D97-AF65-F5344CB8AC3E}">
        <p14:creationId xmlns:p14="http://schemas.microsoft.com/office/powerpoint/2010/main" val="766020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Q7</a:t>
            </a:r>
            <a:endParaRPr lang="en-US" dirty="0"/>
          </a:p>
        </p:txBody>
      </p:sp>
      <p:sp>
        <p:nvSpPr>
          <p:cNvPr id="3" name="Content Placeholder 2"/>
          <p:cNvSpPr>
            <a:spLocks noGrp="1"/>
          </p:cNvSpPr>
          <p:nvPr>
            <p:ph idx="1"/>
          </p:nvPr>
        </p:nvSpPr>
        <p:spPr/>
        <p:txBody>
          <a:bodyPr/>
          <a:lstStyle/>
          <a:p>
            <a:r>
              <a:rPr lang="en-US" dirty="0"/>
              <a:t>You’ve got PFA!  Now it’s time to fit the seven parameters. Go to the sheet “fit”. What is the SSR currently?</a:t>
            </a:r>
          </a:p>
          <a:p>
            <a:endParaRPr lang="en-US" dirty="0"/>
          </a:p>
        </p:txBody>
      </p:sp>
    </p:spTree>
    <p:extLst>
      <p:ext uri="{BB962C8B-B14F-4D97-AF65-F5344CB8AC3E}">
        <p14:creationId xmlns:p14="http://schemas.microsoft.com/office/powerpoint/2010/main" val="136447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Q8</a:t>
            </a:r>
            <a:endParaRPr lang="en-US" dirty="0"/>
          </a:p>
        </p:txBody>
      </p:sp>
      <p:sp>
        <p:nvSpPr>
          <p:cNvPr id="3" name="Content Placeholder 2"/>
          <p:cNvSpPr>
            <a:spLocks noGrp="1"/>
          </p:cNvSpPr>
          <p:nvPr>
            <p:ph idx="1"/>
          </p:nvPr>
        </p:nvSpPr>
        <p:spPr/>
        <p:txBody>
          <a:bodyPr/>
          <a:lstStyle/>
          <a:p>
            <a:r>
              <a:rPr lang="en-US" dirty="0"/>
              <a:t>What happens if you change gamma-skill 1 to be 1? What does the SSR become?</a:t>
            </a:r>
          </a:p>
        </p:txBody>
      </p:sp>
    </p:spTree>
    <p:extLst>
      <p:ext uri="{BB962C8B-B14F-4D97-AF65-F5344CB8AC3E}">
        <p14:creationId xmlns:p14="http://schemas.microsoft.com/office/powerpoint/2010/main" val="3312996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Q9</a:t>
            </a:r>
            <a:endParaRPr lang="en-US" dirty="0"/>
          </a:p>
        </p:txBody>
      </p:sp>
      <p:sp>
        <p:nvSpPr>
          <p:cNvPr id="3" name="Content Placeholder 2"/>
          <p:cNvSpPr>
            <a:spLocks noGrp="1"/>
          </p:cNvSpPr>
          <p:nvPr>
            <p:ph idx="1"/>
          </p:nvPr>
        </p:nvSpPr>
        <p:spPr/>
        <p:txBody>
          <a:bodyPr/>
          <a:lstStyle/>
          <a:p>
            <a:r>
              <a:rPr lang="en-US" dirty="0"/>
              <a:t>Question 9. Is the model better or worse than the model you got for question 7?</a:t>
            </a:r>
          </a:p>
          <a:p>
            <a:pPr marL="514350" lvl="0" indent="-514350">
              <a:buFont typeface="+mj-lt"/>
              <a:buAutoNum type="alphaLcParenR"/>
            </a:pPr>
            <a:r>
              <a:rPr lang="en-US" dirty="0"/>
              <a:t>Better</a:t>
            </a:r>
          </a:p>
          <a:p>
            <a:pPr marL="514350" lvl="0" indent="-514350">
              <a:buFont typeface="+mj-lt"/>
              <a:buAutoNum type="alphaLcParenR"/>
            </a:pPr>
            <a:r>
              <a:rPr lang="en-US" dirty="0"/>
              <a:t>Worse</a:t>
            </a:r>
          </a:p>
          <a:p>
            <a:pPr marL="514350" lvl="0" indent="-514350">
              <a:buFont typeface="+mj-lt"/>
              <a:buAutoNum type="alphaLcParenR"/>
            </a:pPr>
            <a:r>
              <a:rPr lang="en-US" dirty="0"/>
              <a:t>The Same</a:t>
            </a:r>
          </a:p>
          <a:p>
            <a:endParaRPr lang="en-US" dirty="0"/>
          </a:p>
        </p:txBody>
      </p:sp>
    </p:spTree>
    <p:extLst>
      <p:ext uri="{BB962C8B-B14F-4D97-AF65-F5344CB8AC3E}">
        <p14:creationId xmlns:p14="http://schemas.microsoft.com/office/powerpoint/2010/main" val="238760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Q9</a:t>
            </a:r>
            <a:endParaRPr lang="en-US" dirty="0"/>
          </a:p>
        </p:txBody>
      </p:sp>
      <p:sp>
        <p:nvSpPr>
          <p:cNvPr id="3" name="Content Placeholder 2"/>
          <p:cNvSpPr>
            <a:spLocks noGrp="1"/>
          </p:cNvSpPr>
          <p:nvPr>
            <p:ph idx="1"/>
          </p:nvPr>
        </p:nvSpPr>
        <p:spPr/>
        <p:txBody>
          <a:bodyPr/>
          <a:lstStyle/>
          <a:p>
            <a:r>
              <a:rPr lang="en-US" dirty="0"/>
              <a:t>Question 9. Is the model better or worse than the model you got for question 7?</a:t>
            </a:r>
          </a:p>
          <a:p>
            <a:pPr marL="514350" lvl="0" indent="-514350">
              <a:buFont typeface="+mj-lt"/>
              <a:buAutoNum type="alphaLcParenR"/>
            </a:pPr>
            <a:r>
              <a:rPr lang="en-US" b="1" dirty="0"/>
              <a:t>Better</a:t>
            </a:r>
            <a:endParaRPr lang="en-US" dirty="0"/>
          </a:p>
          <a:p>
            <a:pPr marL="514350" lvl="0" indent="-514350">
              <a:buFont typeface="+mj-lt"/>
              <a:buAutoNum type="alphaLcParenR"/>
            </a:pPr>
            <a:r>
              <a:rPr lang="en-US" dirty="0"/>
              <a:t>Worse</a:t>
            </a:r>
          </a:p>
          <a:p>
            <a:pPr marL="514350" lvl="0" indent="-514350">
              <a:buFont typeface="+mj-lt"/>
              <a:buAutoNum type="alphaLcParenR"/>
            </a:pPr>
            <a:r>
              <a:rPr lang="en-US" dirty="0"/>
              <a:t>The Same</a:t>
            </a:r>
          </a:p>
          <a:p>
            <a:endParaRPr lang="en-US" dirty="0"/>
          </a:p>
        </p:txBody>
      </p:sp>
    </p:spTree>
    <p:extLst>
      <p:ext uri="{BB962C8B-B14F-4D97-AF65-F5344CB8AC3E}">
        <p14:creationId xmlns:p14="http://schemas.microsoft.com/office/powerpoint/2010/main" val="3368256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Q10</a:t>
            </a:r>
            <a:endParaRPr lang="en-US" dirty="0"/>
          </a:p>
        </p:txBody>
      </p:sp>
      <p:sp>
        <p:nvSpPr>
          <p:cNvPr id="3" name="Content Placeholder 2"/>
          <p:cNvSpPr>
            <a:spLocks noGrp="1"/>
          </p:cNvSpPr>
          <p:nvPr>
            <p:ph idx="1"/>
          </p:nvPr>
        </p:nvSpPr>
        <p:spPr/>
        <p:txBody>
          <a:bodyPr>
            <a:normAutofit fontScale="85000" lnSpcReduction="20000"/>
          </a:bodyPr>
          <a:lstStyle/>
          <a:p>
            <a:r>
              <a:rPr lang="en-US" dirty="0"/>
              <a:t>Question 10. What does it mean to increase gamma-skill-1 from 0 to 1?</a:t>
            </a:r>
          </a:p>
          <a:p>
            <a:pPr marL="514350" lvl="0" indent="-514350">
              <a:buFont typeface="+mj-lt"/>
              <a:buAutoNum type="alphaLcParenR"/>
            </a:pPr>
            <a:r>
              <a:rPr lang="en-US" dirty="0"/>
              <a:t>It means that getting skill 1 right improves your performance on future items involving skill 1</a:t>
            </a:r>
          </a:p>
          <a:p>
            <a:pPr marL="514350" lvl="0" indent="-514350">
              <a:buFont typeface="+mj-lt"/>
              <a:buAutoNum type="alphaLcParenR"/>
            </a:pPr>
            <a:r>
              <a:rPr lang="en-US" dirty="0"/>
              <a:t>It means that getting skill 1 right worsens your performance on future items involving skill 1</a:t>
            </a:r>
          </a:p>
          <a:p>
            <a:pPr marL="514350" lvl="0" indent="-514350">
              <a:buFont typeface="+mj-lt"/>
              <a:buAutoNum type="alphaLcParenR"/>
            </a:pPr>
            <a:r>
              <a:rPr lang="en-US" dirty="0"/>
              <a:t>It means that getting skill 1 wrong improves your performance on future items involving skill 1</a:t>
            </a:r>
          </a:p>
          <a:p>
            <a:pPr marL="514350" lvl="0" indent="-514350">
              <a:buFont typeface="+mj-lt"/>
              <a:buAutoNum type="alphaLcParenR"/>
            </a:pPr>
            <a:r>
              <a:rPr lang="en-US" dirty="0"/>
              <a:t>It means that getting skill 1 wrong worsens your performance on future items involving skill 1</a:t>
            </a:r>
          </a:p>
          <a:p>
            <a:pPr marL="514350" lvl="0" indent="-514350">
              <a:buFont typeface="+mj-lt"/>
              <a:buAutoNum type="alphaLcParenR"/>
            </a:pPr>
            <a:r>
              <a:rPr lang="en-US" dirty="0"/>
              <a:t>It means that your SSR gets better!</a:t>
            </a:r>
          </a:p>
          <a:p>
            <a:pPr marL="514350" indent="-514350">
              <a:buFont typeface="+mj-lt"/>
              <a:buAutoNum type="alphaLcParenR"/>
            </a:pPr>
            <a:endParaRPr lang="en-US" dirty="0"/>
          </a:p>
        </p:txBody>
      </p:sp>
    </p:spTree>
    <p:extLst>
      <p:ext uri="{BB962C8B-B14F-4D97-AF65-F5344CB8AC3E}">
        <p14:creationId xmlns:p14="http://schemas.microsoft.com/office/powerpoint/2010/main" val="4085129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Q10</a:t>
            </a:r>
            <a:endParaRPr lang="en-US" dirty="0"/>
          </a:p>
        </p:txBody>
      </p:sp>
      <p:sp>
        <p:nvSpPr>
          <p:cNvPr id="3" name="Content Placeholder 2"/>
          <p:cNvSpPr>
            <a:spLocks noGrp="1"/>
          </p:cNvSpPr>
          <p:nvPr>
            <p:ph idx="1"/>
          </p:nvPr>
        </p:nvSpPr>
        <p:spPr/>
        <p:txBody>
          <a:bodyPr>
            <a:normAutofit fontScale="85000" lnSpcReduction="20000"/>
          </a:bodyPr>
          <a:lstStyle/>
          <a:p>
            <a:r>
              <a:rPr lang="en-US" dirty="0"/>
              <a:t>Question 10. What does it mean to increase gamma-skill-1 from 0 to 1?</a:t>
            </a:r>
          </a:p>
          <a:p>
            <a:pPr marL="514350" lvl="0" indent="-514350">
              <a:buFont typeface="+mj-lt"/>
              <a:buAutoNum type="alphaLcParenR"/>
            </a:pPr>
            <a:r>
              <a:rPr lang="en-US" b="1" dirty="0"/>
              <a:t>It means that getting skill 1 right improves your performance on future items involving skill 1</a:t>
            </a:r>
            <a:endParaRPr lang="en-US" dirty="0"/>
          </a:p>
          <a:p>
            <a:pPr marL="514350" lvl="0" indent="-514350">
              <a:buFont typeface="+mj-lt"/>
              <a:buAutoNum type="alphaLcParenR"/>
            </a:pPr>
            <a:r>
              <a:rPr lang="en-US" dirty="0"/>
              <a:t>It means that getting skill 1 right worsens your performance on future items involving skill 1</a:t>
            </a:r>
          </a:p>
          <a:p>
            <a:pPr marL="514350" lvl="0" indent="-514350">
              <a:buFont typeface="+mj-lt"/>
              <a:buAutoNum type="alphaLcParenR"/>
            </a:pPr>
            <a:r>
              <a:rPr lang="en-US" dirty="0"/>
              <a:t>It means that getting skill 1 wrong improves your performance on future items involving skill 1</a:t>
            </a:r>
          </a:p>
          <a:p>
            <a:pPr marL="514350" lvl="0" indent="-514350">
              <a:buFont typeface="+mj-lt"/>
              <a:buAutoNum type="alphaLcParenR"/>
            </a:pPr>
            <a:r>
              <a:rPr lang="en-US" dirty="0"/>
              <a:t>It means that getting skill 1 wrong worsens your performance on future items involving skill 1</a:t>
            </a:r>
          </a:p>
          <a:p>
            <a:pPr marL="514350" lvl="0" indent="-514350">
              <a:buFont typeface="+mj-lt"/>
              <a:buAutoNum type="alphaLcParenR"/>
            </a:pPr>
            <a:r>
              <a:rPr lang="en-US" dirty="0"/>
              <a:t>It means that your SSR gets better!</a:t>
            </a:r>
          </a:p>
          <a:p>
            <a:pPr marL="514350" indent="-514350">
              <a:buFont typeface="+mj-lt"/>
              <a:buAutoNum type="alphaLcParenR"/>
            </a:pPr>
            <a:endParaRPr lang="en-US" dirty="0"/>
          </a:p>
        </p:txBody>
      </p:sp>
    </p:spTree>
    <p:extLst>
      <p:ext uri="{BB962C8B-B14F-4D97-AF65-F5344CB8AC3E}">
        <p14:creationId xmlns:p14="http://schemas.microsoft.com/office/powerpoint/2010/main" val="2873955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Q11</a:t>
            </a:r>
            <a:endParaRPr lang="en-US" dirty="0"/>
          </a:p>
        </p:txBody>
      </p:sp>
      <p:sp>
        <p:nvSpPr>
          <p:cNvPr id="3" name="Content Placeholder 2"/>
          <p:cNvSpPr>
            <a:spLocks noGrp="1"/>
          </p:cNvSpPr>
          <p:nvPr>
            <p:ph idx="1"/>
          </p:nvPr>
        </p:nvSpPr>
        <p:spPr/>
        <p:txBody>
          <a:bodyPr/>
          <a:lstStyle/>
          <a:p>
            <a:r>
              <a:rPr lang="en-US" dirty="0"/>
              <a:t>Question 11. Use the Excel Equation Solver to find the optimal parameters for this model. (You may need to install it as an add-in). Make sure to use the GRG Nonlinear solving method and leave make unconstrained variables non-negative unchecked. What is the resultant SSR?</a:t>
            </a:r>
          </a:p>
          <a:p>
            <a:endParaRPr lang="en-US" dirty="0"/>
          </a:p>
        </p:txBody>
      </p:sp>
    </p:spTree>
    <p:extLst>
      <p:ext uri="{BB962C8B-B14F-4D97-AF65-F5344CB8AC3E}">
        <p14:creationId xmlns:p14="http://schemas.microsoft.com/office/powerpoint/2010/main" val="2913535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61288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Factors Analysis</a:t>
            </a:r>
            <a:endParaRPr lang="en-US" dirty="0"/>
          </a:p>
        </p:txBody>
      </p:sp>
      <p:sp>
        <p:nvSpPr>
          <p:cNvPr id="3" name="Content Placeholder 2"/>
          <p:cNvSpPr>
            <a:spLocks noGrp="1"/>
          </p:cNvSpPr>
          <p:nvPr>
            <p:ph idx="1"/>
          </p:nvPr>
        </p:nvSpPr>
        <p:spPr/>
        <p:txBody>
          <a:bodyPr/>
          <a:lstStyle/>
          <a:p>
            <a:r>
              <a:rPr lang="en-US" dirty="0" smtClean="0"/>
              <a:t>What are the important differences in assumptions between PFA and BKT?</a:t>
            </a:r>
          </a:p>
          <a:p>
            <a:endParaRPr lang="en-US" dirty="0"/>
          </a:p>
          <a:p>
            <a:r>
              <a:rPr lang="en-US" dirty="0" smtClean="0"/>
              <a:t>What does PFA offer that BKT doesn’t?</a:t>
            </a:r>
          </a:p>
          <a:p>
            <a:endParaRPr lang="en-US" dirty="0"/>
          </a:p>
          <a:p>
            <a:r>
              <a:rPr lang="en-US" dirty="0" smtClean="0"/>
              <a:t>What does BKT offer that PFA doesn’t?</a:t>
            </a:r>
          </a:p>
          <a:p>
            <a:endParaRPr lang="en-US" dirty="0"/>
          </a:p>
          <a:p>
            <a:endParaRPr lang="en-US" dirty="0"/>
          </a:p>
        </p:txBody>
      </p:sp>
    </p:spTree>
    <p:extLst>
      <p:ext uri="{BB962C8B-B14F-4D97-AF65-F5344CB8AC3E}">
        <p14:creationId xmlns:p14="http://schemas.microsoft.com/office/powerpoint/2010/main" val="2075983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do better than the solver?</a:t>
            </a:r>
            <a:endParaRPr lang="en-US" dirty="0"/>
          </a:p>
        </p:txBody>
      </p:sp>
      <p:sp>
        <p:nvSpPr>
          <p:cNvPr id="3" name="Content Placeholder 2"/>
          <p:cNvSpPr>
            <a:spLocks noGrp="1"/>
          </p:cNvSpPr>
          <p:nvPr>
            <p:ph idx="1"/>
          </p:nvPr>
        </p:nvSpPr>
        <p:spPr/>
        <p:txBody>
          <a:bodyPr/>
          <a:lstStyle/>
          <a:p>
            <a:r>
              <a:rPr lang="en-US" dirty="0" smtClean="0"/>
              <a:t>Take 5 minutes</a:t>
            </a:r>
            <a:endParaRPr lang="en-US" dirty="0"/>
          </a:p>
        </p:txBody>
      </p:sp>
    </p:spTree>
    <p:extLst>
      <p:ext uri="{BB962C8B-B14F-4D97-AF65-F5344CB8AC3E}">
        <p14:creationId xmlns:p14="http://schemas.microsoft.com/office/powerpoint/2010/main" val="1992610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PFA</a:t>
            </a:r>
            <a:endParaRPr lang="en-US" dirty="0"/>
          </a:p>
        </p:txBody>
      </p:sp>
      <p:sp>
        <p:nvSpPr>
          <p:cNvPr id="3" name="Content Placeholder 2"/>
          <p:cNvSpPr>
            <a:spLocks noGrp="1"/>
          </p:cNvSpPr>
          <p:nvPr>
            <p:ph idx="1"/>
          </p:nvPr>
        </p:nvSpPr>
        <p:spPr/>
        <p:txBody>
          <a:bodyPr/>
          <a:lstStyle/>
          <a:p>
            <a:r>
              <a:rPr lang="en-US" dirty="0" smtClean="0"/>
              <a:t>Have degenerate models? (How?)</a:t>
            </a:r>
          </a:p>
          <a:p>
            <a:endParaRPr lang="en-US" dirty="0"/>
          </a:p>
        </p:txBody>
      </p:sp>
    </p:spTree>
    <p:extLst>
      <p:ext uri="{BB962C8B-B14F-4D97-AF65-F5344CB8AC3E}">
        <p14:creationId xmlns:p14="http://schemas.microsoft.com/office/powerpoint/2010/main" val="356967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each of these mean?</a:t>
            </a:r>
            <a:endParaRPr lang="en-US" dirty="0"/>
          </a:p>
        </p:txBody>
      </p:sp>
      <p:sp>
        <p:nvSpPr>
          <p:cNvPr id="3" name="Content Placeholder 2"/>
          <p:cNvSpPr>
            <a:spLocks noGrp="1"/>
          </p:cNvSpPr>
          <p:nvPr>
            <p:ph idx="1"/>
          </p:nvPr>
        </p:nvSpPr>
        <p:spPr/>
        <p:txBody>
          <a:bodyPr/>
          <a:lstStyle/>
          <a:p>
            <a:r>
              <a:rPr lang="en-US" dirty="0" smtClean="0"/>
              <a:t>When might you legitimately get them?</a:t>
            </a:r>
          </a:p>
          <a:p>
            <a:endParaRPr lang="en-US" dirty="0">
              <a:latin typeface="Symbol" pitchFamily="18" charset="2"/>
            </a:endParaRPr>
          </a:p>
          <a:p>
            <a:r>
              <a:rPr lang="en-US" dirty="0">
                <a:latin typeface="Symbol" pitchFamily="18" charset="2"/>
              </a:rPr>
              <a:t>r</a:t>
            </a:r>
            <a:r>
              <a:rPr lang="en-US" dirty="0"/>
              <a:t> &lt; </a:t>
            </a:r>
            <a:r>
              <a:rPr lang="en-US" dirty="0">
                <a:latin typeface="Symbol" pitchFamily="18" charset="2"/>
              </a:rPr>
              <a:t>0</a:t>
            </a:r>
            <a:endParaRPr lang="en-US" dirty="0"/>
          </a:p>
          <a:p>
            <a:endParaRPr lang="en-US" dirty="0"/>
          </a:p>
          <a:p>
            <a:r>
              <a:rPr lang="en-US" dirty="0">
                <a:latin typeface="Symbol" pitchFamily="18" charset="2"/>
              </a:rPr>
              <a:t>g</a:t>
            </a:r>
            <a:r>
              <a:rPr lang="en-US" dirty="0"/>
              <a:t> </a:t>
            </a:r>
            <a:r>
              <a:rPr lang="en-US" dirty="0" smtClean="0"/>
              <a:t>&lt; </a:t>
            </a:r>
            <a:r>
              <a:rPr lang="en-US" dirty="0" smtClean="0">
                <a:latin typeface="Symbol" pitchFamily="18" charset="2"/>
              </a:rPr>
              <a:t>r</a:t>
            </a:r>
          </a:p>
          <a:p>
            <a:endParaRPr lang="en-US" dirty="0">
              <a:latin typeface="Symbol" pitchFamily="18" charset="2"/>
            </a:endParaRPr>
          </a:p>
          <a:p>
            <a:r>
              <a:rPr lang="en-US" dirty="0">
                <a:latin typeface="Symbol" pitchFamily="18" charset="2"/>
              </a:rPr>
              <a:t>g</a:t>
            </a:r>
            <a:r>
              <a:rPr lang="en-US" dirty="0"/>
              <a:t> &lt; </a:t>
            </a:r>
            <a:r>
              <a:rPr lang="en-US" dirty="0" smtClean="0">
                <a:latin typeface="Symbol" pitchFamily="18" charset="2"/>
              </a:rPr>
              <a:t>0</a:t>
            </a:r>
          </a:p>
          <a:p>
            <a:endParaRPr lang="en-US" dirty="0"/>
          </a:p>
          <a:p>
            <a:endParaRPr lang="en-US" dirty="0"/>
          </a:p>
        </p:txBody>
      </p:sp>
    </p:spTree>
    <p:extLst>
      <p:ext uri="{BB962C8B-B14F-4D97-AF65-F5344CB8AC3E}">
        <p14:creationId xmlns:p14="http://schemas.microsoft.com/office/powerpoint/2010/main" val="587827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PFA</a:t>
            </a:r>
            <a:endParaRPr lang="en-US" dirty="0"/>
          </a:p>
        </p:txBody>
      </p:sp>
      <p:sp>
        <p:nvSpPr>
          <p:cNvPr id="3" name="Content Placeholder 2"/>
          <p:cNvSpPr>
            <a:spLocks noGrp="1"/>
          </p:cNvSpPr>
          <p:nvPr>
            <p:ph idx="1"/>
          </p:nvPr>
        </p:nvSpPr>
        <p:spPr/>
        <p:txBody>
          <a:bodyPr/>
          <a:lstStyle/>
          <a:p>
            <a:r>
              <a:rPr lang="en-US" dirty="0" smtClean="0"/>
              <a:t>Represent learning? </a:t>
            </a:r>
          </a:p>
          <a:p>
            <a:endParaRPr lang="en-US" dirty="0"/>
          </a:p>
          <a:p>
            <a:r>
              <a:rPr lang="en-US" dirty="0" smtClean="0"/>
              <a:t>As opposed to just better predicted performance because you’ve gotten it right</a:t>
            </a:r>
          </a:p>
          <a:p>
            <a:endParaRPr lang="en-US" dirty="0"/>
          </a:p>
        </p:txBody>
      </p:sp>
    </p:spTree>
    <p:extLst>
      <p:ext uri="{BB962C8B-B14F-4D97-AF65-F5344CB8AC3E}">
        <p14:creationId xmlns:p14="http://schemas.microsoft.com/office/powerpoint/2010/main" val="3189453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PFA</a:t>
            </a:r>
            <a:endParaRPr lang="en-US" dirty="0"/>
          </a:p>
        </p:txBody>
      </p:sp>
      <p:sp>
        <p:nvSpPr>
          <p:cNvPr id="3" name="Content Placeholder 2"/>
          <p:cNvSpPr>
            <a:spLocks noGrp="1"/>
          </p:cNvSpPr>
          <p:nvPr>
            <p:ph idx="1"/>
          </p:nvPr>
        </p:nvSpPr>
        <p:spPr/>
        <p:txBody>
          <a:bodyPr/>
          <a:lstStyle/>
          <a:p>
            <a:r>
              <a:rPr lang="en-US" dirty="0" smtClean="0"/>
              <a:t>Represent learning? </a:t>
            </a:r>
          </a:p>
          <a:p>
            <a:endParaRPr lang="en-US" dirty="0"/>
          </a:p>
          <a:p>
            <a:r>
              <a:rPr lang="en-US" dirty="0" smtClean="0"/>
              <a:t>As opposed to just better predicted performance because you’ve gotten it right</a:t>
            </a:r>
          </a:p>
          <a:p>
            <a:endParaRPr lang="en-US" dirty="0" smtClean="0"/>
          </a:p>
          <a:p>
            <a:r>
              <a:rPr lang="en-US" dirty="0" smtClean="0"/>
              <a:t>Is it </a:t>
            </a:r>
            <a:r>
              <a:rPr lang="en-US" dirty="0" smtClean="0">
                <a:latin typeface="Symbol" pitchFamily="18" charset="2"/>
              </a:rPr>
              <a:t>r</a:t>
            </a:r>
            <a:r>
              <a:rPr lang="en-US" dirty="0"/>
              <a:t> </a:t>
            </a:r>
            <a:r>
              <a:rPr lang="en-US" dirty="0" smtClean="0"/>
              <a:t>?</a:t>
            </a:r>
          </a:p>
          <a:p>
            <a:r>
              <a:rPr lang="en-US" dirty="0" smtClean="0"/>
              <a:t>Is it average of </a:t>
            </a:r>
            <a:r>
              <a:rPr lang="en-US" dirty="0">
                <a:latin typeface="Symbol" pitchFamily="18" charset="2"/>
              </a:rPr>
              <a:t>r </a:t>
            </a:r>
            <a:r>
              <a:rPr lang="en-US" dirty="0" smtClean="0"/>
              <a:t>and </a:t>
            </a:r>
            <a:r>
              <a:rPr lang="en-US" dirty="0">
                <a:latin typeface="Symbol" pitchFamily="18" charset="2"/>
              </a:rPr>
              <a:t>g</a:t>
            </a:r>
            <a:r>
              <a:rPr lang="en-US" dirty="0" smtClean="0"/>
              <a:t>?</a:t>
            </a:r>
            <a:endParaRPr lang="en-US" dirty="0"/>
          </a:p>
        </p:txBody>
      </p:sp>
    </p:spTree>
    <p:extLst>
      <p:ext uri="{BB962C8B-B14F-4D97-AF65-F5344CB8AC3E}">
        <p14:creationId xmlns:p14="http://schemas.microsoft.com/office/powerpoint/2010/main" val="9335604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play with </a:t>
            </a:r>
            <a:r>
              <a:rPr lang="en-US" dirty="0">
                <a:latin typeface="Symbol" pitchFamily="18" charset="2"/>
              </a:rPr>
              <a:t>b</a:t>
            </a:r>
            <a:r>
              <a:rPr lang="en-US" dirty="0" smtClean="0"/>
              <a:t> values in the spreadsheet </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1461775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ymbol" pitchFamily="18" charset="2"/>
              </a:rPr>
              <a:t>b </a:t>
            </a:r>
            <a:r>
              <a:rPr lang="en-US" dirty="0" smtClean="0"/>
              <a:t>Parameters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err="1" smtClean="0"/>
              <a:t>Pavlik</a:t>
            </a:r>
            <a:r>
              <a:rPr lang="en-US" dirty="0" smtClean="0"/>
              <a:t> proposes three different </a:t>
            </a:r>
            <a:r>
              <a:rPr lang="en-US" dirty="0">
                <a:latin typeface="Symbol" pitchFamily="18" charset="2"/>
              </a:rPr>
              <a:t>b </a:t>
            </a:r>
            <a:r>
              <a:rPr lang="en-US" dirty="0" smtClean="0"/>
              <a:t>Parameters</a:t>
            </a:r>
          </a:p>
          <a:p>
            <a:pPr lvl="1"/>
            <a:r>
              <a:rPr lang="en-US" dirty="0" smtClean="0"/>
              <a:t>Item</a:t>
            </a:r>
          </a:p>
          <a:p>
            <a:pPr lvl="1"/>
            <a:r>
              <a:rPr lang="en-US" dirty="0" smtClean="0"/>
              <a:t>Item-Type</a:t>
            </a:r>
          </a:p>
          <a:p>
            <a:pPr lvl="1"/>
            <a:r>
              <a:rPr lang="en-US" dirty="0" smtClean="0"/>
              <a:t>Skill</a:t>
            </a:r>
          </a:p>
          <a:p>
            <a:endParaRPr lang="en-US" dirty="0" smtClean="0"/>
          </a:p>
          <a:p>
            <a:r>
              <a:rPr lang="en-US" dirty="0" smtClean="0"/>
              <a:t>Result in different number of parameters</a:t>
            </a:r>
          </a:p>
          <a:p>
            <a:pPr lvl="1"/>
            <a:r>
              <a:rPr lang="en-US" dirty="0" smtClean="0"/>
              <a:t>And greater or lesser potential concern about over-fitting</a:t>
            </a:r>
          </a:p>
          <a:p>
            <a:pPr lvl="1"/>
            <a:endParaRPr lang="en-US" dirty="0"/>
          </a:p>
          <a:p>
            <a:r>
              <a:rPr lang="en-US" dirty="0" smtClean="0"/>
              <a:t>What are the circumstances where you might want item versus skill?</a:t>
            </a:r>
            <a:endParaRPr lang="en-US" dirty="0"/>
          </a:p>
          <a:p>
            <a:pPr marL="0" indent="0">
              <a:buNone/>
            </a:pPr>
            <a:endParaRPr lang="en-US" dirty="0"/>
          </a:p>
        </p:txBody>
      </p:sp>
    </p:spTree>
    <p:extLst>
      <p:ext uri="{BB962C8B-B14F-4D97-AF65-F5344CB8AC3E}">
        <p14:creationId xmlns:p14="http://schemas.microsoft.com/office/powerpoint/2010/main" val="86480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questions, comments, concerns about PFA?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pent-up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565240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discuss assignment C3</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5819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each of these parameters mean?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796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r>
              <a:rPr lang="en-US" b="1" dirty="0"/>
              <a:t>Wednesday, April 12: Knowledge Structure Discovery</a:t>
            </a:r>
          </a:p>
          <a:p>
            <a:r>
              <a:rPr lang="en-US" dirty="0"/>
              <a:t>2pm-3:50pm</a:t>
            </a:r>
            <a:br>
              <a:rPr lang="en-US" dirty="0"/>
            </a:br>
            <a:r>
              <a:rPr lang="en-US" dirty="0"/>
              <a:t/>
            </a:r>
            <a:br>
              <a:rPr lang="en-US" dirty="0"/>
            </a:br>
            <a:r>
              <a:rPr lang="en-US" b="1" dirty="0" smtClean="0"/>
              <a:t>Readings</a:t>
            </a:r>
          </a:p>
          <a:p>
            <a:r>
              <a:rPr lang="en-US" dirty="0"/>
              <a:t>Baker, R.S. (2015) Big Data and Education. Ch. 7, V6, V7.</a:t>
            </a:r>
          </a:p>
          <a:p>
            <a:r>
              <a:rPr lang="en-US" dirty="0" err="1"/>
              <a:t>Desmarais</a:t>
            </a:r>
            <a:r>
              <a:rPr lang="en-US" dirty="0"/>
              <a:t>, M.C., </a:t>
            </a:r>
            <a:r>
              <a:rPr lang="en-US" dirty="0" err="1"/>
              <a:t>Meshkinfam</a:t>
            </a:r>
            <a:r>
              <a:rPr lang="en-US" dirty="0"/>
              <a:t>, P., Gagnon, M. (2006) Learned Student Models with Item to Item Knowledge Structures. User Modeling and User-Adapted Interaction, 16, 5, 403-434.</a:t>
            </a:r>
            <a:r>
              <a:rPr lang="en-US" dirty="0">
                <a:hlinkClick r:id="rId2"/>
              </a:rPr>
              <a:t>[pdf]</a:t>
            </a:r>
            <a:endParaRPr lang="en-US" dirty="0"/>
          </a:p>
          <a:p>
            <a:r>
              <a:rPr lang="en-US" dirty="0" err="1"/>
              <a:t>Desmarais</a:t>
            </a:r>
            <a:r>
              <a:rPr lang="en-US" dirty="0"/>
              <a:t>, M. C., &amp; </a:t>
            </a:r>
            <a:r>
              <a:rPr lang="en-US" dirty="0" err="1"/>
              <a:t>Naceur</a:t>
            </a:r>
            <a:r>
              <a:rPr lang="en-US" dirty="0"/>
              <a:t>, R. (2013). A matrix factorization method for mapping items to skills and for enhancing expert-based Q-Matrices. Proceedings of the International Conference on Artificial Intelligence in Education, 441-450. </a:t>
            </a:r>
            <a:r>
              <a:rPr lang="en-US" dirty="0">
                <a:hlinkClick r:id="rId3"/>
              </a:rPr>
              <a:t>[pdf]</a:t>
            </a:r>
            <a:endParaRPr lang="en-US" dirty="0"/>
          </a:p>
          <a:p>
            <a:r>
              <a:rPr lang="en-US" dirty="0"/>
              <a:t>Cen, H., Koedinger, K., Junker, B. (2006) Learning Factors Analysis - A General Method for Cognitive Model Evaluation and Improvement. Proceedings of the International Conference on Intelligent Tutoring Systems, 164-175.</a:t>
            </a:r>
            <a:r>
              <a:rPr lang="en-US" dirty="0">
                <a:hlinkClick r:id="rId4"/>
              </a:rPr>
              <a:t>[pdf]</a:t>
            </a:r>
            <a:endParaRPr lang="en-US" dirty="0"/>
          </a:p>
          <a:p>
            <a:r>
              <a:rPr lang="en-US" dirty="0"/>
              <a:t>Koedinger, K.R., McLaughlin, E.A., Stamper, J.C. (2012) Automated Student Modeling Improvement. Proceedings of the 5th International Conference on Educational Data Mining, 17-24.</a:t>
            </a:r>
            <a:r>
              <a:rPr lang="en-US" dirty="0">
                <a:hlinkClick r:id="rId5"/>
              </a:rPr>
              <a:t>[pdf]</a:t>
            </a:r>
            <a:endParaRPr lang="en-US" dirty="0"/>
          </a:p>
          <a:p>
            <a:endParaRPr lang="en-US" dirty="0"/>
          </a:p>
          <a:p>
            <a:r>
              <a:rPr lang="en-US" dirty="0" smtClean="0"/>
              <a:t>Assignment C3 due</a:t>
            </a:r>
            <a:endParaRPr lang="en-US" dirty="0"/>
          </a:p>
        </p:txBody>
      </p:sp>
    </p:spTree>
    <p:extLst>
      <p:ext uri="{BB962C8B-B14F-4D97-AF65-F5344CB8AC3E}">
        <p14:creationId xmlns:p14="http://schemas.microsoft.com/office/powerpoint/2010/main" val="29547423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build PFA</a:t>
            </a:r>
            <a:endParaRPr lang="en-US" dirty="0"/>
          </a:p>
        </p:txBody>
      </p:sp>
      <p:sp>
        <p:nvSpPr>
          <p:cNvPr id="3" name="Content Placeholder 2"/>
          <p:cNvSpPr>
            <a:spLocks noGrp="1"/>
          </p:cNvSpPr>
          <p:nvPr>
            <p:ph idx="1"/>
          </p:nvPr>
        </p:nvSpPr>
        <p:spPr/>
        <p:txBody>
          <a:bodyPr/>
          <a:lstStyle/>
          <a:p>
            <a:r>
              <a:rPr lang="en-US" dirty="0" smtClean="0"/>
              <a:t>Using file pfa-modelfit-set-v3.xlsx</a:t>
            </a:r>
          </a:p>
          <a:p>
            <a:endParaRPr lang="en-US" dirty="0" smtClean="0"/>
          </a:p>
          <a:p>
            <a:r>
              <a:rPr lang="en-US" dirty="0" smtClean="0"/>
              <a:t>Those of you who have laptops, please get them out</a:t>
            </a:r>
          </a:p>
          <a:p>
            <a:endParaRPr lang="en-US" dirty="0"/>
          </a:p>
          <a:p>
            <a:r>
              <a:rPr lang="en-US" dirty="0" smtClean="0"/>
              <a:t>Those of you who don’t, please sit next to someone who does</a:t>
            </a:r>
            <a:endParaRPr lang="en-US" dirty="0"/>
          </a:p>
          <a:p>
            <a:endParaRPr lang="en-US" dirty="0"/>
          </a:p>
        </p:txBody>
      </p:sp>
    </p:spTree>
    <p:extLst>
      <p:ext uri="{BB962C8B-B14F-4D97-AF65-F5344CB8AC3E}">
        <p14:creationId xmlns:p14="http://schemas.microsoft.com/office/powerpoint/2010/main" val="4240990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t>
            </a:r>
            <a:endParaRPr lang="en-US" dirty="0"/>
          </a:p>
        </p:txBody>
      </p:sp>
      <p:sp>
        <p:nvSpPr>
          <p:cNvPr id="3" name="Content Placeholder 2"/>
          <p:cNvSpPr>
            <a:spLocks noGrp="1"/>
          </p:cNvSpPr>
          <p:nvPr>
            <p:ph idx="1"/>
          </p:nvPr>
        </p:nvSpPr>
        <p:spPr/>
        <p:txBody>
          <a:bodyPr>
            <a:normAutofit fontScale="70000" lnSpcReduction="20000"/>
          </a:bodyPr>
          <a:lstStyle/>
          <a:p>
            <a:r>
              <a:rPr lang="en-US" dirty="0"/>
              <a:t>Question 1: </a:t>
            </a:r>
          </a:p>
          <a:p>
            <a:r>
              <a:rPr lang="en-US" dirty="0"/>
              <a:t>The first thing we need to do is to create a column that represents the success so far on skill 1, 2, and 3. This will be used with PFA’s gamma parameter. We’ll put these in columns H, I, and J. What should go in cell H2? If you’re not sure, try each of these.</a:t>
            </a:r>
          </a:p>
          <a:p>
            <a:pPr marL="514350" lvl="0" indent="-514350">
              <a:buFont typeface="+mj-lt"/>
              <a:buAutoNum type="alphaLcParenR"/>
            </a:pPr>
            <a:r>
              <a:rPr lang="en-US" dirty="0"/>
              <a:t>=IF(C2=1,$F2,0),IF(C2=1,H1+$F2,H1)</a:t>
            </a:r>
          </a:p>
          <a:p>
            <a:pPr marL="514350" lvl="0" indent="-514350">
              <a:buFont typeface="+mj-lt"/>
              <a:buAutoNum type="alphaLcParenR"/>
            </a:pPr>
            <a:r>
              <a:rPr lang="en-US" dirty="0"/>
              <a:t>=IF($A2&lt;&gt;$A1,IF(C2=1,$F2,0),IF(C2=1,H1+$F2,H1))</a:t>
            </a:r>
          </a:p>
          <a:p>
            <a:pPr marL="514350" lvl="0" indent="-514350">
              <a:buFont typeface="+mj-lt"/>
              <a:buAutoNum type="alphaLcParenR"/>
            </a:pPr>
            <a:r>
              <a:rPr lang="en-US" dirty="0"/>
              <a:t>=IF(C2=0,$F2,1),IF(C2=1,H1+$F2,H1)</a:t>
            </a:r>
          </a:p>
          <a:p>
            <a:pPr marL="514350" lvl="0" indent="-514350">
              <a:buFont typeface="+mj-lt"/>
              <a:buAutoNum type="alphaLcParenR"/>
            </a:pPr>
            <a:r>
              <a:rPr lang="en-US" dirty="0"/>
              <a:t>=IF($A2&lt;&gt;$A1,IF(C2=0,$F2,1),IF(C2=1,H1+$F2,H1))</a:t>
            </a:r>
          </a:p>
          <a:p>
            <a:pPr marL="514350" lvl="0" indent="-514350">
              <a:buFont typeface="+mj-lt"/>
              <a:buAutoNum type="alphaLcParenR"/>
            </a:pPr>
            <a:r>
              <a:rPr lang="en-US" dirty="0"/>
              <a:t>=IF(C2=0,$F2,1),IF(C2=1,H1, H1+$F2)</a:t>
            </a:r>
          </a:p>
          <a:p>
            <a:pPr marL="514350" lvl="0" indent="-514350">
              <a:buFont typeface="+mj-lt"/>
              <a:buAutoNum type="alphaLcParenR"/>
            </a:pPr>
            <a:r>
              <a:rPr lang="en-US" dirty="0"/>
              <a:t>=IF($A2&lt;&gt;$A1,IF(C2=0,$F2,1),IF(C2=1,H1, H1+$F2))</a:t>
            </a:r>
          </a:p>
          <a:p>
            <a:pPr marL="514350" lvl="0" indent="-514350">
              <a:buFont typeface="+mj-lt"/>
              <a:buAutoNum type="alphaLcParenR"/>
            </a:pPr>
            <a:r>
              <a:rPr lang="en-US" dirty="0"/>
              <a:t>=IF(C2=1,$F2,0),IF(C2=1,H1*$F2,H1)</a:t>
            </a:r>
          </a:p>
          <a:p>
            <a:pPr marL="514350" lvl="0" indent="-514350">
              <a:buFont typeface="+mj-lt"/>
              <a:buAutoNum type="alphaLcParenR"/>
            </a:pPr>
            <a:r>
              <a:rPr lang="en-US" dirty="0"/>
              <a:t>=IF($A2&lt;&gt;$A1,IF(C2=1,$F2,0),IF(C2=1,H1+$F2,$F2))</a:t>
            </a:r>
          </a:p>
          <a:p>
            <a:endParaRPr lang="en-US" dirty="0"/>
          </a:p>
        </p:txBody>
      </p:sp>
    </p:spTree>
    <p:extLst>
      <p:ext uri="{BB962C8B-B14F-4D97-AF65-F5344CB8AC3E}">
        <p14:creationId xmlns:p14="http://schemas.microsoft.com/office/powerpoint/2010/main" val="251093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t>
            </a:r>
            <a:endParaRPr lang="en-US" dirty="0"/>
          </a:p>
        </p:txBody>
      </p:sp>
      <p:sp>
        <p:nvSpPr>
          <p:cNvPr id="3" name="Content Placeholder 2"/>
          <p:cNvSpPr>
            <a:spLocks noGrp="1"/>
          </p:cNvSpPr>
          <p:nvPr>
            <p:ph idx="1"/>
          </p:nvPr>
        </p:nvSpPr>
        <p:spPr/>
        <p:txBody>
          <a:bodyPr>
            <a:normAutofit fontScale="70000" lnSpcReduction="20000"/>
          </a:bodyPr>
          <a:lstStyle/>
          <a:p>
            <a:r>
              <a:rPr lang="en-US" dirty="0"/>
              <a:t>Question 1: </a:t>
            </a:r>
          </a:p>
          <a:p>
            <a:r>
              <a:rPr lang="en-US" dirty="0"/>
              <a:t>The first thing we need to do is to create a column that represents the success so far on skill 1, 2, and 3. This will be used with PFA’s gamma parameter. We’ll put these in columns H, I, and J. What should go in cell H2? If you’re not sure, try each of these.</a:t>
            </a:r>
          </a:p>
          <a:p>
            <a:pPr marL="514350" lvl="0" indent="-514350">
              <a:buFont typeface="+mj-lt"/>
              <a:buAutoNum type="alphaLcParenR"/>
            </a:pPr>
            <a:r>
              <a:rPr lang="en-US" dirty="0"/>
              <a:t>=IF(C2=1,$F2,0),IF(C2=1,H1+$F2,H1)</a:t>
            </a:r>
          </a:p>
          <a:p>
            <a:pPr marL="514350" lvl="0" indent="-514350">
              <a:buFont typeface="+mj-lt"/>
              <a:buAutoNum type="alphaLcParenR"/>
            </a:pPr>
            <a:r>
              <a:rPr lang="en-US" b="1" dirty="0"/>
              <a:t>=IF($A2&lt;&gt;$A1,IF(C2=1,$F2,0),IF(C2=1,H1+$F2,H1))</a:t>
            </a:r>
          </a:p>
          <a:p>
            <a:pPr marL="514350" lvl="0" indent="-514350">
              <a:buFont typeface="+mj-lt"/>
              <a:buAutoNum type="alphaLcParenR"/>
            </a:pPr>
            <a:r>
              <a:rPr lang="en-US" dirty="0"/>
              <a:t>=IF(C2=0,$F2,1),IF(C2=1,H1+$F2,H1)</a:t>
            </a:r>
          </a:p>
          <a:p>
            <a:pPr marL="514350" lvl="0" indent="-514350">
              <a:buFont typeface="+mj-lt"/>
              <a:buAutoNum type="alphaLcParenR"/>
            </a:pPr>
            <a:r>
              <a:rPr lang="en-US" dirty="0"/>
              <a:t>=IF($A2&lt;&gt;$A1,IF(C2=0,$F2,1),IF(C2=1,H1+$F2,H1))</a:t>
            </a:r>
          </a:p>
          <a:p>
            <a:pPr marL="514350" lvl="0" indent="-514350">
              <a:buFont typeface="+mj-lt"/>
              <a:buAutoNum type="alphaLcParenR"/>
            </a:pPr>
            <a:r>
              <a:rPr lang="en-US" dirty="0"/>
              <a:t>=IF(C2=0,$F2,1),IF(C2=1,H1, H1+$F2)</a:t>
            </a:r>
          </a:p>
          <a:p>
            <a:pPr marL="514350" lvl="0" indent="-514350">
              <a:buFont typeface="+mj-lt"/>
              <a:buAutoNum type="alphaLcParenR"/>
            </a:pPr>
            <a:r>
              <a:rPr lang="en-US" dirty="0"/>
              <a:t>=IF($A2&lt;&gt;$A1,IF(C2=0,$F2,1),IF(C2=1,H1, H1+$F2))</a:t>
            </a:r>
          </a:p>
          <a:p>
            <a:pPr marL="514350" lvl="0" indent="-514350">
              <a:buFont typeface="+mj-lt"/>
              <a:buAutoNum type="alphaLcParenR"/>
            </a:pPr>
            <a:r>
              <a:rPr lang="en-US" dirty="0"/>
              <a:t>=IF(C2=1,$F2,0),IF(C2=1,H1*$F2,H1)</a:t>
            </a:r>
          </a:p>
          <a:p>
            <a:pPr marL="514350" lvl="0" indent="-514350">
              <a:buFont typeface="+mj-lt"/>
              <a:buAutoNum type="alphaLcParenR"/>
            </a:pPr>
            <a:r>
              <a:rPr lang="en-US" dirty="0"/>
              <a:t>=IF($A2&lt;&gt;$A1,IF(C2=1,$F2,0),IF(C2=1,H1+$F2,$F2))</a:t>
            </a:r>
          </a:p>
          <a:p>
            <a:endParaRPr lang="en-US" dirty="0"/>
          </a:p>
        </p:txBody>
      </p:sp>
    </p:spTree>
    <p:extLst>
      <p:ext uri="{BB962C8B-B14F-4D97-AF65-F5344CB8AC3E}">
        <p14:creationId xmlns:p14="http://schemas.microsoft.com/office/powerpoint/2010/main" val="1314605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a:t>Next, you need to create a column that represents the incorrect answers so far on skill 1, 2, and 3. This will be used with PFA’s rho parameter. We’ll put these in columns K, L, and M. What should go in cell K2? (Remember, if you’re not sure, try each of these)</a:t>
            </a:r>
          </a:p>
          <a:p>
            <a:pPr marL="514350" lvl="0" indent="-514350">
              <a:buFont typeface="+mj-lt"/>
              <a:buAutoNum type="alphaLcParenR"/>
            </a:pPr>
            <a:r>
              <a:rPr lang="en-US" dirty="0"/>
              <a:t>=IF($A2&lt;&gt;$A3,IF(C2=1,$G2,0),IF(C2=1,K1+$G2,1))</a:t>
            </a:r>
          </a:p>
          <a:p>
            <a:pPr marL="514350" lvl="0" indent="-514350">
              <a:buFont typeface="+mj-lt"/>
              <a:buAutoNum type="alphaLcParenR"/>
            </a:pPr>
            <a:r>
              <a:rPr lang="en-US" dirty="0"/>
              <a:t>=IF($A2&lt;&gt;$A3,IF(C2=1,$G2,0),IF(C2=1,K1+$G2,0))</a:t>
            </a:r>
          </a:p>
          <a:p>
            <a:pPr marL="514350" lvl="0" indent="-514350">
              <a:buFont typeface="+mj-lt"/>
              <a:buAutoNum type="alphaLcParenR"/>
            </a:pPr>
            <a:r>
              <a:rPr lang="en-US" dirty="0"/>
              <a:t>=IF($A2&lt;&gt;$A3,IF(C2=1,$G2,0),IF(C2=1,K1+$G2,K1-$G2))</a:t>
            </a:r>
          </a:p>
          <a:p>
            <a:pPr marL="514350" lvl="0" indent="-514350">
              <a:buFont typeface="+mj-lt"/>
              <a:buAutoNum type="alphaLcParenR"/>
            </a:pPr>
            <a:r>
              <a:rPr lang="en-US" dirty="0"/>
              <a:t>=IF($A2&lt;&gt;$A3,IF(C2=1,$G2,0),IF(C2=1,K1+$G2,K1))</a:t>
            </a:r>
          </a:p>
          <a:p>
            <a:pPr marL="514350" lvl="0" indent="-514350">
              <a:buFont typeface="+mj-lt"/>
              <a:buAutoNum type="alphaLcParenR"/>
            </a:pPr>
            <a:r>
              <a:rPr lang="en-US" dirty="0"/>
              <a:t>=IF(C2=1,$G3,0)</a:t>
            </a:r>
          </a:p>
          <a:p>
            <a:pPr marL="514350" lvl="0" indent="-514350">
              <a:buFont typeface="+mj-lt"/>
              <a:buAutoNum type="alphaLcParenR"/>
            </a:pPr>
            <a:r>
              <a:rPr lang="en-US" dirty="0"/>
              <a:t>=IF($A2&lt;&gt;$A1,IF(C2=1,$G2,0),IF(C2=1,K1+$G2,K1))</a:t>
            </a:r>
          </a:p>
          <a:p>
            <a:pPr marL="514350" lvl="0" indent="-514350">
              <a:buFont typeface="+mj-lt"/>
              <a:buAutoNum type="alphaLcParenR"/>
            </a:pPr>
            <a:r>
              <a:rPr lang="en-US" dirty="0"/>
              <a:t>=IF($A2&lt;&gt;$A1,IF(C2=1,$G2,0),IF(C2=1,K1,K1+$G2))</a:t>
            </a:r>
          </a:p>
          <a:p>
            <a:pPr marL="514350" lvl="0" indent="-514350">
              <a:buFont typeface="+mj-lt"/>
              <a:buAutoNum type="alphaLcParenR"/>
            </a:pPr>
            <a:r>
              <a:rPr lang="en-US" dirty="0"/>
              <a:t>=IF($A2&lt;&gt;$A3,IF(C2=1,$G2,0),IF(C2=1,K1,K1+$G2))</a:t>
            </a:r>
          </a:p>
          <a:p>
            <a:endParaRPr lang="en-US" dirty="0"/>
          </a:p>
        </p:txBody>
      </p:sp>
    </p:spTree>
    <p:extLst>
      <p:ext uri="{BB962C8B-B14F-4D97-AF65-F5344CB8AC3E}">
        <p14:creationId xmlns:p14="http://schemas.microsoft.com/office/powerpoint/2010/main" val="3758334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a:t>Next, you need to create a column that represents the incorrect answers so far on skill 1, 2, and 3. This will be used with PFA’s rho parameter. We’ll put these in columns K, L, and M. What should go in cell K2? (Remember, if you’re not sure, try each of these)</a:t>
            </a:r>
          </a:p>
          <a:p>
            <a:pPr marL="514350" lvl="0" indent="-514350">
              <a:buFont typeface="+mj-lt"/>
              <a:buAutoNum type="alphaLcParenR"/>
            </a:pPr>
            <a:r>
              <a:rPr lang="en-US" dirty="0"/>
              <a:t>=IF($A2&lt;&gt;$A3,IF(C2=1,$G2,0),IF(C2=1,K1+$G2,1))</a:t>
            </a:r>
          </a:p>
          <a:p>
            <a:pPr marL="514350" lvl="0" indent="-514350">
              <a:buFont typeface="+mj-lt"/>
              <a:buAutoNum type="alphaLcParenR"/>
            </a:pPr>
            <a:r>
              <a:rPr lang="en-US" dirty="0"/>
              <a:t>=IF($A2&lt;&gt;$A3,IF(C2=1,$G2,0),IF(C2=1,K1+$G2,0))</a:t>
            </a:r>
          </a:p>
          <a:p>
            <a:pPr marL="514350" lvl="0" indent="-514350">
              <a:buFont typeface="+mj-lt"/>
              <a:buAutoNum type="alphaLcParenR"/>
            </a:pPr>
            <a:r>
              <a:rPr lang="en-US" dirty="0"/>
              <a:t>=IF($A2&lt;&gt;$A3,IF(C2=1,$G2,0),IF(C2=1,K1+$G2,K1-$G2))</a:t>
            </a:r>
          </a:p>
          <a:p>
            <a:pPr marL="514350" lvl="0" indent="-514350">
              <a:buFont typeface="+mj-lt"/>
              <a:buAutoNum type="alphaLcParenR"/>
            </a:pPr>
            <a:r>
              <a:rPr lang="en-US" dirty="0"/>
              <a:t>=IF($A2&lt;&gt;$A3,IF(C2=1,$G2,0),IF(C2=1,K1+$G2,K1))</a:t>
            </a:r>
          </a:p>
          <a:p>
            <a:pPr marL="514350" lvl="0" indent="-514350">
              <a:buFont typeface="+mj-lt"/>
              <a:buAutoNum type="alphaLcParenR"/>
            </a:pPr>
            <a:r>
              <a:rPr lang="en-US" dirty="0"/>
              <a:t>=IF(C2=1,$G3,0)</a:t>
            </a:r>
          </a:p>
          <a:p>
            <a:pPr marL="514350" lvl="0" indent="-514350">
              <a:buFont typeface="+mj-lt"/>
              <a:buAutoNum type="alphaLcParenR"/>
            </a:pPr>
            <a:r>
              <a:rPr lang="en-US" b="1" dirty="0"/>
              <a:t>=IF($A2&lt;&gt;$A1,IF(C2=1,$G2,0),IF(C2=1,K1+$G2,K1))</a:t>
            </a:r>
            <a:endParaRPr lang="en-US" dirty="0"/>
          </a:p>
          <a:p>
            <a:pPr marL="514350" lvl="0" indent="-514350">
              <a:buFont typeface="+mj-lt"/>
              <a:buAutoNum type="alphaLcParenR"/>
            </a:pPr>
            <a:r>
              <a:rPr lang="en-US" dirty="0"/>
              <a:t>=IF($A2&lt;&gt;$A1,IF(C2=1,$G2,0),IF(C2=1,K1,K1+$G2))</a:t>
            </a:r>
          </a:p>
          <a:p>
            <a:pPr marL="514350" lvl="0" indent="-514350">
              <a:buFont typeface="+mj-lt"/>
              <a:buAutoNum type="alphaLcParenR"/>
            </a:pPr>
            <a:r>
              <a:rPr lang="en-US" dirty="0"/>
              <a:t>=IF($A2&lt;&gt;$A3,IF(C2=1,$G2,0),IF(C2=1,K1,K1+$G2))</a:t>
            </a:r>
          </a:p>
          <a:p>
            <a:endParaRPr lang="en-US" dirty="0"/>
          </a:p>
        </p:txBody>
      </p:sp>
    </p:spTree>
    <p:extLst>
      <p:ext uri="{BB962C8B-B14F-4D97-AF65-F5344CB8AC3E}">
        <p14:creationId xmlns:p14="http://schemas.microsoft.com/office/powerpoint/2010/main" val="1850848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5640</TotalTime>
  <Words>1810</Words>
  <Application>Microsoft Office PowerPoint</Application>
  <PresentationFormat>On-screen Show (4:3)</PresentationFormat>
  <Paragraphs>241</Paragraphs>
  <Slides>41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Symbol</vt:lpstr>
      <vt:lpstr>Office Theme</vt:lpstr>
      <vt:lpstr>Core Methods in  Educational Data Mining</vt:lpstr>
      <vt:lpstr>Assignment B6</vt:lpstr>
      <vt:lpstr>Performance Factors Analysis</vt:lpstr>
      <vt:lpstr>What do each of these parameters mean?</vt:lpstr>
      <vt:lpstr>Let’s build PFA</vt:lpstr>
      <vt:lpstr>Q1</vt:lpstr>
      <vt:lpstr>Q1</vt:lpstr>
      <vt:lpstr>Q2</vt:lpstr>
      <vt:lpstr>Q2</vt:lpstr>
      <vt:lpstr>Q3</vt:lpstr>
      <vt:lpstr>Q3</vt:lpstr>
      <vt:lpstr>Step</vt:lpstr>
      <vt:lpstr>Q4</vt:lpstr>
      <vt:lpstr>Q4</vt:lpstr>
      <vt:lpstr>Step</vt:lpstr>
      <vt:lpstr>Q5</vt:lpstr>
      <vt:lpstr>Q5</vt:lpstr>
      <vt:lpstr>Q5 part 2</vt:lpstr>
      <vt:lpstr>Q5 part 2</vt:lpstr>
      <vt:lpstr>Q6</vt:lpstr>
      <vt:lpstr>Q6</vt:lpstr>
      <vt:lpstr>Q7</vt:lpstr>
      <vt:lpstr>Q8</vt:lpstr>
      <vt:lpstr>Q9</vt:lpstr>
      <vt:lpstr>Q9</vt:lpstr>
      <vt:lpstr>Q10</vt:lpstr>
      <vt:lpstr>Q10</vt:lpstr>
      <vt:lpstr>Q11</vt:lpstr>
      <vt:lpstr>Questions? Comments?</vt:lpstr>
      <vt:lpstr>Can you do better than the solver?</vt:lpstr>
      <vt:lpstr>Can PFA</vt:lpstr>
      <vt:lpstr>What do each of these mean?</vt:lpstr>
      <vt:lpstr>How Does PFA</vt:lpstr>
      <vt:lpstr>How Does PFA</vt:lpstr>
      <vt:lpstr>Let’s play with b values in the spreadsheet </vt:lpstr>
      <vt:lpstr>b Parameters</vt:lpstr>
      <vt:lpstr>Other questions, comments, concerns about PFA?</vt:lpstr>
      <vt:lpstr>Other pent-up questions</vt:lpstr>
      <vt:lpstr>Let’s discuss assignment C3</vt:lpstr>
      <vt:lpstr>Next Class</vt:lpstr>
      <vt:lpstr>The End</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Baker</cp:lastModifiedBy>
  <cp:revision>506</cp:revision>
  <dcterms:created xsi:type="dcterms:W3CDTF">2010-01-07T20:34:12Z</dcterms:created>
  <dcterms:modified xsi:type="dcterms:W3CDTF">2017-04-03T23:03:12Z</dcterms:modified>
</cp:coreProperties>
</file>