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745" r:id="rId3"/>
    <p:sldId id="792" r:id="rId4"/>
    <p:sldId id="757" r:id="rId5"/>
    <p:sldId id="764" r:id="rId6"/>
    <p:sldId id="758" r:id="rId7"/>
    <p:sldId id="765" r:id="rId8"/>
    <p:sldId id="759" r:id="rId9"/>
    <p:sldId id="766" r:id="rId10"/>
    <p:sldId id="761" r:id="rId11"/>
    <p:sldId id="768" r:id="rId12"/>
    <p:sldId id="762" r:id="rId13"/>
    <p:sldId id="769" r:id="rId14"/>
    <p:sldId id="780" r:id="rId15"/>
    <p:sldId id="782" r:id="rId16"/>
    <p:sldId id="783" r:id="rId17"/>
    <p:sldId id="789" r:id="rId18"/>
    <p:sldId id="763" r:id="rId19"/>
    <p:sldId id="770" r:id="rId20"/>
    <p:sldId id="776" r:id="rId21"/>
    <p:sldId id="771" r:id="rId22"/>
    <p:sldId id="772" r:id="rId23"/>
    <p:sldId id="773" r:id="rId24"/>
    <p:sldId id="774" r:id="rId25"/>
    <p:sldId id="775" r:id="rId26"/>
    <p:sldId id="779" r:id="rId27"/>
    <p:sldId id="784" r:id="rId28"/>
    <p:sldId id="785" r:id="rId29"/>
    <p:sldId id="778" r:id="rId30"/>
    <p:sldId id="777" r:id="rId31"/>
    <p:sldId id="786" r:id="rId32"/>
    <p:sldId id="787" r:id="rId33"/>
    <p:sldId id="788" r:id="rId34"/>
    <p:sldId id="790" r:id="rId35"/>
    <p:sldId id="756" r:id="rId36"/>
    <p:sldId id="412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45"/>
            <p14:sldId id="792"/>
            <p14:sldId id="757"/>
            <p14:sldId id="764"/>
            <p14:sldId id="758"/>
            <p14:sldId id="765"/>
            <p14:sldId id="759"/>
            <p14:sldId id="766"/>
            <p14:sldId id="761"/>
            <p14:sldId id="768"/>
            <p14:sldId id="762"/>
            <p14:sldId id="769"/>
            <p14:sldId id="780"/>
            <p14:sldId id="782"/>
            <p14:sldId id="783"/>
            <p14:sldId id="789"/>
            <p14:sldId id="763"/>
            <p14:sldId id="770"/>
            <p14:sldId id="776"/>
            <p14:sldId id="771"/>
            <p14:sldId id="772"/>
            <p14:sldId id="773"/>
            <p14:sldId id="774"/>
            <p14:sldId id="775"/>
            <p14:sldId id="779"/>
            <p14:sldId id="784"/>
            <p14:sldId id="785"/>
            <p14:sldId id="778"/>
            <p14:sldId id="777"/>
            <p14:sldId id="786"/>
            <p14:sldId id="787"/>
            <p14:sldId id="788"/>
            <p14:sldId id="790"/>
            <p14:sldId id="756"/>
            <p14:sldId id="412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61" d="100"/>
          <a:sy n="61" d="100"/>
        </p:scale>
        <p:origin x="8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Sheet1!$A$1:$A$8</c:f>
              <c:numCache>
                <c:formatCode>General</c:formatCode>
                <c:ptCount val="8"/>
                <c:pt idx="0">
                  <c:v>60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50</c:v>
                </c:pt>
                <c:pt idx="5">
                  <c:v>40</c:v>
                </c:pt>
                <c:pt idx="6">
                  <c:v>10</c:v>
                </c:pt>
                <c:pt idx="7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9923568"/>
        <c:axId val="301212352"/>
      </c:lineChart>
      <c:catAx>
        <c:axId val="2999235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Opportunities</a:t>
                </a:r>
                <a:r>
                  <a:rPr lang="en-US" sz="1400" baseline="0" dirty="0"/>
                  <a:t> to Practice Skill</a:t>
                </a:r>
                <a:endParaRPr lang="en-US" sz="1400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301212352"/>
        <c:crosses val="autoZero"/>
        <c:auto val="1"/>
        <c:lblAlgn val="ctr"/>
        <c:lblOffset val="100"/>
        <c:noMultiLvlLbl val="0"/>
      </c:catAx>
      <c:valAx>
        <c:axId val="301212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Error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99923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Sheet1!$A$1:$A$8</c:f>
              <c:numCache>
                <c:formatCode>General</c:formatCode>
                <c:ptCount val="8"/>
                <c:pt idx="0">
                  <c:v>60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50</c:v>
                </c:pt>
                <c:pt idx="5">
                  <c:v>40</c:v>
                </c:pt>
                <c:pt idx="6">
                  <c:v>10</c:v>
                </c:pt>
                <c:pt idx="7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1206472"/>
        <c:axId val="301206864"/>
      </c:lineChart>
      <c:catAx>
        <c:axId val="301206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Opportunities</a:t>
                </a:r>
                <a:r>
                  <a:rPr lang="en-US" sz="1400" baseline="0" dirty="0"/>
                  <a:t> to Practice Skill</a:t>
                </a:r>
                <a:endParaRPr lang="en-US" sz="1400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301206864"/>
        <c:crosses val="autoZero"/>
        <c:auto val="1"/>
        <c:lblAlgn val="ctr"/>
        <c:lblOffset val="100"/>
        <c:noMultiLvlLbl val="0"/>
      </c:catAx>
      <c:valAx>
        <c:axId val="3012068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Error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01206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marau/RauScheines_EDM_2012_camera-ready_final.pdf" TargetMode="External"/><Relationship Id="rId2" Type="http://schemas.openxmlformats.org/officeDocument/2006/relationships/hyperlink" Target="http://users.wpi.edu/~dovan/publications/dovanEDM201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lumbia.edu/~rsb2162/paper140.pdf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EDUC 545</a:t>
            </a:r>
            <a:br>
              <a:rPr lang="en-US" dirty="0" smtClean="0"/>
            </a:br>
            <a:r>
              <a:rPr lang="en-US" dirty="0" smtClean="0"/>
              <a:t>Spring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Barnes’s Q-Matrix method?</a:t>
            </a:r>
          </a:p>
          <a:p>
            <a:endParaRPr lang="en-US" dirty="0"/>
          </a:p>
          <a:p>
            <a:r>
              <a:rPr lang="en-US" dirty="0" smtClean="0"/>
              <a:t>One person come up here and explain your solution</a:t>
            </a:r>
          </a:p>
          <a:p>
            <a:pPr lvl="1"/>
            <a:r>
              <a:rPr lang="en-US" dirty="0" smtClean="0"/>
              <a:t>How did you do it?</a:t>
            </a:r>
          </a:p>
          <a:p>
            <a:pPr lvl="1"/>
            <a:r>
              <a:rPr lang="en-US" dirty="0" smtClean="0"/>
              <a:t>What tool did you use?</a:t>
            </a:r>
          </a:p>
          <a:p>
            <a:pPr lvl="1"/>
            <a:r>
              <a:rPr lang="en-US" dirty="0" smtClean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196055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anyone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method</a:t>
            </a:r>
          </a:p>
          <a:p>
            <a:r>
              <a:rPr lang="en-US" dirty="0" smtClean="0"/>
              <a:t>Get a different answer</a:t>
            </a:r>
          </a:p>
          <a:p>
            <a:endParaRPr lang="en-US" dirty="0"/>
          </a:p>
          <a:p>
            <a:r>
              <a:rPr lang="en-US" dirty="0" smtClean="0"/>
              <a:t>What was your answer?</a:t>
            </a:r>
          </a:p>
          <a:p>
            <a:r>
              <a:rPr lang="en-US" dirty="0" smtClean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Knowledge Spaces or Partial Order Knowledge Spaces?</a:t>
            </a:r>
          </a:p>
          <a:p>
            <a:endParaRPr lang="en-US" dirty="0"/>
          </a:p>
          <a:p>
            <a:r>
              <a:rPr lang="en-US" dirty="0" smtClean="0"/>
              <a:t>One person come up here and explain your solution</a:t>
            </a:r>
          </a:p>
          <a:p>
            <a:pPr lvl="1"/>
            <a:r>
              <a:rPr lang="en-US" dirty="0" smtClean="0"/>
              <a:t>How did you do it?</a:t>
            </a:r>
          </a:p>
          <a:p>
            <a:pPr lvl="1"/>
            <a:r>
              <a:rPr lang="en-US" dirty="0" smtClean="0"/>
              <a:t>What tool did you use?</a:t>
            </a:r>
          </a:p>
          <a:p>
            <a:pPr lvl="1"/>
            <a:r>
              <a:rPr lang="en-US" dirty="0" smtClean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2141900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anyone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method</a:t>
            </a:r>
          </a:p>
          <a:p>
            <a:r>
              <a:rPr lang="en-US" dirty="0" smtClean="0"/>
              <a:t>Get a different answer</a:t>
            </a:r>
          </a:p>
          <a:p>
            <a:endParaRPr lang="en-US" dirty="0"/>
          </a:p>
          <a:p>
            <a:r>
              <a:rPr lang="en-US" dirty="0" smtClean="0"/>
              <a:t>What was your answer?</a:t>
            </a:r>
          </a:p>
          <a:p>
            <a:r>
              <a:rPr lang="en-US" dirty="0" smtClean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Non-Native Matrix Factorization?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86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Non-Native Matrix Factorization?</a:t>
            </a:r>
          </a:p>
          <a:p>
            <a:endParaRPr lang="en-US" dirty="0"/>
          </a:p>
          <a:p>
            <a:r>
              <a:rPr lang="en-US" dirty="0" smtClean="0"/>
              <a:t>Really?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13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here used Non-Native Matrix Factorization?</a:t>
            </a:r>
          </a:p>
          <a:p>
            <a:endParaRPr lang="en-US" dirty="0"/>
          </a:p>
          <a:p>
            <a:r>
              <a:rPr lang="en-US" dirty="0" smtClean="0"/>
              <a:t>Really?</a:t>
            </a:r>
          </a:p>
          <a:p>
            <a:endParaRPr lang="en-US" dirty="0"/>
          </a:p>
          <a:p>
            <a:r>
              <a:rPr lang="en-US" dirty="0" smtClean="0"/>
              <a:t>How did you set it up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was the result?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50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anyone use a different method than any of these?</a:t>
            </a:r>
          </a:p>
          <a:p>
            <a:endParaRPr lang="en-US" dirty="0"/>
          </a:p>
          <a:p>
            <a:r>
              <a:rPr lang="en-US" dirty="0" smtClean="0"/>
              <a:t>What did you use?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did it work?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73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true answer…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86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folks use the methods they used?</a:t>
            </a:r>
          </a:p>
          <a:p>
            <a:r>
              <a:rPr lang="en-US" dirty="0" smtClean="0"/>
              <a:t>Did folks not use the other methods?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6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9802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to use tools matter,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80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pluses and minuses of PCA for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7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pluses and minuses of other FA for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902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pluses and minuses of LFA for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439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pluses and minuses of Barnes’s method for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31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pluses and minuses of KS/POKS for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19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other questions or comments on the assignment?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7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I have changed about the assignment…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would have made LFA the obviously best approach to solving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99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I have changed about the assignment…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would have made KS/POKS the obviously best </a:t>
            </a:r>
            <a:r>
              <a:rPr lang="en-US" dirty="0"/>
              <a:t>approach to solving it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850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relative benefits of using a q-matrix versus a knowledge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2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principal component analysis?</a:t>
            </a:r>
          </a:p>
        </p:txBody>
      </p:sp>
    </p:spTree>
    <p:extLst>
      <p:ext uri="{BB962C8B-B14F-4D97-AF65-F5344CB8AC3E}">
        <p14:creationId xmlns:p14="http://schemas.microsoft.com/office/powerpoint/2010/main" val="15253753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consequences of getting a knowledge mapping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57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relative advantages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 model discovery</a:t>
            </a:r>
          </a:p>
          <a:p>
            <a:r>
              <a:rPr lang="en-US" dirty="0"/>
              <a:t>Hand-development and refinement</a:t>
            </a:r>
          </a:p>
          <a:p>
            <a:r>
              <a:rPr lang="en-US" dirty="0"/>
              <a:t>Hybrid approaches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20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does a spike in a learning curve mean? (Distinct from MBMLM)</a:t>
            </a:r>
            <a:endParaRPr lang="en-US" sz="3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120416"/>
              </p:ext>
            </p:extLst>
          </p:nvPr>
        </p:nvGraphicFramePr>
        <p:xfrm>
          <a:off x="990600" y="1981200"/>
          <a:ext cx="7086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63281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028700" y="1524000"/>
          <a:ext cx="7086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095500" y="2133600"/>
            <a:ext cx="838200" cy="9144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57500" y="2971800"/>
            <a:ext cx="1600200" cy="9144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80891" y="3859696"/>
            <a:ext cx="2339009" cy="4572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219700" y="2514600"/>
            <a:ext cx="838200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6004891" y="2961861"/>
            <a:ext cx="1577009" cy="46713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6759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Knowledge Spaces</a:t>
            </a:r>
          </a:p>
          <a:p>
            <a:r>
              <a:rPr lang="en-US" dirty="0" smtClean="0"/>
              <a:t>And Bayes Nets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99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933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Wednesday, April 19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Assignment B5 due</a:t>
            </a:r>
          </a:p>
          <a:p>
            <a:endParaRPr lang="en-US" dirty="0"/>
          </a:p>
          <a:p>
            <a:r>
              <a:rPr lang="en-US" dirty="0"/>
              <a:t>Baker, R.S. (2015) Big Data and Education. Ch. 5, V1, V2.</a:t>
            </a:r>
          </a:p>
          <a:p>
            <a:r>
              <a:rPr lang="en-US" dirty="0"/>
              <a:t>Rai, D., Beck, J.E. (2011) Exploring user data from a game-like math tutor: a case study in causal modeling. Proceedings of the 4th International Conference on Educational Data Mining, 307-313.</a:t>
            </a:r>
            <a:r>
              <a:rPr lang="en-US" dirty="0">
                <a:hlinkClick r:id="rId2"/>
              </a:rPr>
              <a:t>[pdf]</a:t>
            </a:r>
            <a:endParaRPr lang="en-US" dirty="0"/>
          </a:p>
          <a:p>
            <a:r>
              <a:rPr lang="en-US" dirty="0"/>
              <a:t>Rau, M. A., </a:t>
            </a:r>
            <a:r>
              <a:rPr lang="en-US" dirty="0" err="1"/>
              <a:t>Scheines</a:t>
            </a:r>
            <a:r>
              <a:rPr lang="en-US" dirty="0"/>
              <a:t>, R. (2012) Searching for Variables and Models to Investigate Mediators of Learning from Multiple Representations. Proceedings of the 5th International Conference on Educational Data Mining, 110-117. </a:t>
            </a:r>
            <a:r>
              <a:rPr lang="en-US" dirty="0">
                <a:hlinkClick r:id="rId3"/>
              </a:rPr>
              <a:t>[pdf]</a:t>
            </a:r>
            <a:endParaRPr lang="en-US" dirty="0"/>
          </a:p>
          <a:p>
            <a:r>
              <a:rPr lang="en-US" dirty="0"/>
              <a:t>Slater, S., </a:t>
            </a:r>
            <a:r>
              <a:rPr lang="en-US" dirty="0" err="1"/>
              <a:t>Ocumpaugh</a:t>
            </a:r>
            <a:r>
              <a:rPr lang="en-US" dirty="0"/>
              <a:t>, J., Baker, R., </a:t>
            </a:r>
            <a:r>
              <a:rPr lang="en-US" dirty="0" err="1"/>
              <a:t>Scupelli</a:t>
            </a:r>
            <a:r>
              <a:rPr lang="en-US" dirty="0"/>
              <a:t>, P., </a:t>
            </a:r>
            <a:r>
              <a:rPr lang="en-US" dirty="0" err="1"/>
              <a:t>Inventado</a:t>
            </a:r>
            <a:r>
              <a:rPr lang="en-US" dirty="0"/>
              <a:t>, P.S., Heffernan, N. (2016) Semantic Features of Math Problems: Relationships to Student Learning and Engagement. </a:t>
            </a:r>
            <a:r>
              <a:rPr lang="en-US"/>
              <a:t>Proceedings of the 9th International Conference on Educational Data Mining, 223-230.</a:t>
            </a:r>
            <a:r>
              <a:rPr lang="en-US">
                <a:hlinkClick r:id="rId4"/>
              </a:rPr>
              <a:t>[pdf]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principal component analysis?</a:t>
            </a:r>
          </a:p>
          <a:p>
            <a:endParaRPr lang="en-US" dirty="0"/>
          </a:p>
          <a:p>
            <a:r>
              <a:rPr lang="en-US" dirty="0" smtClean="0"/>
              <a:t>One person come up here and explain your solution</a:t>
            </a:r>
          </a:p>
          <a:p>
            <a:pPr lvl="1"/>
            <a:r>
              <a:rPr lang="en-US" dirty="0" smtClean="0"/>
              <a:t>How did you do it?</a:t>
            </a:r>
          </a:p>
          <a:p>
            <a:pPr lvl="1"/>
            <a:r>
              <a:rPr lang="en-US" dirty="0" smtClean="0"/>
              <a:t>What tool did you use?</a:t>
            </a:r>
          </a:p>
          <a:p>
            <a:pPr lvl="1"/>
            <a:r>
              <a:rPr lang="en-US" dirty="0" smtClean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286663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anyone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method</a:t>
            </a:r>
          </a:p>
          <a:p>
            <a:r>
              <a:rPr lang="en-US" dirty="0" smtClean="0"/>
              <a:t>Get a different answer</a:t>
            </a:r>
          </a:p>
          <a:p>
            <a:endParaRPr lang="en-US" dirty="0"/>
          </a:p>
          <a:p>
            <a:r>
              <a:rPr lang="en-US" dirty="0" smtClean="0"/>
              <a:t>What was your answer?</a:t>
            </a:r>
          </a:p>
          <a:p>
            <a:r>
              <a:rPr lang="en-US" dirty="0" smtClean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681360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a different type of factor analysis? (Not including LFA)</a:t>
            </a:r>
          </a:p>
          <a:p>
            <a:endParaRPr lang="en-US" dirty="0"/>
          </a:p>
          <a:p>
            <a:r>
              <a:rPr lang="en-US" dirty="0" smtClean="0"/>
              <a:t>One person come up here and explain your solution</a:t>
            </a:r>
          </a:p>
          <a:p>
            <a:pPr lvl="1"/>
            <a:r>
              <a:rPr lang="en-US" dirty="0" smtClean="0"/>
              <a:t>How did you do it?</a:t>
            </a:r>
          </a:p>
          <a:p>
            <a:pPr lvl="1"/>
            <a:r>
              <a:rPr lang="en-US" dirty="0" smtClean="0"/>
              <a:t>What tool did you use?</a:t>
            </a:r>
          </a:p>
          <a:p>
            <a:pPr lvl="1"/>
            <a:r>
              <a:rPr lang="en-US" dirty="0" smtClean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56015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anyone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another factor analysis method</a:t>
            </a:r>
          </a:p>
          <a:p>
            <a:r>
              <a:rPr lang="en-US" dirty="0" smtClean="0"/>
              <a:t>Get a different answer</a:t>
            </a:r>
          </a:p>
          <a:p>
            <a:endParaRPr lang="en-US" dirty="0"/>
          </a:p>
          <a:p>
            <a:r>
              <a:rPr lang="en-US" dirty="0" smtClean="0"/>
              <a:t>What was your answer?</a:t>
            </a:r>
          </a:p>
          <a:p>
            <a:r>
              <a:rPr lang="en-US" dirty="0" smtClean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Learning Factors Analysis?</a:t>
            </a:r>
          </a:p>
          <a:p>
            <a:endParaRPr lang="en-US" dirty="0"/>
          </a:p>
          <a:p>
            <a:r>
              <a:rPr lang="en-US" dirty="0" smtClean="0"/>
              <a:t>One person come up here and explain your solution</a:t>
            </a:r>
          </a:p>
          <a:p>
            <a:pPr lvl="1"/>
            <a:r>
              <a:rPr lang="en-US" dirty="0" smtClean="0"/>
              <a:t>How did you do it?</a:t>
            </a:r>
          </a:p>
          <a:p>
            <a:pPr lvl="1"/>
            <a:r>
              <a:rPr lang="en-US" dirty="0" smtClean="0"/>
              <a:t>What tool did you use?</a:t>
            </a:r>
          </a:p>
          <a:p>
            <a:pPr lvl="1"/>
            <a:r>
              <a:rPr lang="en-US" dirty="0" smtClean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1270149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anyone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method</a:t>
            </a:r>
          </a:p>
          <a:p>
            <a:r>
              <a:rPr lang="en-US" dirty="0" smtClean="0"/>
              <a:t>Get a different answer</a:t>
            </a:r>
          </a:p>
          <a:p>
            <a:endParaRPr lang="en-US" dirty="0"/>
          </a:p>
          <a:p>
            <a:r>
              <a:rPr lang="en-US" dirty="0" smtClean="0"/>
              <a:t>What was your answer?</a:t>
            </a:r>
          </a:p>
          <a:p>
            <a:r>
              <a:rPr lang="en-US" dirty="0" smtClean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5816</TotalTime>
  <Words>730</Words>
  <Application>Microsoft Office PowerPoint</Application>
  <PresentationFormat>On-screen Show (4:3)</PresentationFormat>
  <Paragraphs>137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Core Methods in  Educational Data Mining</vt:lpstr>
      <vt:lpstr>Assignment C3</vt:lpstr>
      <vt:lpstr>Assignment C3</vt:lpstr>
      <vt:lpstr>Assignment C3</vt:lpstr>
      <vt:lpstr>Did anyone else</vt:lpstr>
      <vt:lpstr>Assignment C3</vt:lpstr>
      <vt:lpstr>Did anyone else</vt:lpstr>
      <vt:lpstr>Assignment C3</vt:lpstr>
      <vt:lpstr>Did anyone else</vt:lpstr>
      <vt:lpstr>Assignment C3</vt:lpstr>
      <vt:lpstr>Did anyone else</vt:lpstr>
      <vt:lpstr>Assignment C3</vt:lpstr>
      <vt:lpstr>Did anyone else</vt:lpstr>
      <vt:lpstr>Assignment C3</vt:lpstr>
      <vt:lpstr>Assignment C3</vt:lpstr>
      <vt:lpstr>Assignment C3</vt:lpstr>
      <vt:lpstr>Assignment C3</vt:lpstr>
      <vt:lpstr>The true answer…</vt:lpstr>
      <vt:lpstr>Why…</vt:lpstr>
      <vt:lpstr>Easy to use tools matter, right?</vt:lpstr>
      <vt:lpstr>What are…</vt:lpstr>
      <vt:lpstr>What are…</vt:lpstr>
      <vt:lpstr>What are…</vt:lpstr>
      <vt:lpstr>What are…</vt:lpstr>
      <vt:lpstr>What are…</vt:lpstr>
      <vt:lpstr>Any other questions or comments on the assignment?</vt:lpstr>
      <vt:lpstr>What could I have changed about the assignment…</vt:lpstr>
      <vt:lpstr>What could I have changed about the assignment…</vt:lpstr>
      <vt:lpstr>What are the relative benefits of using a q-matrix versus a knowledge space?</vt:lpstr>
      <vt:lpstr>What are the consequences of getting a knowledge mapping wrong?</vt:lpstr>
      <vt:lpstr>What are the relative advantages of</vt:lpstr>
      <vt:lpstr>What does a spike in a learning curve mean? (Distinct from MBMLM)</vt:lpstr>
      <vt:lpstr>PowerPoint Presentation</vt:lpstr>
      <vt:lpstr>What is the trade-off</vt:lpstr>
      <vt:lpstr>Other questions or comments?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558</cp:revision>
  <dcterms:created xsi:type="dcterms:W3CDTF">2010-01-07T20:34:12Z</dcterms:created>
  <dcterms:modified xsi:type="dcterms:W3CDTF">2017-04-07T12:37:14Z</dcterms:modified>
</cp:coreProperties>
</file>