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871" r:id="rId3"/>
    <p:sldId id="878" r:id="rId4"/>
    <p:sldId id="877" r:id="rId5"/>
    <p:sldId id="876" r:id="rId6"/>
    <p:sldId id="875" r:id="rId7"/>
    <p:sldId id="745" r:id="rId8"/>
    <p:sldId id="873" r:id="rId9"/>
    <p:sldId id="874" r:id="rId10"/>
    <p:sldId id="856" r:id="rId11"/>
    <p:sldId id="857" r:id="rId12"/>
    <p:sldId id="858" r:id="rId13"/>
    <p:sldId id="822" r:id="rId14"/>
    <p:sldId id="824" r:id="rId15"/>
    <p:sldId id="872" r:id="rId16"/>
    <p:sldId id="842" r:id="rId17"/>
    <p:sldId id="843" r:id="rId18"/>
    <p:sldId id="844" r:id="rId19"/>
    <p:sldId id="846" r:id="rId20"/>
    <p:sldId id="850" r:id="rId21"/>
    <p:sldId id="852" r:id="rId22"/>
    <p:sldId id="853" r:id="rId23"/>
    <p:sldId id="825" r:id="rId24"/>
    <p:sldId id="826" r:id="rId25"/>
    <p:sldId id="827" r:id="rId26"/>
    <p:sldId id="828" r:id="rId27"/>
    <p:sldId id="859" r:id="rId28"/>
    <p:sldId id="860" r:id="rId29"/>
    <p:sldId id="867" r:id="rId30"/>
    <p:sldId id="861" r:id="rId31"/>
    <p:sldId id="862" r:id="rId32"/>
    <p:sldId id="863" r:id="rId33"/>
    <p:sldId id="864" r:id="rId34"/>
    <p:sldId id="865" r:id="rId35"/>
    <p:sldId id="866" r:id="rId36"/>
    <p:sldId id="868" r:id="rId37"/>
    <p:sldId id="869" r:id="rId38"/>
    <p:sldId id="829" r:id="rId39"/>
    <p:sldId id="830" r:id="rId40"/>
    <p:sldId id="831" r:id="rId41"/>
    <p:sldId id="832" r:id="rId42"/>
    <p:sldId id="833" r:id="rId43"/>
    <p:sldId id="834" r:id="rId44"/>
    <p:sldId id="838" r:id="rId45"/>
    <p:sldId id="823" r:id="rId46"/>
    <p:sldId id="837" r:id="rId47"/>
    <p:sldId id="835" r:id="rId48"/>
    <p:sldId id="836" r:id="rId49"/>
    <p:sldId id="854" r:id="rId50"/>
    <p:sldId id="855" r:id="rId51"/>
    <p:sldId id="841" r:id="rId52"/>
    <p:sldId id="791" r:id="rId53"/>
    <p:sldId id="792" r:id="rId54"/>
    <p:sldId id="301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71"/>
            <p14:sldId id="878"/>
            <p14:sldId id="877"/>
            <p14:sldId id="876"/>
            <p14:sldId id="875"/>
            <p14:sldId id="745"/>
            <p14:sldId id="873"/>
            <p14:sldId id="874"/>
            <p14:sldId id="856"/>
            <p14:sldId id="857"/>
            <p14:sldId id="858"/>
            <p14:sldId id="822"/>
            <p14:sldId id="824"/>
            <p14:sldId id="872"/>
            <p14:sldId id="842"/>
            <p14:sldId id="843"/>
            <p14:sldId id="844"/>
            <p14:sldId id="846"/>
            <p14:sldId id="850"/>
            <p14:sldId id="852"/>
            <p14:sldId id="853"/>
            <p14:sldId id="825"/>
            <p14:sldId id="826"/>
            <p14:sldId id="827"/>
            <p14:sldId id="828"/>
            <p14:sldId id="859"/>
            <p14:sldId id="860"/>
            <p14:sldId id="867"/>
            <p14:sldId id="861"/>
            <p14:sldId id="862"/>
            <p14:sldId id="863"/>
            <p14:sldId id="864"/>
            <p14:sldId id="865"/>
            <p14:sldId id="866"/>
            <p14:sldId id="868"/>
            <p14:sldId id="869"/>
            <p14:sldId id="829"/>
            <p14:sldId id="830"/>
            <p14:sldId id="831"/>
            <p14:sldId id="832"/>
            <p14:sldId id="833"/>
            <p14:sldId id="834"/>
            <p14:sldId id="838"/>
            <p14:sldId id="823"/>
            <p14:sldId id="837"/>
            <p14:sldId id="835"/>
            <p14:sldId id="836"/>
            <p14:sldId id="854"/>
            <p14:sldId id="855"/>
            <p14:sldId id="841"/>
            <p14:sldId id="791"/>
            <p14:sldId id="792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2" autoAdjust="0"/>
    <p:restoredTop sz="82396" autoAdjust="0"/>
  </p:normalViewPr>
  <p:slideViewPr>
    <p:cSldViewPr>
      <p:cViewPr varScale="1">
        <p:scale>
          <a:sx n="62" d="100"/>
          <a:sy n="62" d="100"/>
        </p:scale>
        <p:origin x="7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EDUC545-010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Spring2017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about k-Means in the homework?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27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about expectation maximization in the homework?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69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about agglomerative clustering in the homework?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95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other questions about the homework?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56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general questions about k-Means?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6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there’s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97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play with clustering a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k-means using the following points and initial centroids</a:t>
            </a:r>
          </a:p>
          <a:p>
            <a:endParaRPr lang="en-US" dirty="0"/>
          </a:p>
          <a:p>
            <a:r>
              <a:rPr lang="en-US" dirty="0" smtClean="0"/>
              <a:t>I need 5 volunteers!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42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73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72400" y="5638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7772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63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1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forums read-only for auditors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is impacted?</a:t>
            </a:r>
          </a:p>
          <a:p>
            <a:r>
              <a:rPr lang="en-US" dirty="0" smtClean="0"/>
              <a:t>For-credit students: are you OK with switching to Piazza?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19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8229600" y="33528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590800" y="3048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53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48768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44196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4495800" y="411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953000" y="3581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876800" y="4191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4648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9624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41910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3886200" y="3276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48006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43434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4953000" y="2438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105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4495800" y="3352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4724400" y="1905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5029200" y="2971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4724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5029200" y="3352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4343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4267200" y="4114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46482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37338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40386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4681538" y="3924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4191000" y="3886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4249738" y="262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4032250" y="2413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3673475" y="29162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3816350" y="27003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4105275" y="3060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4537075" y="24844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257800" y="2895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46482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7244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876800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4343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4724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4321175" y="284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4724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4267200" y="3657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5720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13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comments on exercise?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38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distortion/MSD good for choosing between randomized restarts</a:t>
            </a:r>
          </a:p>
          <a:p>
            <a:endParaRPr lang="en-US" dirty="0"/>
          </a:p>
          <a:p>
            <a:r>
              <a:rPr lang="en-US" dirty="0" smtClean="0"/>
              <a:t>But bad for choosing cluster size?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67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Isn’t cross-validated distortion/MSD good for choosing cluster size?</a:t>
            </a:r>
          </a:p>
          <a:p>
            <a:endParaRPr lang="en-US" dirty="0"/>
          </a:p>
          <a:p>
            <a:r>
              <a:rPr lang="en-US" dirty="0" smtClean="0"/>
              <a:t>Why doesn’t cross-validation fix the issue?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80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solution?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382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better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choose the number of clusters</a:t>
            </a:r>
          </a:p>
          <a:p>
            <a:endParaRPr lang="en-US" dirty="0"/>
          </a:p>
          <a:p>
            <a:r>
              <a:rPr lang="en-US" dirty="0" smtClean="0"/>
              <a:t>Than just the adjusted fit?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943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Silhouette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increasingly popular method for determining how many clusters to use (</a:t>
            </a:r>
            <a:r>
              <a:rPr lang="en-US" dirty="0" err="1" smtClean="0"/>
              <a:t>Rousseeuw</a:t>
            </a:r>
            <a:r>
              <a:rPr lang="en-US" dirty="0" smtClean="0"/>
              <a:t>, 1987; Kaufman &amp; </a:t>
            </a:r>
            <a:r>
              <a:rPr lang="en-US" dirty="0" err="1" smtClean="0"/>
              <a:t>Rousseeuw</a:t>
            </a:r>
            <a:r>
              <a:rPr lang="en-US" dirty="0" smtClean="0"/>
              <a:t>, 1990)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48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Silhouette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</a:t>
            </a:r>
            <a:r>
              <a:rPr lang="en-US" dirty="0" smtClean="0"/>
              <a:t>ilhouette </a:t>
            </a:r>
            <a:r>
              <a:rPr lang="en-US" dirty="0"/>
              <a:t>plot </a:t>
            </a:r>
            <a:r>
              <a:rPr lang="en-US" dirty="0" smtClean="0"/>
              <a:t>shows how </a:t>
            </a:r>
            <a:r>
              <a:rPr lang="en-US" dirty="0"/>
              <a:t>close each point in </a:t>
            </a:r>
            <a:r>
              <a:rPr lang="en-US" dirty="0" smtClean="0"/>
              <a:t>a cluster </a:t>
            </a:r>
            <a:r>
              <a:rPr lang="en-US" dirty="0"/>
              <a:t>is to points in </a:t>
            </a:r>
            <a:r>
              <a:rPr lang="en-US" dirty="0" smtClean="0"/>
              <a:t>adjacent clusters</a:t>
            </a:r>
          </a:p>
          <a:p>
            <a:endParaRPr lang="en-US" dirty="0"/>
          </a:p>
          <a:p>
            <a:r>
              <a:rPr lang="en-US" dirty="0" smtClean="0"/>
              <a:t>Silhouette values scaled from -1 to 1</a:t>
            </a:r>
          </a:p>
          <a:p>
            <a:pPr lvl="1"/>
            <a:r>
              <a:rPr lang="en-US" dirty="0" smtClean="0"/>
              <a:t>Close to +1: Data point is far from adjacent clusters</a:t>
            </a:r>
          </a:p>
          <a:p>
            <a:pPr lvl="1"/>
            <a:r>
              <a:rPr lang="en-US" dirty="0" smtClean="0"/>
              <a:t>Close to 0: Data point is at boundary between clusters</a:t>
            </a:r>
          </a:p>
          <a:p>
            <a:pPr lvl="1"/>
            <a:r>
              <a:rPr lang="en-US" dirty="0" smtClean="0"/>
              <a:t>Close to -1: Data point is closer to other cluster than its own cluster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64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Silhouette 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For each data point </a:t>
                </a:r>
                <a:r>
                  <a:rPr lang="en-US" dirty="0" err="1" smtClean="0"/>
                  <a:t>i</a:t>
                </a:r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A(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) = average distance of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from all other data points in same cluster C</a:t>
                </a:r>
              </a:p>
              <a:p>
                <a:endParaRPr lang="en-US" dirty="0"/>
              </a:p>
              <a:p>
                <a:r>
                  <a:rPr lang="en-US" dirty="0" smtClean="0"/>
                  <a:t>C* = cluster with lowest average distance of </a:t>
                </a:r>
                <a:r>
                  <a:rPr lang="en-US" dirty="0" err="1"/>
                  <a:t>i</a:t>
                </a:r>
                <a:r>
                  <a:rPr lang="en-US" dirty="0"/>
                  <a:t> from all other data points in </a:t>
                </a:r>
                <a:r>
                  <a:rPr lang="en-US" dirty="0" smtClean="0"/>
                  <a:t>cluster c*</a:t>
                </a:r>
              </a:p>
              <a:p>
                <a:endParaRPr lang="en-US" dirty="0"/>
              </a:p>
              <a:p>
                <a:r>
                  <a:rPr lang="en-US" dirty="0" smtClean="0"/>
                  <a:t>B(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) = </a:t>
                </a:r>
                <a:r>
                  <a:rPr lang="en-US" dirty="0"/>
                  <a:t>average dissimilarity of </a:t>
                </a:r>
                <a:r>
                  <a:rPr lang="en-US" dirty="0" err="1"/>
                  <a:t>i</a:t>
                </a:r>
                <a:r>
                  <a:rPr lang="en-US" dirty="0"/>
                  <a:t> from all other data points in </a:t>
                </a:r>
                <a:r>
                  <a:rPr lang="en-US" dirty="0" smtClean="0"/>
                  <a:t>cluster C*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sz="5100" b="0" i="1" smtClean="0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sz="51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100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sz="51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5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100" b="0" i="1" smtClean="0">
                            <a:latin typeface="Cambria Math"/>
                          </a:rPr>
                          <m:t>𝐵</m:t>
                        </m:r>
                        <m:d>
                          <m:dPr>
                            <m:ctrlPr>
                              <a:rPr lang="en-US" sz="51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5100" b="0" i="1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  <m:r>
                          <a:rPr lang="en-US" sz="51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𝐴</m:t>
                        </m:r>
                        <m:r>
                          <a:rPr lang="en-US" sz="5100" b="0" i="1" smtClean="0">
                            <a:latin typeface="Cambria Math"/>
                          </a:rPr>
                          <m:t>(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51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100" b="0" i="0" smtClean="0">
                            <a:latin typeface="Cambria Math"/>
                          </a:rPr>
                          <m:t>max</m:t>
                        </m:r>
                        <m:r>
                          <a:rPr lang="en-US" sz="5100" b="0" i="1" smtClean="0">
                            <a:latin typeface="Cambria Math"/>
                          </a:rPr>
                          <m:t>⁡{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𝐴</m:t>
                        </m:r>
                        <m:d>
                          <m:dPr>
                            <m:ctrlPr>
                              <a:rPr lang="en-US" sz="51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5100" b="0" i="1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  <m:r>
                          <a:rPr lang="en-US" sz="5100" b="0" i="1" smtClean="0">
                            <a:latin typeface="Cambria Math"/>
                          </a:rPr>
                          <m:t>, 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𝐵</m:t>
                        </m:r>
                        <m:r>
                          <a:rPr lang="en-US" sz="5100" b="0" i="1" smtClean="0">
                            <a:latin typeface="Cambria Math"/>
                          </a:rPr>
                          <m:t>(</m:t>
                        </m:r>
                        <m:r>
                          <a:rPr lang="en-US" sz="51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51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815" t="-1939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43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RTFF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290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from </a:t>
            </a:r>
            <a:br>
              <a:rPr lang="en-US" dirty="0"/>
            </a:br>
            <a:r>
              <a:rPr lang="en-US" sz="3600" dirty="0"/>
              <a:t>http://scikit-learn.org</a:t>
            </a:r>
            <a:r>
              <a:rPr lang="en-US" sz="3600" dirty="0" smtClean="0"/>
              <a:t>/ stable/</a:t>
            </a:r>
            <a:r>
              <a:rPr lang="en-US" sz="3600" dirty="0" err="1" smtClean="0"/>
              <a:t>auto_examples</a:t>
            </a:r>
            <a:r>
              <a:rPr lang="en-US" sz="3600" dirty="0" smtClean="0"/>
              <a:t>/cluster/ plot_kmeans_silhouette_analysis.html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613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../../_images/plot_kmeans_silhouette_analysis_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209313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0971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../../_images/plot_kmeans_silhouette_analysis_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" y="1600200"/>
            <a:ext cx="9013371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2718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../../_images/plot_kmeans_silhouette_analysis_0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991600" cy="3496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9888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../../_images/plot_kmeans_silhouette_analysis_0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230" y="1676400"/>
            <a:ext cx="9209314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8016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../../_images/plot_kmeans_silhouette_analysis_00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049062" cy="351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3879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in this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and 4 clusters are reasonable choices</a:t>
            </a:r>
          </a:p>
          <a:p>
            <a:r>
              <a:rPr lang="en-US" dirty="0" smtClean="0"/>
              <a:t>3, 5, and 6 clusters are not good choices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443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39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Gaussian Mixture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729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Gaussian Mixture Models</a:t>
            </a:r>
          </a:p>
          <a:p>
            <a:endParaRPr lang="en-US" dirty="0"/>
          </a:p>
          <a:p>
            <a:r>
              <a:rPr lang="en-US" dirty="0" smtClean="0"/>
              <a:t>Why not use them all the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Prof. Alex Bowers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researcher in the world in using big data for educational leadership</a:t>
            </a:r>
          </a:p>
          <a:p>
            <a:r>
              <a:rPr lang="en-US" dirty="0" smtClean="0"/>
              <a:t>All-around nifty guy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360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Spectral Clustering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17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Spectral Clustering</a:t>
            </a:r>
          </a:p>
          <a:p>
            <a:endParaRPr lang="en-US" dirty="0"/>
          </a:p>
          <a:p>
            <a:r>
              <a:rPr lang="en-US" dirty="0" smtClean="0"/>
              <a:t>Why not use it all the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424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Hierarchical Clustering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900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Hierarchical Clustering</a:t>
            </a:r>
          </a:p>
          <a:p>
            <a:endParaRPr lang="en-US" dirty="0"/>
          </a:p>
          <a:p>
            <a:r>
              <a:rPr lang="en-US" dirty="0" smtClean="0"/>
              <a:t>Why not use it all the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447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Clustering: 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93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Analysis .vs.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822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Analysis: 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909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general advantages of structure discovery algorithms (clustering, factor analysis)</a:t>
            </a:r>
          </a:p>
          <a:p>
            <a:r>
              <a:rPr lang="en-US" dirty="0"/>
              <a:t>C</a:t>
            </a:r>
            <a:r>
              <a:rPr lang="en-US" dirty="0" smtClean="0"/>
              <a:t>ompared to supervised/prediction modeling methods?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934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general advantages of structure discovery algorithms (clustering, factor analysis)</a:t>
            </a:r>
          </a:p>
          <a:p>
            <a:r>
              <a:rPr lang="en-US" dirty="0"/>
              <a:t>C</a:t>
            </a:r>
            <a:r>
              <a:rPr lang="en-US" dirty="0" smtClean="0"/>
              <a:t>ompared to supervised/prediction modeling methods?</a:t>
            </a:r>
          </a:p>
          <a:p>
            <a:endParaRPr lang="en-US" dirty="0"/>
          </a:p>
          <a:p>
            <a:r>
              <a:rPr lang="en-US" dirty="0" smtClean="0"/>
              <a:t>What are the disadvantages?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573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cluster in a well-known domain, you are likely to obtain well-known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23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Alex!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646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of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Clustering is relatively popular</a:t>
            </a:r>
          </a:p>
          <a:p>
            <a:endParaRPr lang="en-US" dirty="0" smtClean="0"/>
          </a:p>
          <a:p>
            <a:r>
              <a:rPr lang="en-US" dirty="0" smtClean="0"/>
              <a:t>But somewhat prone to uninteresting papers in education research</a:t>
            </a:r>
          </a:p>
          <a:p>
            <a:pPr lvl="1"/>
            <a:r>
              <a:rPr lang="en-US" dirty="0" smtClean="0"/>
              <a:t>Where usually a lot is already known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be thoughtful…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9217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890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 in Prediction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Due </a:t>
            </a:r>
            <a:r>
              <a:rPr lang="en-US" b="1" i="1" dirty="0" smtClean="0"/>
              <a:t>February 8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46111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Wednesday, </a:t>
            </a:r>
            <a:r>
              <a:rPr lang="en-US" b="1" dirty="0" smtClean="0"/>
              <a:t>February 1: Regression in Prediction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Readings</a:t>
            </a:r>
          </a:p>
          <a:p>
            <a:r>
              <a:rPr lang="en-US" dirty="0"/>
              <a:t>Baker, R.S. (2015) Big Data and Education. Ch. 1, V2.</a:t>
            </a:r>
          </a:p>
          <a:p>
            <a:r>
              <a:rPr lang="en-US" dirty="0"/>
              <a:t>Witten, I.H., Frank, E. (2011) Data Mining: Practical Machine Learning Tools and Techniques. Sections 4.6, 6.5</a:t>
            </a:r>
            <a:r>
              <a:rPr lang="en-US" dirty="0" smtClean="0"/>
              <a:t>. [on google drive]</a:t>
            </a:r>
            <a:endParaRPr lang="en-US" dirty="0"/>
          </a:p>
          <a:p>
            <a:r>
              <a:rPr lang="en-US" dirty="0" err="1"/>
              <a:t>Pardos</a:t>
            </a:r>
            <a:r>
              <a:rPr lang="en-US" dirty="0"/>
              <a:t>, Z.A., Baker, R.S., San Pedro, M.O.C.Z., Gowda, S.M., Gowda, S.M. (2014) Affective states and state tests: Investigating how affect and engagement during the school year predict end of year learning outcomes. Journal of Learning Analytics, 1 (1), </a:t>
            </a:r>
            <a:r>
              <a:rPr lang="en-US" dirty="0" smtClean="0"/>
              <a:t>107-128.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RapidMiner</a:t>
            </a:r>
            <a:r>
              <a:rPr lang="en-US" dirty="0" smtClean="0"/>
              <a:t> 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difficulties getting through the </a:t>
            </a:r>
            <a:r>
              <a:rPr lang="en-US" dirty="0" err="1" smtClean="0"/>
              <a:t>RapidMiner</a:t>
            </a:r>
            <a:r>
              <a:rPr lang="en-US" dirty="0" smtClean="0"/>
              <a:t> Walkthrough?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4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9802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with </a:t>
            </a:r>
            <a:r>
              <a:rPr lang="en-US" dirty="0" err="1" smtClean="0"/>
              <a:t>TutorShop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0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with </a:t>
            </a:r>
            <a:r>
              <a:rPr lang="en-US" dirty="0" err="1" smtClean="0"/>
              <a:t>RapidMiner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81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12810</TotalTime>
  <Words>627</Words>
  <Application>Microsoft Office PowerPoint</Application>
  <PresentationFormat>On-screen Show (4:3)</PresentationFormat>
  <Paragraphs>200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Cambria Math</vt:lpstr>
      <vt:lpstr>Office Theme</vt:lpstr>
      <vt:lpstr>Core Methods in  Educational Data Mining</vt:lpstr>
      <vt:lpstr>Discussion forums read-only for auditors</vt:lpstr>
      <vt:lpstr>RTFF</vt:lpstr>
      <vt:lpstr>Introducing Prof. Alex Bowers</vt:lpstr>
      <vt:lpstr>Thank you Alex!</vt:lpstr>
      <vt:lpstr>RapidMiner Walkthrough</vt:lpstr>
      <vt:lpstr>Assignment B1</vt:lpstr>
      <vt:lpstr>Difficulties with TutorShop?</vt:lpstr>
      <vt:lpstr>Difficulties with RapidMiner?</vt:lpstr>
      <vt:lpstr>Any questions about k-Means in the homework?</vt:lpstr>
      <vt:lpstr>Any questions about expectation maximization in the homework?</vt:lpstr>
      <vt:lpstr>Any questions about agglomerative clustering in the homework?</vt:lpstr>
      <vt:lpstr>Any other questions about the homework?</vt:lpstr>
      <vt:lpstr>Any general questions about k-Means?</vt:lpstr>
      <vt:lpstr>If there’s time</vt:lpstr>
      <vt:lpstr>Let’s play with clustering a bit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comments on exercise?</vt:lpstr>
      <vt:lpstr>Why</vt:lpstr>
      <vt:lpstr>Why</vt:lpstr>
      <vt:lpstr>What</vt:lpstr>
      <vt:lpstr>Is there a better way</vt:lpstr>
      <vt:lpstr>Silhouette Analysis</vt:lpstr>
      <vt:lpstr>Silhouette Analysis</vt:lpstr>
      <vt:lpstr>Silhouette Formula</vt:lpstr>
      <vt:lpstr>Example from  http://scikit-learn.org/ stable/auto_examples/cluster/ plot_kmeans_silhouette_analysis.html</vt:lpstr>
      <vt:lpstr>Good clusters</vt:lpstr>
      <vt:lpstr>Good clusters</vt:lpstr>
      <vt:lpstr>Bad clusters</vt:lpstr>
      <vt:lpstr>Bad clusters</vt:lpstr>
      <vt:lpstr>Bad clusters</vt:lpstr>
      <vt:lpstr>So in this example</vt:lpstr>
      <vt:lpstr>Questions? Comments?</vt:lpstr>
      <vt:lpstr>What are the advantages?</vt:lpstr>
      <vt:lpstr>What are the advantages?</vt:lpstr>
      <vt:lpstr>What are the advantages?</vt:lpstr>
      <vt:lpstr>What are the advantages?</vt:lpstr>
      <vt:lpstr>What are the advantages?</vt:lpstr>
      <vt:lpstr>What are the advantages?</vt:lpstr>
      <vt:lpstr>Clustering: Any Questions?</vt:lpstr>
      <vt:lpstr>Factor Analysis .vs. Clustering</vt:lpstr>
      <vt:lpstr>Factor Analysis: Any Questions?</vt:lpstr>
      <vt:lpstr>What…</vt:lpstr>
      <vt:lpstr>What…</vt:lpstr>
      <vt:lpstr>Important point…</vt:lpstr>
      <vt:lpstr>Because of this…</vt:lpstr>
      <vt:lpstr>Any other questions?</vt:lpstr>
      <vt:lpstr>Assignment B2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615</cp:revision>
  <dcterms:created xsi:type="dcterms:W3CDTF">2010-01-07T20:34:12Z</dcterms:created>
  <dcterms:modified xsi:type="dcterms:W3CDTF">2017-01-24T15:20:22Z</dcterms:modified>
</cp:coreProperties>
</file>