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534" r:id="rId3"/>
    <p:sldId id="535" r:id="rId4"/>
    <p:sldId id="536" r:id="rId5"/>
    <p:sldId id="537" r:id="rId6"/>
    <p:sldId id="538" r:id="rId7"/>
    <p:sldId id="539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  <p:sldId id="563" r:id="rId20"/>
    <p:sldId id="502" r:id="rId21"/>
    <p:sldId id="503" r:id="rId22"/>
    <p:sldId id="507" r:id="rId23"/>
    <p:sldId id="508" r:id="rId24"/>
    <p:sldId id="509" r:id="rId25"/>
    <p:sldId id="510" r:id="rId26"/>
    <p:sldId id="511" r:id="rId27"/>
    <p:sldId id="515" r:id="rId28"/>
    <p:sldId id="516" r:id="rId29"/>
    <p:sldId id="512" r:id="rId30"/>
    <p:sldId id="513" r:id="rId31"/>
    <p:sldId id="514" r:id="rId32"/>
    <p:sldId id="517" r:id="rId33"/>
    <p:sldId id="518" r:id="rId34"/>
    <p:sldId id="519" r:id="rId35"/>
    <p:sldId id="521" r:id="rId36"/>
    <p:sldId id="522" r:id="rId37"/>
    <p:sldId id="523" r:id="rId38"/>
    <p:sldId id="525" r:id="rId39"/>
    <p:sldId id="526" r:id="rId40"/>
    <p:sldId id="527" r:id="rId41"/>
    <p:sldId id="528" r:id="rId42"/>
    <p:sldId id="529" r:id="rId43"/>
    <p:sldId id="506" r:id="rId44"/>
    <p:sldId id="530" r:id="rId45"/>
    <p:sldId id="504" r:id="rId46"/>
    <p:sldId id="498" r:id="rId47"/>
    <p:sldId id="564" r:id="rId48"/>
    <p:sldId id="505" r:id="rId49"/>
    <p:sldId id="497" r:id="rId50"/>
    <p:sldId id="500" r:id="rId51"/>
    <p:sldId id="565" r:id="rId52"/>
    <p:sldId id="412" r:id="rId53"/>
    <p:sldId id="30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er, Ryan Shaun" initials="RY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60" autoAdjust="0"/>
  </p:normalViewPr>
  <p:slideViewPr>
    <p:cSldViewPr>
      <p:cViewPr varScale="1">
        <p:scale>
          <a:sx n="66" d="100"/>
          <a:sy n="66" d="100"/>
        </p:scale>
        <p:origin x="3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une2013\week-slides\wk1\graphs-for-regress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une2013\week-slides\wk1\graphs-for-regress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une2013\week-slides\wk1\graphs-for-regres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Sheet1!$B$143</c:f>
              <c:strCache>
                <c:ptCount val="1"/>
                <c:pt idx="0">
                  <c:v>papers per year</c:v>
                </c:pt>
              </c:strCache>
            </c:strRef>
          </c:tx>
          <c:xVal>
            <c:numRef>
              <c:f>Sheet1!$A$144:$A$160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xVal>
          <c:yVal>
            <c:numRef>
              <c:f>Sheet1!$B$144:$B$160</c:f>
              <c:numCache>
                <c:formatCode>General</c:formatCode>
                <c:ptCount val="17"/>
                <c:pt idx="0">
                  <c:v>4</c:v>
                </c:pt>
                <c:pt idx="1">
                  <c:v>5.9</c:v>
                </c:pt>
                <c:pt idx="2">
                  <c:v>7.6</c:v>
                </c:pt>
                <c:pt idx="3">
                  <c:v>9.1</c:v>
                </c:pt>
                <c:pt idx="4">
                  <c:v>10.4</c:v>
                </c:pt>
                <c:pt idx="5">
                  <c:v>11.5</c:v>
                </c:pt>
                <c:pt idx="6">
                  <c:v>12.4</c:v>
                </c:pt>
                <c:pt idx="7">
                  <c:v>13.1</c:v>
                </c:pt>
                <c:pt idx="8">
                  <c:v>13.6</c:v>
                </c:pt>
                <c:pt idx="9">
                  <c:v>13.9</c:v>
                </c:pt>
                <c:pt idx="10">
                  <c:v>14</c:v>
                </c:pt>
                <c:pt idx="11">
                  <c:v>13.9</c:v>
                </c:pt>
                <c:pt idx="12">
                  <c:v>13.6</c:v>
                </c:pt>
                <c:pt idx="13">
                  <c:v>13.1</c:v>
                </c:pt>
                <c:pt idx="14">
                  <c:v>12.4</c:v>
                </c:pt>
                <c:pt idx="15">
                  <c:v>11.5</c:v>
                </c:pt>
                <c:pt idx="16">
                  <c:v>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B9F-4D64-B0B4-5FCB133F5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11840"/>
        <c:axId val="53413760"/>
      </c:scatterChart>
      <c:valAx>
        <c:axId val="53411840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graduate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413760"/>
        <c:crosses val="autoZero"/>
        <c:crossBetween val="midCat"/>
      </c:valAx>
      <c:valAx>
        <c:axId val="53413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Papers</a:t>
                </a:r>
                <a:r>
                  <a:rPr lang="en-US" baseline="0"/>
                  <a:t> per year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411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Sheet1!$B$143</c:f>
              <c:strCache>
                <c:ptCount val="1"/>
                <c:pt idx="0">
                  <c:v>papers per year</c:v>
                </c:pt>
              </c:strCache>
            </c:strRef>
          </c:tx>
          <c:xVal>
            <c:numRef>
              <c:f>Sheet1!$A$144:$A$160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xVal>
          <c:yVal>
            <c:numRef>
              <c:f>Sheet1!$B$144:$B$160</c:f>
              <c:numCache>
                <c:formatCode>General</c:formatCode>
                <c:ptCount val="17"/>
                <c:pt idx="0">
                  <c:v>4</c:v>
                </c:pt>
                <c:pt idx="1">
                  <c:v>5.9</c:v>
                </c:pt>
                <c:pt idx="2">
                  <c:v>7.6</c:v>
                </c:pt>
                <c:pt idx="3">
                  <c:v>9.1</c:v>
                </c:pt>
                <c:pt idx="4">
                  <c:v>10.4</c:v>
                </c:pt>
                <c:pt idx="5">
                  <c:v>11.5</c:v>
                </c:pt>
                <c:pt idx="6">
                  <c:v>12.4</c:v>
                </c:pt>
                <c:pt idx="7">
                  <c:v>13.1</c:v>
                </c:pt>
                <c:pt idx="8">
                  <c:v>13.6</c:v>
                </c:pt>
                <c:pt idx="9">
                  <c:v>13.9</c:v>
                </c:pt>
                <c:pt idx="10">
                  <c:v>14</c:v>
                </c:pt>
                <c:pt idx="11">
                  <c:v>13.9</c:v>
                </c:pt>
                <c:pt idx="12">
                  <c:v>13.6</c:v>
                </c:pt>
                <c:pt idx="13">
                  <c:v>13.1</c:v>
                </c:pt>
                <c:pt idx="14">
                  <c:v>12.4</c:v>
                </c:pt>
                <c:pt idx="15">
                  <c:v>11.5</c:v>
                </c:pt>
                <c:pt idx="16">
                  <c:v>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D82-4DE1-A78A-42DF1D0FF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19488"/>
        <c:axId val="53521408"/>
      </c:scatterChart>
      <c:valAx>
        <c:axId val="53519488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graduate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521408"/>
        <c:crosses val="autoZero"/>
        <c:crossBetween val="midCat"/>
      </c:valAx>
      <c:valAx>
        <c:axId val="53521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Papers</a:t>
                </a:r>
                <a:r>
                  <a:rPr lang="en-US" baseline="0"/>
                  <a:t> per year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5194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Sheet1!$B$143</c:f>
              <c:strCache>
                <c:ptCount val="1"/>
                <c:pt idx="0">
                  <c:v>papers per year</c:v>
                </c:pt>
              </c:strCache>
            </c:strRef>
          </c:tx>
          <c:xVal>
            <c:numRef>
              <c:f>Sheet1!$A$144:$A$160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xVal>
          <c:yVal>
            <c:numRef>
              <c:f>Sheet1!$B$144:$B$160</c:f>
              <c:numCache>
                <c:formatCode>General</c:formatCode>
                <c:ptCount val="17"/>
                <c:pt idx="0">
                  <c:v>4</c:v>
                </c:pt>
                <c:pt idx="1">
                  <c:v>5.9</c:v>
                </c:pt>
                <c:pt idx="2">
                  <c:v>7.6</c:v>
                </c:pt>
                <c:pt idx="3">
                  <c:v>9.1</c:v>
                </c:pt>
                <c:pt idx="4">
                  <c:v>10.4</c:v>
                </c:pt>
                <c:pt idx="5">
                  <c:v>11.5</c:v>
                </c:pt>
                <c:pt idx="6">
                  <c:v>12.4</c:v>
                </c:pt>
                <c:pt idx="7">
                  <c:v>13.1</c:v>
                </c:pt>
                <c:pt idx="8">
                  <c:v>13.6</c:v>
                </c:pt>
                <c:pt idx="9">
                  <c:v>13.9</c:v>
                </c:pt>
                <c:pt idx="10">
                  <c:v>14</c:v>
                </c:pt>
                <c:pt idx="11">
                  <c:v>13.9</c:v>
                </c:pt>
                <c:pt idx="12">
                  <c:v>13.6</c:v>
                </c:pt>
                <c:pt idx="13">
                  <c:v>13.1</c:v>
                </c:pt>
                <c:pt idx="14">
                  <c:v>12.4</c:v>
                </c:pt>
                <c:pt idx="15">
                  <c:v>11.5</c:v>
                </c:pt>
                <c:pt idx="16">
                  <c:v>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05-43AE-81B1-B278538EA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72992"/>
        <c:axId val="53974912"/>
      </c:scatterChart>
      <c:valAx>
        <c:axId val="53972992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graduate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974912"/>
        <c:crosses val="autoZero"/>
        <c:crossBetween val="midCat"/>
      </c:valAx>
      <c:valAx>
        <c:axId val="53974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Papers</a:t>
                </a:r>
                <a:r>
                  <a:rPr lang="en-US" baseline="0"/>
                  <a:t> per year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9729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ED3D-ED40-4C44-84F5-A09DF62E94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ED3D-ED40-4C44-84F5-A09DF62E94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more learning takes place within educational softwar</a:t>
            </a:r>
            <a:r>
              <a:rPr lang="en-US" baseline="0" dirty="0"/>
              <a:t>e and online learning environments of various types, it becomes much easier to gather very rich data on individual students’ learning and engagement within specific subjects. For example, a student might use a science simulation like the </a:t>
            </a:r>
            <a:r>
              <a:rPr lang="en-US" baseline="0" dirty="0" err="1"/>
              <a:t>Inq</a:t>
            </a:r>
            <a:r>
              <a:rPr lang="en-US" baseline="0" dirty="0"/>
              <a:t>-ITS, to learn science content and inquiry skills. Or they might learn scientific inquiry skill and content within a virtual environment like </a:t>
            </a:r>
            <a:r>
              <a:rPr lang="en-US" baseline="0" dirty="0" err="1"/>
              <a:t>EcoMUVE</a:t>
            </a:r>
            <a:r>
              <a:rPr lang="en-US" baseline="0" dirty="0"/>
              <a:t>. They might learn math skill in an action game like Zombie Division – the student has a set of weapons with numbers associated with them, a 2 for a sword, or a 5 for a gauntlet, and they can divide a skeleton if the weapon divides the number on the skeleton’s chest. Or they might learn math in a conceptual story-based learning environment like Reasoning Mind… or by doing math problems in a workbook-like environment like </a:t>
            </a:r>
            <a:r>
              <a:rPr lang="en-US" baseline="0" dirty="0" err="1"/>
              <a:t>ASSISTments</a:t>
            </a:r>
            <a:r>
              <a:rPr lang="en-US" baseline="0" dirty="0"/>
              <a:t>. All of these environments </a:t>
            </a:r>
            <a:r>
              <a:rPr lang="en-US" i="0" baseline="0" dirty="0"/>
              <a:t>generate rich data streams that have been used in EDM analyses. And this kind of software in becoming more widespread every day. Systems like the Cognitive Tutor, or </a:t>
            </a:r>
            <a:r>
              <a:rPr lang="en-US" i="0" baseline="0" dirty="0" err="1"/>
              <a:t>ASSISTments</a:t>
            </a:r>
            <a:r>
              <a:rPr lang="en-US" i="0" baseline="0" dirty="0"/>
              <a:t>, or Reasoning Mind, are used by tens or hundreds of thousands of students, one or two days a week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7FD6-3B74-431F-93D0-CFF64BBA62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0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For example, as a student uses one of these interactive learning environments, the student will make hundreds of meaningful actions each hour – pausing and thinking before making an incorrect answer, asking for help, rapidly changing settings on a simulation, running away from a skeleton. When the data is logged, these behaviors provide us with incredibly rich detail about learning and engagement, that we can analyze.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7FD6-3B74-431F-93D0-CFF64BBA62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1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639B-656A-4369-84E0-F13809BA208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6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Core Methods in </a:t>
            </a:r>
            <a:br>
              <a:rPr lang="en-US" b="1" dirty="0"/>
            </a:br>
            <a:r>
              <a:rPr lang="en-US" b="1" dirty="0"/>
              <a:t>Educational Data Mining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EDUC545</a:t>
            </a:r>
            <a:br>
              <a:rPr lang="en-US" dirty="0"/>
            </a:br>
            <a:r>
              <a:rPr lang="en-US" dirty="0"/>
              <a:t>Spring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6132" cy="481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16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7054" y="1318359"/>
            <a:ext cx="2716946" cy="553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Data Today</a:t>
            </a:r>
          </a:p>
        </p:txBody>
      </p:sp>
      <p:pic>
        <p:nvPicPr>
          <p:cNvPr id="94214" name="Picture 6" descr="C:\Users\Lisa\Desktop\LCC6313 Princ Int Des\DN9, Chp5\ima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30" y="1296325"/>
            <a:ext cx="3135862" cy="2736233"/>
          </a:xfrm>
          <a:prstGeom prst="rect">
            <a:avLst/>
          </a:prstGeom>
          <a:noFill/>
        </p:spPr>
      </p:pic>
      <p:pic>
        <p:nvPicPr>
          <p:cNvPr id="94216" name="Picture 8" descr="http://b.vimeocdn.com/ts/248/194/248194060_640.jpg"/>
          <p:cNvPicPr>
            <a:picLocks noChangeAspect="1" noChangeArrowheads="1"/>
          </p:cNvPicPr>
          <p:nvPr/>
        </p:nvPicPr>
        <p:blipFill>
          <a:blip r:embed="rId5" cstate="print"/>
          <a:srcRect l="10125" t="1800" r="10125" b="1800"/>
          <a:stretch>
            <a:fillRect/>
          </a:stretch>
        </p:blipFill>
        <p:spPr bwMode="auto">
          <a:xfrm>
            <a:off x="3367931" y="1442384"/>
            <a:ext cx="2702975" cy="2042059"/>
          </a:xfrm>
          <a:prstGeom prst="rect">
            <a:avLst/>
          </a:prstGeom>
          <a:noFill/>
        </p:spPr>
      </p:pic>
      <p:pic>
        <p:nvPicPr>
          <p:cNvPr id="2050" name="Picture 2" descr="https://encrypted-tbn3.gstatic.com/images?q=tbn:ANd9GcQGDXHTDDH_Z6dh2VUoyPPiLTeSGVarx_hK-RG76r5WkrrW3F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" y="4114800"/>
            <a:ext cx="294588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ethorahomeschool.com/wp-content/uploads/2013/10/Newtons-Playgrou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37" y="4088179"/>
            <a:ext cx="3157764" cy="23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9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0379" y="822960"/>
            <a:ext cx="3148965" cy="68941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*000:22:297   READY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*000:25:875   APPLY-ACTION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WINDOW;      LISP-TRANSLATOR::AUTHORINGTOOL-TRANSLATOR,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CONTEXT;     3FACTOR-CROSS-XPL-4,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SELECTIONS;  (GROUP3_CLASS_UNDER_XPL),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ACTION;      UPDATECOMBOBOX,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INPUT;       "Two crossover events are very rare.",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*000:25:890   GOOD-PATH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*000:25:890   HISTORY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P-1;         (COMBOBOX-XPL-TRACE SIMBIOSYS),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*000:25:890   READY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*000:29:281   APPLY-ACTION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WINDOW;      LISP-TRANSLATOR::AUTHORINGTOOL-TRANSLATOR,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CONTEXT;     3FACTOR-CROSS-XPL-4,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SELECTIONS;  (GROUP4_CLASS_UNDER_XPL),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ACTION;      UPDATECOMBOBOX,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INPUT;       "The largest group is parental since crossovers are uncommon.",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*000:29:281   GOOD-PATH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*000:29:281   HISTORY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P-1;         (COMBOBOX-XPL-TRACE SIMBIOSYS),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*000:29:281   READY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*001:20:733   APPLY-ACTION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WINDOW;      LISP-TRANSLATOR::AUTHORINGTOOL-TRANSLATOR,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CONTEXT;     3FACTOR-CROSS-XPL-4,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SELECTIONS;  (ORDER_GENES_OBS_XPL),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ACTION;      UPDATECOMBOBOX,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INPUT;       "The Q and q alleles have interchanged between the parental and SCO genotypes.",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*001:20:733   SWITCHED-TO-EDITOR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*001:20:748   NO-CONFLICT-SET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*001:20:748   READY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*001:32:498   APPLY-ACTION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WINDOW;      LISP-TRANSLATOR::AUTHORINGTOOL-TRANSLATOR,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CONTEXT;     3FACTOR-CROSS-XPL-4,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SELECTIONS;  (ORDER_GENES_OBS_XPL),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ACTION;      UPDATECOMBOBOX,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INPUT;       "The Q and q alleles have interchanged between the parental and DCO genotypes.",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*001:32:498   GOOD-PATH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*001:32:498   HISTORY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P-1;         (COMBOBOX-XPL-TRACE SIMBIOSYS),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*001:32:498   READY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*001:37:857   APPLY-ACTION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WINDOW;      LISP-TRANSLATOR::AUTHORINGTOOL-TRANSLATOR,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CONTEXT;     3FACTOR-CROSS-XPL-4,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SELECTIONS;  (ORDER_GENES_UNDER_XPL),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ACTION;      UPDATECOMBOBOX,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INPUT;       "In the DCO group BOTH outer genes cross over so the interchanged gene is the middle one.",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*001:37:857   GOOD-PATH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Student Log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27992" r="12223" b="40006"/>
          <a:stretch/>
        </p:blipFill>
        <p:spPr>
          <a:xfrm>
            <a:off x="5626994" y="4528164"/>
            <a:ext cx="3472983" cy="23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PSLC </a:t>
            </a:r>
            <a:r>
              <a:rPr lang="en-US" dirty="0" err="1"/>
              <a:t>DataShop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Koedinger</a:t>
            </a:r>
            <a:r>
              <a:rPr lang="en-US" dirty="0"/>
              <a:t> et al, 2008, 2010)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&gt;250,000 hours of students using educational software within </a:t>
            </a:r>
            <a:r>
              <a:rPr lang="en-US" dirty="0" err="1"/>
              <a:t>LearnLabs</a:t>
            </a:r>
            <a:r>
              <a:rPr lang="en-US" dirty="0"/>
              <a:t> and other settings</a:t>
            </a:r>
          </a:p>
          <a:p>
            <a:pPr eaLnBrk="1" hangingPunct="1"/>
            <a:r>
              <a:rPr lang="en-US" dirty="0"/>
              <a:t>&gt;30 million student actions, responses &amp; annotations</a:t>
            </a:r>
          </a:p>
        </p:txBody>
      </p:sp>
      <p:pic>
        <p:nvPicPr>
          <p:cNvPr id="6" name="Picture 4" descr="http://i.ytimg.com/vi/wT1mfXembn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03962"/>
            <a:ext cx="4433047" cy="30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KenKoedi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69" y="5680928"/>
            <a:ext cx="844269" cy="11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688106"/>
            <a:ext cx="1169894" cy="116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6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data is big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1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2004 and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2004: I reported a data set with 31,450 data points. People were impressed.</a:t>
            </a:r>
          </a:p>
        </p:txBody>
      </p:sp>
    </p:spTree>
    <p:extLst>
      <p:ext uri="{BB962C8B-B14F-4D97-AF65-F5344CB8AC3E}">
        <p14:creationId xmlns:p14="http://schemas.microsoft.com/office/powerpoint/2010/main" val="826760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2004 and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2004: I reported a data set with 31,450 data points. People were impressed.</a:t>
            </a:r>
          </a:p>
          <a:p>
            <a:endParaRPr lang="en-US" dirty="0"/>
          </a:p>
          <a:p>
            <a:r>
              <a:rPr lang="en-US" dirty="0"/>
              <a:t>2014: A reviewer in an education journal criticized me for referring to 817,485 data points as “big data”.</a:t>
            </a:r>
          </a:p>
        </p:txBody>
      </p:sp>
    </p:spTree>
    <p:extLst>
      <p:ext uri="{BB962C8B-B14F-4D97-AF65-F5344CB8AC3E}">
        <p14:creationId xmlns:p14="http://schemas.microsoft.com/office/powerpoint/2010/main" val="409796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does it mean to call data </a:t>
            </a:r>
            <a:br>
              <a:rPr lang="en-US" dirty="0"/>
            </a:br>
            <a:r>
              <a:rPr lang="en-US" dirty="0"/>
              <a:t>“big data”?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thoughts?</a:t>
            </a:r>
          </a:p>
        </p:txBody>
      </p:sp>
    </p:spTree>
    <p:extLst>
      <p:ext uri="{BB962C8B-B14F-4D97-AF65-F5344CB8AC3E}">
        <p14:creationId xmlns:p14="http://schemas.microsoft.com/office/powerpoint/2010/main" val="796659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“Big data” is data big enough that traditional statistical significance testing becomes useless</a:t>
            </a:r>
          </a:p>
          <a:p>
            <a:endParaRPr lang="en-US" dirty="0"/>
          </a:p>
          <a:p>
            <a:r>
              <a:rPr lang="en-US" dirty="0"/>
              <a:t>“Big data” is data too big to input into a traditional relational database</a:t>
            </a:r>
          </a:p>
          <a:p>
            <a:endParaRPr lang="en-US" dirty="0"/>
          </a:p>
          <a:p>
            <a:r>
              <a:rPr lang="en-US" dirty="0"/>
              <a:t>“Big data” is data too big to work with on a single machine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98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Used to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Dispersed</a:t>
            </a:r>
          </a:p>
          <a:p>
            <a:r>
              <a:rPr lang="en-US" dirty="0"/>
              <a:t>Hard to Collect</a:t>
            </a:r>
          </a:p>
          <a:p>
            <a:r>
              <a:rPr lang="en-US" dirty="0"/>
              <a:t>Small-Scale</a:t>
            </a:r>
          </a:p>
          <a:p>
            <a:endParaRPr lang="en-US" dirty="0"/>
          </a:p>
          <a:p>
            <a:r>
              <a:rPr lang="en-US" dirty="0"/>
              <a:t>Collecting sizable amounts of data required heroic efforts</a:t>
            </a:r>
          </a:p>
          <a:p>
            <a:pPr lvl="1"/>
            <a:r>
              <a:rPr lang="en-US" dirty="0"/>
              <a:t>Like we heard about from Alex Bowers last week</a:t>
            </a:r>
          </a:p>
        </p:txBody>
      </p:sp>
    </p:spTree>
    <p:extLst>
      <p:ext uri="{BB962C8B-B14F-4D97-AF65-F5344CB8AC3E}">
        <p14:creationId xmlns:p14="http://schemas.microsoft.com/office/powerpoint/2010/main" val="149393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a no-penalty-or-punishment survey question</a:t>
            </a:r>
          </a:p>
        </p:txBody>
      </p:sp>
    </p:spTree>
    <p:extLst>
      <p:ext uri="{BB962C8B-B14F-4D97-AF65-F5344CB8AC3E}">
        <p14:creationId xmlns:p14="http://schemas.microsoft.com/office/powerpoint/2010/main" val="356736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read the Witten &amp; Frank?</a:t>
            </a:r>
          </a:p>
          <a:p>
            <a:r>
              <a:rPr lang="en-US" dirty="0"/>
              <a:t>Who watched the BDE video?</a:t>
            </a:r>
          </a:p>
        </p:txBody>
      </p:sp>
    </p:spTree>
    <p:extLst>
      <p:ext uri="{BB962C8B-B14F-4D97-AF65-F5344CB8AC3E}">
        <p14:creationId xmlns:p14="http://schemas.microsoft.com/office/powerpoint/2010/main" val="180593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prediction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4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regressor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19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things </a:t>
            </a:r>
            <a:br>
              <a:rPr lang="en-US" dirty="0"/>
            </a:br>
            <a:r>
              <a:rPr lang="en-US" dirty="0"/>
              <a:t>you might use a </a:t>
            </a:r>
            <a:r>
              <a:rPr lang="en-US" dirty="0" err="1"/>
              <a:t>regressor</a:t>
            </a:r>
            <a:r>
              <a:rPr lang="en-US" dirty="0"/>
              <a:t>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Bonus points for examples other than those in the BDE video</a:t>
            </a:r>
          </a:p>
        </p:txBody>
      </p:sp>
    </p:spTree>
    <p:extLst>
      <p:ext uri="{BB962C8B-B14F-4D97-AF65-F5344CB8AC3E}">
        <p14:creationId xmlns:p14="http://schemas.microsoft.com/office/powerpoint/2010/main" val="4195819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GB" dirty="0" err="1"/>
              <a:t>Numhints</a:t>
            </a:r>
            <a:r>
              <a:rPr lang="en-GB" dirty="0"/>
              <a:t> = 0.12*</a:t>
            </a:r>
            <a:r>
              <a:rPr lang="en-GB" dirty="0" err="1"/>
              <a:t>Pknow</a:t>
            </a:r>
            <a:r>
              <a:rPr lang="en-GB" dirty="0"/>
              <a:t> + 0.932*Time – </a:t>
            </a:r>
            <a:br>
              <a:rPr lang="en-GB" dirty="0"/>
            </a:br>
            <a:r>
              <a:rPr lang="en-GB" dirty="0"/>
              <a:t>		      0.11*</a:t>
            </a:r>
            <a:r>
              <a:rPr lang="en-GB" dirty="0" err="1"/>
              <a:t>Totalactions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733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Skill		</a:t>
            </a:r>
            <a:r>
              <a:rPr lang="en-US" dirty="0" err="1">
                <a:latin typeface="Calibri" pitchFamily="34" charset="0"/>
              </a:rPr>
              <a:t>pknow</a:t>
            </a:r>
            <a:r>
              <a:rPr lang="en-US" dirty="0">
                <a:latin typeface="Calibri" pitchFamily="34" charset="0"/>
              </a:rPr>
              <a:t>		time		</a:t>
            </a:r>
            <a:r>
              <a:rPr lang="en-US" dirty="0" err="1">
                <a:latin typeface="Calibri" pitchFamily="34" charset="0"/>
              </a:rPr>
              <a:t>totalactions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</a:rPr>
              <a:t>numhints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COMPUTESLOPE	0.2		7		3		?</a:t>
            </a:r>
          </a:p>
        </p:txBody>
      </p:sp>
    </p:spTree>
    <p:extLst>
      <p:ext uri="{BB962C8B-B14F-4D97-AF65-F5344CB8AC3E}">
        <p14:creationId xmlns:p14="http://schemas.microsoft.com/office/powerpoint/2010/main" val="2333422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 variables has the largest impact on </a:t>
            </a:r>
            <a:r>
              <a:rPr lang="en-US" dirty="0" err="1"/>
              <a:t>numhints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(Assume they are scaled the same)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31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These variables are unlikely to be scaled the same!</a:t>
            </a:r>
          </a:p>
          <a:p>
            <a:r>
              <a:rPr lang="en-US" dirty="0"/>
              <a:t>If </a:t>
            </a:r>
            <a:r>
              <a:rPr lang="en-US" dirty="0" err="1"/>
              <a:t>Pknow</a:t>
            </a:r>
            <a:r>
              <a:rPr lang="en-US" dirty="0"/>
              <a:t> is a probability </a:t>
            </a:r>
          </a:p>
          <a:p>
            <a:pPr lvl="1"/>
            <a:r>
              <a:rPr lang="en-US" dirty="0"/>
              <a:t>From 0 to 1</a:t>
            </a:r>
          </a:p>
          <a:p>
            <a:r>
              <a:rPr lang="en-US" dirty="0"/>
              <a:t>And time is a number of seconds to respond</a:t>
            </a:r>
          </a:p>
          <a:p>
            <a:pPr lvl="1"/>
            <a:r>
              <a:rPr lang="en-US" dirty="0"/>
              <a:t>From 0 to infinity</a:t>
            </a:r>
          </a:p>
          <a:p>
            <a:r>
              <a:rPr lang="en-US" dirty="0"/>
              <a:t>Then you can’t interpret the weights in a straightforward fashion</a:t>
            </a:r>
          </a:p>
          <a:p>
            <a:endParaRPr lang="en-US" dirty="0"/>
          </a:p>
          <a:p>
            <a:r>
              <a:rPr lang="en-US" dirty="0"/>
              <a:t>What could you do?</a:t>
            </a:r>
          </a:p>
        </p:txBody>
      </p:sp>
    </p:spTree>
    <p:extLst>
      <p:ext uri="{BB962C8B-B14F-4D97-AF65-F5344CB8AC3E}">
        <p14:creationId xmlns:p14="http://schemas.microsoft.com/office/powerpoint/2010/main" val="1011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GB" dirty="0" err="1"/>
              <a:t>Numhints</a:t>
            </a:r>
            <a:r>
              <a:rPr lang="en-GB" dirty="0"/>
              <a:t> = 0.12*</a:t>
            </a:r>
            <a:r>
              <a:rPr lang="en-GB" dirty="0" err="1"/>
              <a:t>Pknow</a:t>
            </a:r>
            <a:r>
              <a:rPr lang="en-GB" dirty="0"/>
              <a:t> + 0.932*Time – </a:t>
            </a:r>
            <a:br>
              <a:rPr lang="en-GB" dirty="0"/>
            </a:br>
            <a:r>
              <a:rPr lang="en-GB" dirty="0"/>
              <a:t>		      0.11*</a:t>
            </a:r>
            <a:r>
              <a:rPr lang="en-GB" dirty="0" err="1"/>
              <a:t>Totalactions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733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Skill		</a:t>
            </a:r>
            <a:r>
              <a:rPr lang="en-US" dirty="0" err="1">
                <a:latin typeface="Calibri" pitchFamily="34" charset="0"/>
              </a:rPr>
              <a:t>pknow</a:t>
            </a:r>
            <a:r>
              <a:rPr lang="en-US" dirty="0">
                <a:latin typeface="Calibri" pitchFamily="34" charset="0"/>
              </a:rPr>
              <a:t>		time		</a:t>
            </a:r>
            <a:r>
              <a:rPr lang="en-US" dirty="0" err="1">
                <a:latin typeface="Calibri" pitchFamily="34" charset="0"/>
              </a:rPr>
              <a:t>totalactions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</a:rPr>
              <a:t>numhints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COMPUTESLOPE	0.2		2		35		?</a:t>
            </a:r>
          </a:p>
        </p:txBody>
      </p:sp>
    </p:spTree>
    <p:extLst>
      <p:ext uri="{BB962C8B-B14F-4D97-AF65-F5344CB8AC3E}">
        <p14:creationId xmlns:p14="http://schemas.microsoft.com/office/powerpoint/2010/main" val="236059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Tycho</a:t>
            </a:r>
            <a:r>
              <a:rPr lang="en-US" dirty="0"/>
              <a:t> Brahe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Spent 24 years observing the sky from a custom-built castle on the island of </a:t>
            </a:r>
            <a:r>
              <a:rPr lang="en-US" dirty="0" err="1"/>
              <a:t>Hven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http://upload.wikimedia.org/wikipedia/commons/2/2b/Tycho_Brah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90429"/>
            <a:ext cx="1600200" cy="2376535"/>
          </a:xfrm>
          <a:prstGeom prst="rect">
            <a:avLst/>
          </a:prstGeom>
        </p:spPr>
      </p:pic>
      <p:pic>
        <p:nvPicPr>
          <p:cNvPr id="1026" name="Picture 2" descr="http://www.scaruffi.com/poetry/images/bra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110"/>
            <a:ext cx="2895600" cy="23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85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plausible?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4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might you want to do if you got this result in a real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26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video, I talked about variable transforms</a:t>
            </a:r>
          </a:p>
          <a:p>
            <a:endParaRPr lang="en-US" dirty="0"/>
          </a:p>
          <a:p>
            <a:r>
              <a:rPr lang="en-US" dirty="0"/>
              <a:t>Who here has transformed a variable (for an actual analysis)?</a:t>
            </a:r>
          </a:p>
          <a:p>
            <a:endParaRPr lang="en-US" dirty="0"/>
          </a:p>
          <a:p>
            <a:r>
              <a:rPr lang="en-US" dirty="0"/>
              <a:t>What did you transform and why did you do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24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 Transformation: </a:t>
            </a:r>
            <a:br>
              <a:rPr lang="en-US" dirty="0"/>
            </a:br>
            <a:r>
              <a:rPr lang="en-US" dirty="0"/>
              <a:t>EDM versus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Statistics: fit data better AND avoid violating assumptions</a:t>
            </a:r>
          </a:p>
          <a:p>
            <a:endParaRPr lang="en-US" dirty="0"/>
          </a:p>
          <a:p>
            <a:r>
              <a:rPr lang="en-US" dirty="0"/>
              <a:t>EDM: fit data better</a:t>
            </a:r>
          </a:p>
        </p:txBody>
      </p:sp>
    </p:spTree>
    <p:extLst>
      <p:ext uri="{BB962C8B-B14F-4D97-AF65-F5344CB8AC3E}">
        <p14:creationId xmlns:p14="http://schemas.microsoft.com/office/powerpoint/2010/main" val="1554523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don’t violations of assumptions matter in EDM?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not the way they do in statistics…</a:t>
            </a:r>
          </a:p>
        </p:txBody>
      </p:sp>
    </p:spTree>
    <p:extLst>
      <p:ext uri="{BB962C8B-B14F-4D97-AF65-F5344CB8AC3E}">
        <p14:creationId xmlns:p14="http://schemas.microsoft.com/office/powerpoint/2010/main" val="646059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Regression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the video</a:t>
            </a:r>
          </a:p>
        </p:txBody>
      </p:sp>
    </p:spTree>
    <p:extLst>
      <p:ext uri="{BB962C8B-B14F-4D97-AF65-F5344CB8AC3E}">
        <p14:creationId xmlns:p14="http://schemas.microsoft.com/office/powerpoint/2010/main" val="158856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graph the relationship between number of graduate students and number of papers per year</a:t>
            </a:r>
          </a:p>
        </p:txBody>
      </p:sp>
    </p:spTree>
    <p:extLst>
      <p:ext uri="{BB962C8B-B14F-4D97-AF65-F5344CB8AC3E}">
        <p14:creationId xmlns:p14="http://schemas.microsoft.com/office/powerpoint/2010/main" val="30767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21948"/>
              </p:ext>
            </p:extLst>
          </p:nvPr>
        </p:nvGraphicFramePr>
        <p:xfrm>
          <a:off x="1714500" y="1524000"/>
          <a:ext cx="57721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40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Number of papers =</a:t>
            </a:r>
            <a:br>
              <a:rPr lang="en-US" dirty="0"/>
            </a:br>
            <a:r>
              <a:rPr lang="en-US" dirty="0"/>
              <a:t>	4 +</a:t>
            </a:r>
            <a:br>
              <a:rPr lang="en-US" dirty="0"/>
            </a:br>
            <a:r>
              <a:rPr lang="en-US" dirty="0"/>
              <a:t>	2 * # of grad students</a:t>
            </a:r>
            <a:br>
              <a:rPr lang="en-US" dirty="0"/>
            </a:br>
            <a:r>
              <a:rPr lang="en-US" dirty="0"/>
              <a:t>	- 0.1 * (# of grad students)</a:t>
            </a:r>
            <a:r>
              <a:rPr lang="en-US" baseline="30000" dirty="0"/>
              <a:t>2</a:t>
            </a:r>
          </a:p>
          <a:p>
            <a:endParaRPr lang="en-US" baseline="30000" dirty="0"/>
          </a:p>
          <a:p>
            <a:r>
              <a:rPr lang="en-US" dirty="0"/>
              <a:t>But does that actually mean that </a:t>
            </a:r>
            <a:br>
              <a:rPr lang="en-US" dirty="0"/>
            </a:br>
            <a:r>
              <a:rPr lang="en-US" dirty="0"/>
              <a:t> (# of grad students)</a:t>
            </a:r>
            <a:r>
              <a:rPr lang="en-US" baseline="30000" dirty="0"/>
              <a:t>2 </a:t>
            </a:r>
            <a:r>
              <a:rPr lang="en-US" dirty="0"/>
              <a:t>is associated with less publication?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908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5900" y="1600200"/>
            <a:ext cx="6172200" cy="5105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(# of grad students)</a:t>
            </a:r>
            <a:r>
              <a:rPr lang="en-US" baseline="30000" dirty="0"/>
              <a:t>2 </a:t>
            </a:r>
            <a:r>
              <a:rPr lang="en-US" dirty="0"/>
              <a:t>is actually positively correlated with publications!</a:t>
            </a:r>
          </a:p>
          <a:p>
            <a:pPr lvl="1"/>
            <a:r>
              <a:rPr lang="en-US" dirty="0"/>
              <a:t>r=0.46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40446"/>
              </p:ext>
            </p:extLst>
          </p:nvPr>
        </p:nvGraphicFramePr>
        <p:xfrm>
          <a:off x="1943100" y="1524000"/>
          <a:ext cx="508635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4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Johannes Kepler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to take a job with Brahe to get Brahe’s data</a:t>
            </a:r>
          </a:p>
          <a:p>
            <a:endParaRPr lang="en-US" dirty="0"/>
          </a:p>
        </p:txBody>
      </p:sp>
      <p:sp>
        <p:nvSpPr>
          <p:cNvPr id="4" name="AutoShape 2" descr="Johannes Kepler 16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56761"/>
            <a:ext cx="167640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32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5900" y="1600200"/>
            <a:ext cx="6172200" cy="5105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relationship is only in the negative direction when the number of graduate students is already in the model…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602311"/>
              </p:ext>
            </p:extLst>
          </p:nvPr>
        </p:nvGraphicFramePr>
        <p:xfrm>
          <a:off x="1943100" y="1524000"/>
          <a:ext cx="508635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7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deal with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interpret individual features in a comprehensive model?</a:t>
            </a:r>
          </a:p>
        </p:txBody>
      </p:sp>
    </p:spTree>
    <p:extLst>
      <p:ext uri="{BB962C8B-B14F-4D97-AF65-F5344CB8AC3E}">
        <p14:creationId xmlns:p14="http://schemas.microsoft.com/office/powerpoint/2010/main" val="1878640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questions, comments, concerns about lecture?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62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r>
              <a:rPr lang="en-US" dirty="0"/>
              <a:t> 5.3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course website and download </a:t>
            </a:r>
          </a:p>
          <a:p>
            <a:r>
              <a:rPr lang="en-US" dirty="0"/>
              <a:t>Sep10dataset.csv</a:t>
            </a:r>
          </a:p>
          <a:p>
            <a:endParaRPr lang="en-US" dirty="0"/>
          </a:p>
          <a:p>
            <a:r>
              <a:rPr lang="en-US" dirty="0"/>
              <a:t>Data on the probability that a student error is careless</a:t>
            </a:r>
          </a:p>
          <a:p>
            <a:r>
              <a:rPr lang="en-US" dirty="0"/>
              <a:t>Calculated as in (Baker, Corbett, &amp; </a:t>
            </a:r>
            <a:r>
              <a:rPr lang="en-US" dirty="0" err="1"/>
              <a:t>Aleven</a:t>
            </a:r>
            <a:r>
              <a:rPr lang="en-US" dirty="0"/>
              <a:t>, 2008)</a:t>
            </a:r>
          </a:p>
          <a:p>
            <a:r>
              <a:rPr lang="en-US" dirty="0"/>
              <a:t>Try to predict from other variables</a:t>
            </a:r>
          </a:p>
        </p:txBody>
      </p:sp>
    </p:spTree>
    <p:extLst>
      <p:ext uri="{BB962C8B-B14F-4D97-AF65-F5344CB8AC3E}">
        <p14:creationId xmlns:p14="http://schemas.microsoft.com/office/powerpoint/2010/main" val="3701566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r>
              <a:rPr lang="en-US" dirty="0"/>
              <a:t>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Build </a:t>
            </a:r>
            <a:r>
              <a:rPr lang="en-US" dirty="0" err="1"/>
              <a:t>regressor</a:t>
            </a:r>
            <a:r>
              <a:rPr lang="en-US" dirty="0"/>
              <a:t> to predict P(SLIP|TRIO)</a:t>
            </a:r>
          </a:p>
          <a:p>
            <a:r>
              <a:rPr lang="en-US" dirty="0"/>
              <a:t>Look at model goodness</a:t>
            </a:r>
          </a:p>
          <a:p>
            <a:r>
              <a:rPr lang="en-US" dirty="0"/>
              <a:t>Look at model</a:t>
            </a:r>
          </a:p>
          <a:p>
            <a:r>
              <a:rPr lang="en-US" dirty="0"/>
              <a:t>Look at actual data and refine model</a:t>
            </a:r>
          </a:p>
          <a:p>
            <a:r>
              <a:rPr lang="en-US" dirty="0"/>
              <a:t>Look at model goodness</a:t>
            </a:r>
          </a:p>
          <a:p>
            <a:r>
              <a:rPr lang="en-US" dirty="0"/>
              <a:t>Build flat cross-validation</a:t>
            </a:r>
          </a:p>
          <a:p>
            <a:r>
              <a:rPr lang="en-US" dirty="0"/>
              <a:t>Look at model goodness</a:t>
            </a:r>
          </a:p>
          <a:p>
            <a:r>
              <a:rPr lang="en-US" dirty="0"/>
              <a:t>Build student-level cross-validation</a:t>
            </a:r>
          </a:p>
          <a:p>
            <a:r>
              <a:rPr lang="en-US" dirty="0"/>
              <a:t>Look at model goodness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31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Basic HW 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46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Basic HW 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6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have to do it perfectly, you just have to do it</a:t>
            </a:r>
          </a:p>
          <a:p>
            <a:endParaRPr lang="en-US" dirty="0"/>
          </a:p>
          <a:p>
            <a:r>
              <a:rPr lang="en-US" dirty="0"/>
              <a:t>If you run into trouble, feel free to email me or, better yet, use the discussion forum</a:t>
            </a:r>
          </a:p>
        </p:txBody>
      </p:sp>
    </p:spTree>
    <p:extLst>
      <p:ext uri="{BB962C8B-B14F-4D97-AF65-F5344CB8AC3E}">
        <p14:creationId xmlns:p14="http://schemas.microsoft.com/office/powerpoint/2010/main" val="222296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Johannes Kepler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to take a job with Brahe to get Brahe’s data</a:t>
            </a:r>
          </a:p>
          <a:p>
            <a:endParaRPr lang="en-US" dirty="0"/>
          </a:p>
          <a:p>
            <a:r>
              <a:rPr lang="en-US" dirty="0"/>
              <a:t>Only got unrestricted access to data…</a:t>
            </a:r>
          </a:p>
        </p:txBody>
      </p:sp>
      <p:sp>
        <p:nvSpPr>
          <p:cNvPr id="4" name="AutoShape 2" descr="Johannes Kepler 16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56761"/>
            <a:ext cx="167640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11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questions or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63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there is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go back to the Ryan slides from clustering</a:t>
            </a:r>
          </a:p>
          <a:p>
            <a:endParaRPr lang="en-US" dirty="0"/>
          </a:p>
          <a:p>
            <a:r>
              <a:rPr lang="en-US" dirty="0"/>
              <a:t>If not, it’s nothing to worry about</a:t>
            </a:r>
          </a:p>
        </p:txBody>
      </p:sp>
    </p:spTree>
    <p:extLst>
      <p:ext uri="{BB962C8B-B14F-4D97-AF65-F5344CB8AC3E}">
        <p14:creationId xmlns:p14="http://schemas.microsoft.com/office/powerpoint/2010/main" val="21611237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Wednesday, February 8</a:t>
            </a:r>
          </a:p>
          <a:p>
            <a:endParaRPr lang="en-US" dirty="0"/>
          </a:p>
          <a:p>
            <a:r>
              <a:rPr lang="en-US" dirty="0"/>
              <a:t>Classification Algorithms</a:t>
            </a:r>
          </a:p>
          <a:p>
            <a:endParaRPr lang="en-US" dirty="0"/>
          </a:p>
          <a:p>
            <a:r>
              <a:rPr lang="en-US" dirty="0"/>
              <a:t>Baker, R.S. (2015) Big Data and Education. Ch. 1, V3, V4.</a:t>
            </a:r>
          </a:p>
          <a:p>
            <a:endParaRPr lang="en-US" dirty="0"/>
          </a:p>
          <a:p>
            <a:r>
              <a:rPr lang="en-US" dirty="0"/>
              <a:t>Witten, I.H., Frank, E. (2011) Data Mining: Practical Machine Learning Tools and Techniques. Ch. 4.6, 6.1, 6.2, 6.4</a:t>
            </a:r>
          </a:p>
          <a:p>
            <a:endParaRPr lang="en-US" dirty="0"/>
          </a:p>
          <a:p>
            <a:r>
              <a:rPr lang="en-US" dirty="0"/>
              <a:t>Hand, D. J. (2006). Classifier technology and the illusion of progress. Statistical science, 21(1), 1-14.</a:t>
            </a:r>
          </a:p>
          <a:p>
            <a:endParaRPr lang="en-US" dirty="0"/>
          </a:p>
          <a:p>
            <a:r>
              <a:rPr lang="en-US" dirty="0" err="1"/>
              <a:t>Pardos</a:t>
            </a:r>
            <a:r>
              <a:rPr lang="en-US" dirty="0"/>
              <a:t>, Z.A., Baker, </a:t>
            </a:r>
            <a:r>
              <a:rPr lang="en-US" dirty="0" err="1"/>
              <a:t>R.S.J.d</a:t>
            </a:r>
            <a:r>
              <a:rPr lang="en-US" dirty="0"/>
              <a:t>., Gowda, S.M., Heffernan, N.T. (2011) The Sum is Greater than the Parts: </a:t>
            </a:r>
            <a:r>
              <a:rPr lang="en-US" dirty="0" err="1"/>
              <a:t>Ensembling</a:t>
            </a:r>
            <a:r>
              <a:rPr lang="en-US" dirty="0"/>
              <a:t> Models of Student Knowledge in Educational Software. SIGKDD Explorations, 13 (2), 37-44.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Basic HW 2 due</a:t>
            </a:r>
          </a:p>
        </p:txBody>
      </p:sp>
    </p:spTree>
    <p:extLst>
      <p:ext uri="{BB962C8B-B14F-4D97-AF65-F5344CB8AC3E}">
        <p14:creationId xmlns:p14="http://schemas.microsoft.com/office/powerpoint/2010/main" val="2954742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Johannes Kepler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to take a job with Brahe to get Brahe’s data</a:t>
            </a:r>
          </a:p>
          <a:p>
            <a:endParaRPr lang="en-US" dirty="0"/>
          </a:p>
          <a:p>
            <a:r>
              <a:rPr lang="en-US" dirty="0"/>
              <a:t>Only got unrestricted access to data… </a:t>
            </a:r>
            <a:br>
              <a:rPr lang="en-US" dirty="0"/>
            </a:br>
            <a:r>
              <a:rPr lang="en-US" dirty="0"/>
              <a:t>when Brahe died</a:t>
            </a:r>
          </a:p>
          <a:p>
            <a:endParaRPr lang="en-US" dirty="0"/>
          </a:p>
        </p:txBody>
      </p:sp>
      <p:sp>
        <p:nvSpPr>
          <p:cNvPr id="4" name="AutoShape 2" descr="Johannes Kepler 16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56761"/>
            <a:ext cx="167640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Johannes Kepler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Had to take a job with Brahe to get Brahe’s data</a:t>
            </a:r>
          </a:p>
          <a:p>
            <a:endParaRPr lang="en-US" dirty="0"/>
          </a:p>
          <a:p>
            <a:r>
              <a:rPr lang="en-US" dirty="0"/>
              <a:t>Only got unrestricted access to data… </a:t>
            </a:r>
            <a:br>
              <a:rPr lang="en-US" dirty="0"/>
            </a:br>
            <a:r>
              <a:rPr lang="en-US" dirty="0"/>
              <a:t>when Brahe died</a:t>
            </a:r>
          </a:p>
          <a:p>
            <a:endParaRPr lang="en-US" dirty="0"/>
          </a:p>
          <a:p>
            <a:r>
              <a:rPr lang="en-US" dirty="0"/>
              <a:t>and Kepler stole the data and</a:t>
            </a:r>
            <a:br>
              <a:rPr lang="en-US" dirty="0"/>
            </a:br>
            <a:r>
              <a:rPr lang="en-US" dirty="0"/>
              <a:t>fled to Germany</a:t>
            </a:r>
          </a:p>
          <a:p>
            <a:endParaRPr lang="en-US" dirty="0"/>
          </a:p>
        </p:txBody>
      </p:sp>
      <p:sp>
        <p:nvSpPr>
          <p:cNvPr id="4" name="AutoShape 2" descr="Johannes Kepler 16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56761"/>
            <a:ext cx="167640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01255"/>
            <a:ext cx="9115425" cy="488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1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9" y="1828800"/>
            <a:ext cx="6137021" cy="40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1551</Words>
  <Application>Microsoft Office PowerPoint</Application>
  <PresentationFormat>On-screen Show (4:3)</PresentationFormat>
  <Paragraphs>250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Times New Roman</vt:lpstr>
      <vt:lpstr>Office Theme</vt:lpstr>
      <vt:lpstr>Core Methods in  Educational Data Mining</vt:lpstr>
      <vt:lpstr>Data Used to Be</vt:lpstr>
      <vt:lpstr>Tycho Brahe</vt:lpstr>
      <vt:lpstr>Johannes Kepler</vt:lpstr>
      <vt:lpstr>Johannes Kepler</vt:lpstr>
      <vt:lpstr>Johannes Kepler</vt:lpstr>
      <vt:lpstr>Johannes Kepler</vt:lpstr>
      <vt:lpstr>Data Today</vt:lpstr>
      <vt:lpstr>Data Today</vt:lpstr>
      <vt:lpstr>Data Today</vt:lpstr>
      <vt:lpstr>Data Today</vt:lpstr>
      <vt:lpstr>PowerPoint Presentation</vt:lpstr>
      <vt:lpstr>PSLC DataShop (Koedinger et al, 2008, 2010) </vt:lpstr>
      <vt:lpstr>How much data is big data?</vt:lpstr>
      <vt:lpstr>2004 and 2014</vt:lpstr>
      <vt:lpstr>2004 and 2014</vt:lpstr>
      <vt:lpstr>What’s does it mean to call data  “big data”?</vt:lpstr>
      <vt:lpstr>Some definitions</vt:lpstr>
      <vt:lpstr>Questions? Comments?</vt:lpstr>
      <vt:lpstr>Today’s Readings</vt:lpstr>
      <vt:lpstr>Today’s Readings</vt:lpstr>
      <vt:lpstr>Questions? Comments? Concerns?</vt:lpstr>
      <vt:lpstr>What is a prediction model?</vt:lpstr>
      <vt:lpstr>What is a regressor?</vt:lpstr>
      <vt:lpstr>What are some things  you might use a regressor for?</vt:lpstr>
      <vt:lpstr>Let’s do an example</vt:lpstr>
      <vt:lpstr>Which of the variables has the largest impact on numhints? (Assume they are scaled the same) </vt:lpstr>
      <vt:lpstr>However…</vt:lpstr>
      <vt:lpstr>Let’s do another example</vt:lpstr>
      <vt:lpstr>Is this plausible?</vt:lpstr>
      <vt:lpstr>What might you want to do if you got this result in a real system?</vt:lpstr>
      <vt:lpstr>Transforms</vt:lpstr>
      <vt:lpstr>Variable Transformation:  EDM versus statistics</vt:lpstr>
      <vt:lpstr>Why don’t violations of assumptions matter in EDM?</vt:lpstr>
      <vt:lpstr>Interpreting Regression Models</vt:lpstr>
      <vt:lpstr>Example of Caveat</vt:lpstr>
      <vt:lpstr>Data</vt:lpstr>
      <vt:lpstr>Model</vt:lpstr>
      <vt:lpstr>Example of Caveat</vt:lpstr>
      <vt:lpstr>Example of Caveat</vt:lpstr>
      <vt:lpstr>How would you deal with this?</vt:lpstr>
      <vt:lpstr>Other questions, comments, concerns about lecture?</vt:lpstr>
      <vt:lpstr>RapidMiner 5.3 exercise</vt:lpstr>
      <vt:lpstr>RapidMiner tasks</vt:lpstr>
      <vt:lpstr>Questions? Comments? Concerns?</vt:lpstr>
      <vt:lpstr>Questions about Basic HW 1?</vt:lpstr>
      <vt:lpstr>Questions about Basic HW 2?</vt:lpstr>
      <vt:lpstr>Reminders</vt:lpstr>
      <vt:lpstr>Questions? Concerns?</vt:lpstr>
      <vt:lpstr>Other questions or comments?</vt:lpstr>
      <vt:lpstr>If there is time…</vt:lpstr>
      <vt:lpstr>Next Class</vt:lpstr>
      <vt:lpstr>The End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Baker, Ryan</cp:lastModifiedBy>
  <cp:revision>365</cp:revision>
  <dcterms:created xsi:type="dcterms:W3CDTF">2010-01-07T20:34:12Z</dcterms:created>
  <dcterms:modified xsi:type="dcterms:W3CDTF">2017-01-26T01:26:55Z</dcterms:modified>
</cp:coreProperties>
</file>