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533" r:id="rId3"/>
    <p:sldId id="567" r:id="rId4"/>
    <p:sldId id="568" r:id="rId5"/>
    <p:sldId id="569" r:id="rId6"/>
    <p:sldId id="570" r:id="rId7"/>
    <p:sldId id="507" r:id="rId8"/>
    <p:sldId id="572" r:id="rId9"/>
    <p:sldId id="576" r:id="rId10"/>
    <p:sldId id="578" r:id="rId11"/>
    <p:sldId id="581" r:id="rId12"/>
    <p:sldId id="579" r:id="rId13"/>
    <p:sldId id="582" r:id="rId14"/>
    <p:sldId id="583" r:id="rId15"/>
    <p:sldId id="584" r:id="rId16"/>
    <p:sldId id="585" r:id="rId17"/>
    <p:sldId id="586" r:id="rId18"/>
    <p:sldId id="587" r:id="rId19"/>
    <p:sldId id="588" r:id="rId20"/>
    <p:sldId id="529" r:id="rId21"/>
    <p:sldId id="561" r:id="rId22"/>
    <p:sldId id="571" r:id="rId23"/>
    <p:sldId id="498" r:id="rId24"/>
    <p:sldId id="497" r:id="rId25"/>
    <p:sldId id="500" r:id="rId26"/>
    <p:sldId id="589" r:id="rId27"/>
    <p:sldId id="412" r:id="rId28"/>
    <p:sldId id="30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5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EDUC545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methods for collecting ground truth for complex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1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methods for collecting ground truth for complex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are their advantages and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5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indicators of ground truth for student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2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indicators of ground truth for student success?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their advantages and disadvantages?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79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San Pedro et al. </a:t>
            </a:r>
            <a:br>
              <a:rPr lang="en-US" dirty="0" smtClean="0"/>
            </a:br>
            <a:r>
              <a:rPr lang="en-US" dirty="0" smtClean="0"/>
              <a:t>case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2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Sao Pedro et al. </a:t>
            </a:r>
            <a:br>
              <a:rPr lang="en-US" dirty="0" smtClean="0"/>
            </a:br>
            <a:r>
              <a:rPr lang="en-US" dirty="0" smtClean="0"/>
              <a:t>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85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 </a:t>
            </a:r>
            <a:r>
              <a:rPr lang="en-US" dirty="0" smtClean="0"/>
              <a:t>Kai et </a:t>
            </a:r>
            <a:r>
              <a:rPr lang="en-US" dirty="0" smtClean="0"/>
              <a:t>al. </a:t>
            </a:r>
            <a:br>
              <a:rPr lang="en-US" dirty="0" smtClean="0"/>
            </a:br>
            <a:r>
              <a:rPr lang="en-US" dirty="0" smtClean="0"/>
              <a:t>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36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Grain-sizes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grain-size(s) were the detection focus for each paper/case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23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Grain-sizes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of working at these different grain-size(s)?</a:t>
            </a:r>
          </a:p>
          <a:p>
            <a:pPr lvl="1"/>
            <a:r>
              <a:rPr lang="en-US" dirty="0" smtClean="0"/>
              <a:t>Student-level</a:t>
            </a:r>
          </a:p>
          <a:p>
            <a:pPr lvl="1"/>
            <a:r>
              <a:rPr lang="en-US" dirty="0" smtClean="0"/>
              <a:t>Action-level</a:t>
            </a:r>
          </a:p>
          <a:p>
            <a:pPr lvl="1"/>
            <a:r>
              <a:rPr lang="en-US" dirty="0" smtClean="0"/>
              <a:t>Observation-level</a:t>
            </a:r>
          </a:p>
          <a:p>
            <a:pPr lvl="1"/>
            <a:r>
              <a:rPr lang="en-US" dirty="0" smtClean="0"/>
              <a:t>Problem/Activity-level</a:t>
            </a:r>
          </a:p>
          <a:p>
            <a:pPr lvl="1"/>
            <a:r>
              <a:rPr lang="en-US" dirty="0" smtClean="0"/>
              <a:t>Day/Session-level</a:t>
            </a:r>
          </a:p>
          <a:p>
            <a:pPr lvl="1"/>
            <a:r>
              <a:rPr lang="en-US" dirty="0" smtClean="0"/>
              <a:t>Lesson-level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43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not expect (or want)</a:t>
            </a:r>
          </a:p>
          <a:p>
            <a:endParaRPr lang="en-US" dirty="0"/>
          </a:p>
          <a:p>
            <a:r>
              <a:rPr lang="en-US" dirty="0" smtClean="0"/>
              <a:t>Detectors with Kappa = 0.75</a:t>
            </a:r>
          </a:p>
          <a:p>
            <a:endParaRPr lang="en-US" dirty="0"/>
          </a:p>
          <a:p>
            <a:r>
              <a:rPr lang="en-US" dirty="0" smtClean="0"/>
              <a:t>For models built with training labels with inter-rater reliability Kappa = 0.62?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8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 the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lectures?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HW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HW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couple of models</a:t>
            </a:r>
          </a:p>
          <a:p>
            <a:endParaRPr lang="en-US" dirty="0"/>
          </a:p>
          <a:p>
            <a:r>
              <a:rPr lang="en-US" dirty="0" smtClean="0"/>
              <a:t>Apply some standard metrics for them</a:t>
            </a:r>
          </a:p>
          <a:p>
            <a:endParaRPr lang="en-US" dirty="0"/>
          </a:p>
          <a:p>
            <a:r>
              <a:rPr lang="en-US" dirty="0" smtClean="0"/>
              <a:t>Available on </a:t>
            </a:r>
            <a:r>
              <a:rPr lang="en-US" dirty="0" err="1" smtClean="0"/>
              <a:t>TutorShop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66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Basic HW </a:t>
            </a:r>
            <a:r>
              <a:rPr lang="en-US" dirty="0" smtClean="0"/>
              <a:t>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slides 45-51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88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Feburary</a:t>
            </a:r>
            <a:r>
              <a:rPr lang="en-US" dirty="0" smtClean="0"/>
              <a:t> 22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Diagnostic Metrics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(2015) Big Data and Education. Ch. 2, V1, V2, V3, V4.</a:t>
            </a:r>
          </a:p>
          <a:p>
            <a:endParaRPr lang="en-US" dirty="0" smtClean="0"/>
          </a:p>
          <a:p>
            <a:r>
              <a:rPr lang="en-US" dirty="0" err="1" smtClean="0"/>
              <a:t>Jeni</a:t>
            </a:r>
            <a:r>
              <a:rPr lang="en-US" dirty="0"/>
              <a:t>, L. A., Cohn, J. F., &amp; De La Torre, F. (2013). Facing Imbalanced Data--Recommendations for the Use of Performance Metrics. Proceedings of Affective Computing and Intelligent Interaction (ACII), 245-251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Knowles, J. E. (2014). Of needles and haystacks: Building an accurate statewide dropout early warning system in Wisconsin. Madison, WI: Wisconsin Department of Public Instruction. </a:t>
            </a:r>
          </a:p>
          <a:p>
            <a:endParaRPr lang="en-US" dirty="0"/>
          </a:p>
          <a:p>
            <a:r>
              <a:rPr lang="en-US" dirty="0" smtClean="0"/>
              <a:t>Basic </a:t>
            </a:r>
            <a:r>
              <a:rPr lang="en-US" dirty="0" smtClean="0"/>
              <a:t>HW 3 due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over some of the solutions </a:t>
            </a:r>
            <a:br>
              <a:rPr lang="en-US" dirty="0" smtClean="0"/>
            </a:br>
            <a:r>
              <a:rPr lang="en-US" dirty="0" smtClean="0"/>
              <a:t>you handed 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call on a small number of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5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go over some of the solutions </a:t>
            </a:r>
            <a:br>
              <a:rPr lang="en-US" dirty="0" smtClean="0"/>
            </a:br>
            <a:r>
              <a:rPr lang="en-US" dirty="0" smtClean="0"/>
              <a:t>you handed 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I call on you, please come up and discuss</a:t>
            </a:r>
          </a:p>
          <a:p>
            <a:pPr lvl="1"/>
            <a:r>
              <a:rPr lang="en-US" dirty="0" smtClean="0"/>
              <a:t>What you did</a:t>
            </a:r>
          </a:p>
          <a:p>
            <a:pPr lvl="2"/>
            <a:r>
              <a:rPr lang="en-US" dirty="0" smtClean="0"/>
              <a:t>If you’re not the first person I call, please focus on how your solution differed from previous students</a:t>
            </a:r>
          </a:p>
          <a:p>
            <a:pPr lvl="1"/>
            <a:r>
              <a:rPr lang="en-US" dirty="0" smtClean="0"/>
              <a:t>How well it worked</a:t>
            </a:r>
          </a:p>
          <a:p>
            <a:pPr lvl="1"/>
            <a:endParaRPr lang="en-US" dirty="0"/>
          </a:p>
          <a:p>
            <a:r>
              <a:rPr lang="en-US" dirty="0" smtClean="0"/>
              <a:t>If you’re in the audience, please ask questions</a:t>
            </a:r>
          </a:p>
          <a:p>
            <a:pPr lvl="1"/>
            <a:r>
              <a:rPr lang="en-US" dirty="0" smtClean="0"/>
              <a:t>But be nice…</a:t>
            </a:r>
          </a:p>
        </p:txBody>
      </p:sp>
    </p:spTree>
    <p:extLst>
      <p:ext uri="{BB962C8B-B14F-4D97-AF65-F5344CB8AC3E}">
        <p14:creationId xmlns:p14="http://schemas.microsoft.com/office/powerpoint/2010/main" val="263419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Anyone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anyone else in the audience have</a:t>
            </a:r>
          </a:p>
          <a:p>
            <a:pPr lvl="1"/>
            <a:r>
              <a:rPr lang="en-US" dirty="0" smtClean="0"/>
              <a:t>Something clever they did and want to share?</a:t>
            </a:r>
          </a:p>
          <a:p>
            <a:pPr lvl="1"/>
            <a:r>
              <a:rPr lang="en-US" dirty="0"/>
              <a:t>Something </a:t>
            </a:r>
            <a:r>
              <a:rPr lang="en-US" dirty="0" smtClean="0"/>
              <a:t>clever </a:t>
            </a:r>
            <a:r>
              <a:rPr lang="en-US" dirty="0"/>
              <a:t>they </a:t>
            </a:r>
            <a:r>
              <a:rPr lang="en-US" dirty="0" smtClean="0"/>
              <a:t>didn’t do but want to discuss?</a:t>
            </a:r>
          </a:p>
          <a:p>
            <a:pPr lvl="1"/>
            <a:r>
              <a:rPr lang="en-US" dirty="0" smtClean="0"/>
              <a:t>A concern about how to do this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mattered?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you do to get better model performance?</a:t>
            </a:r>
          </a:p>
          <a:p>
            <a:endParaRPr lang="en-US" dirty="0"/>
          </a:p>
          <a:p>
            <a:r>
              <a:rPr lang="en-US" dirty="0" smtClean="0"/>
              <a:t>(Without cheating)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2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5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Textbook/Readings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behavior detector?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5279</TotalTime>
  <Words>460</Words>
  <Application>Microsoft Office PowerPoint</Application>
  <PresentationFormat>On-screen Show (4:3)</PresentationFormat>
  <Paragraphs>76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Core Methods in  Educational Data Mining</vt:lpstr>
      <vt:lpstr>The Homework</vt:lpstr>
      <vt:lpstr>Let’s go over some of the solutions  you handed in….</vt:lpstr>
      <vt:lpstr>Let’s go over some of the solutions  you handed in….</vt:lpstr>
      <vt:lpstr>Anyone else?</vt:lpstr>
      <vt:lpstr>What mattered?</vt:lpstr>
      <vt:lpstr>Questions? Comments? Concerns?</vt:lpstr>
      <vt:lpstr>Textbook/Readings</vt:lpstr>
      <vt:lpstr>What is a behavior detector?</vt:lpstr>
      <vt:lpstr>What are some of the methods for collecting ground truth for complex behavior?</vt:lpstr>
      <vt:lpstr>What are some of the methods for collecting ground truth for complex behavior?</vt:lpstr>
      <vt:lpstr>What are some indicators of ground truth for student success?</vt:lpstr>
      <vt:lpstr>What are some indicators of ground truth for student success?</vt:lpstr>
      <vt:lpstr>Thoughts on the San Pedro et al.  case study?</vt:lpstr>
      <vt:lpstr>Thoughts on the Sao Pedro et al.  paper?</vt:lpstr>
      <vt:lpstr>Thoughts on the Kai et al.  paper?</vt:lpstr>
      <vt:lpstr>Grain-sizes</vt:lpstr>
      <vt:lpstr>Grain-sizes</vt:lpstr>
      <vt:lpstr>Why…</vt:lpstr>
      <vt:lpstr>Other questions, comments, concerns about lectures?</vt:lpstr>
      <vt:lpstr>Basic HW 3</vt:lpstr>
      <vt:lpstr>Basic HW 3</vt:lpstr>
      <vt:lpstr>Questions about Basic HW 3?</vt:lpstr>
      <vt:lpstr>Questions? Concerns?</vt:lpstr>
      <vt:lpstr>Other questions or comments?</vt:lpstr>
      <vt:lpstr>Clustering slides 45-51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394</cp:revision>
  <dcterms:created xsi:type="dcterms:W3CDTF">2010-01-07T20:34:12Z</dcterms:created>
  <dcterms:modified xsi:type="dcterms:W3CDTF">2017-02-13T15:34:44Z</dcterms:modified>
</cp:coreProperties>
</file>