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533" r:id="rId3"/>
    <p:sldId id="564" r:id="rId4"/>
    <p:sldId id="565" r:id="rId5"/>
    <p:sldId id="535" r:id="rId6"/>
    <p:sldId id="566" r:id="rId7"/>
    <p:sldId id="567" r:id="rId8"/>
    <p:sldId id="568" r:id="rId9"/>
    <p:sldId id="536" r:id="rId10"/>
    <p:sldId id="538" r:id="rId11"/>
    <p:sldId id="539" r:id="rId12"/>
    <p:sldId id="541" r:id="rId13"/>
    <p:sldId id="542" r:id="rId14"/>
    <p:sldId id="543" r:id="rId15"/>
    <p:sldId id="546" r:id="rId16"/>
    <p:sldId id="569" r:id="rId17"/>
    <p:sldId id="547" r:id="rId18"/>
    <p:sldId id="570" r:id="rId19"/>
    <p:sldId id="548" r:id="rId20"/>
    <p:sldId id="572" r:id="rId21"/>
    <p:sldId id="507" r:id="rId22"/>
    <p:sldId id="549" r:id="rId23"/>
    <p:sldId id="550" r:id="rId24"/>
    <p:sldId id="509" r:id="rId25"/>
    <p:sldId id="510" r:id="rId26"/>
    <p:sldId id="551" r:id="rId27"/>
    <p:sldId id="552" r:id="rId28"/>
    <p:sldId id="553" r:id="rId29"/>
    <p:sldId id="554" r:id="rId30"/>
    <p:sldId id="555" r:id="rId31"/>
    <p:sldId id="556" r:id="rId32"/>
    <p:sldId id="557" r:id="rId33"/>
    <p:sldId id="558" r:id="rId34"/>
    <p:sldId id="559" r:id="rId35"/>
    <p:sldId id="560" r:id="rId36"/>
    <p:sldId id="529" r:id="rId37"/>
    <p:sldId id="573" r:id="rId38"/>
    <p:sldId id="574" r:id="rId39"/>
    <p:sldId id="561" r:id="rId40"/>
    <p:sldId id="498" r:id="rId41"/>
    <p:sldId id="497" r:id="rId42"/>
    <p:sldId id="575" r:id="rId43"/>
    <p:sldId id="500" r:id="rId44"/>
    <p:sldId id="412" r:id="rId45"/>
    <p:sldId id="30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ker, Ryan Shaun" initials="RYA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60" autoAdjust="0"/>
  </p:normalViewPr>
  <p:slideViewPr>
    <p:cSldViewPr>
      <p:cViewPr varScale="1">
        <p:scale>
          <a:sx n="62" d="100"/>
          <a:sy n="62" d="100"/>
        </p:scale>
        <p:origin x="81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29</a:t>
            </a:fld>
            <a:endParaRPr lang="en-US" dirty="0"/>
          </a:p>
        </p:txBody>
      </p:sp>
    </p:spTree>
    <p:extLst>
      <p:ext uri="{BB962C8B-B14F-4D97-AF65-F5344CB8AC3E}">
        <p14:creationId xmlns:p14="http://schemas.microsoft.com/office/powerpoint/2010/main" val="62426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30</a:t>
            </a:fld>
            <a:endParaRPr lang="en-US" dirty="0"/>
          </a:p>
        </p:txBody>
      </p:sp>
    </p:spTree>
    <p:extLst>
      <p:ext uri="{BB962C8B-B14F-4D97-AF65-F5344CB8AC3E}">
        <p14:creationId xmlns:p14="http://schemas.microsoft.com/office/powerpoint/2010/main" val="62426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31</a:t>
            </a:fld>
            <a:endParaRPr lang="en-US" dirty="0"/>
          </a:p>
        </p:txBody>
      </p:sp>
    </p:spTree>
    <p:extLst>
      <p:ext uri="{BB962C8B-B14F-4D97-AF65-F5344CB8AC3E}">
        <p14:creationId xmlns:p14="http://schemas.microsoft.com/office/powerpoint/2010/main" val="62426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32</a:t>
            </a:fld>
            <a:endParaRPr lang="en-US" dirty="0"/>
          </a:p>
        </p:txBody>
      </p:sp>
    </p:spTree>
    <p:extLst>
      <p:ext uri="{BB962C8B-B14F-4D97-AF65-F5344CB8AC3E}">
        <p14:creationId xmlns:p14="http://schemas.microsoft.com/office/powerpoint/2010/main" val="62426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33</a:t>
            </a:fld>
            <a:endParaRPr lang="en-US" dirty="0"/>
          </a:p>
        </p:txBody>
      </p:sp>
    </p:spTree>
    <p:extLst>
      <p:ext uri="{BB962C8B-B14F-4D97-AF65-F5344CB8AC3E}">
        <p14:creationId xmlns:p14="http://schemas.microsoft.com/office/powerpoint/2010/main" val="62426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77E0E-AA0C-4CA6-9370-9BDDCA793804}" type="datetimeFigureOut">
              <a:rPr lang="en-US" smtClean="0"/>
              <a:pPr/>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77E0E-AA0C-4CA6-9370-9BDDCA793804}" type="datetimeFigureOut">
              <a:rPr lang="en-US" smtClean="0"/>
              <a:pPr/>
              <a:t>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77E0E-AA0C-4CA6-9370-9BDDCA793804}" type="datetimeFigureOut">
              <a:rPr lang="en-US" smtClean="0"/>
              <a:pPr/>
              <a:t>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columbia.edu/~rsb2162/2015paper176.pdf"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Core Methods in </a:t>
            </a:r>
            <a:br>
              <a:rPr lang="en-US" b="1" dirty="0" smtClean="0"/>
            </a:br>
            <a:r>
              <a:rPr lang="en-US" b="1" dirty="0" smtClean="0"/>
              <a:t>Educational </a:t>
            </a:r>
            <a:r>
              <a:rPr lang="en-US" b="1" dirty="0"/>
              <a:t>Data Mining</a:t>
            </a:r>
          </a:p>
        </p:txBody>
      </p:sp>
      <p:sp>
        <p:nvSpPr>
          <p:cNvPr id="3" name="Subtitle 2"/>
          <p:cNvSpPr>
            <a:spLocks noGrp="1"/>
          </p:cNvSpPr>
          <p:nvPr>
            <p:ph type="subTitle" idx="1"/>
          </p:nvPr>
        </p:nvSpPr>
        <p:spPr/>
        <p:txBody>
          <a:bodyPr/>
          <a:lstStyle/>
          <a:p>
            <a:r>
              <a:rPr lang="en-US" smtClean="0"/>
              <a:t>EDUC545</a:t>
            </a:r>
            <a:br>
              <a:rPr lang="en-US" smtClean="0"/>
            </a:br>
            <a:r>
              <a:rPr lang="en-US" smtClean="0"/>
              <a:t>Spring 2017</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Q4</a:t>
            </a:r>
            <a:endParaRPr lang="en-US" dirty="0"/>
          </a:p>
        </p:txBody>
      </p:sp>
      <p:sp>
        <p:nvSpPr>
          <p:cNvPr id="3" name="Content Placeholder 2"/>
          <p:cNvSpPr>
            <a:spLocks noGrp="1"/>
          </p:cNvSpPr>
          <p:nvPr>
            <p:ph idx="1"/>
          </p:nvPr>
        </p:nvSpPr>
        <p:spPr/>
        <p:txBody>
          <a:bodyPr/>
          <a:lstStyle/>
          <a:p>
            <a:r>
              <a:rPr lang="en-US" dirty="0"/>
              <a:t>What is the non-cross-validated kappa, if you build the W-J48 decision tree model (using the same operator), excluding student and the variables from Question 3? Recall that you decided to eliminate School, Class, and Coder, as well as STUDENTID</a:t>
            </a:r>
            <a:r>
              <a:rPr lang="en-US" dirty="0" smtClean="0"/>
              <a:t>.</a:t>
            </a:r>
          </a:p>
          <a:p>
            <a:endParaRPr lang="en-US" dirty="0"/>
          </a:p>
          <a:p>
            <a:r>
              <a:rPr lang="en-US" dirty="0" smtClean="0"/>
              <a:t>Answers?</a:t>
            </a:r>
          </a:p>
          <a:p>
            <a:endParaRPr lang="en-US" dirty="0"/>
          </a:p>
        </p:txBody>
      </p:sp>
    </p:spTree>
    <p:extLst>
      <p:ext uri="{BB962C8B-B14F-4D97-AF65-F5344CB8AC3E}">
        <p14:creationId xmlns:p14="http://schemas.microsoft.com/office/powerpoint/2010/main" val="3466353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Q4</a:t>
            </a:r>
            <a:endParaRPr lang="en-US" dirty="0"/>
          </a:p>
        </p:txBody>
      </p:sp>
      <p:sp>
        <p:nvSpPr>
          <p:cNvPr id="3" name="Content Placeholder 2"/>
          <p:cNvSpPr>
            <a:spLocks noGrp="1"/>
          </p:cNvSpPr>
          <p:nvPr>
            <p:ph idx="1"/>
          </p:nvPr>
        </p:nvSpPr>
        <p:spPr/>
        <p:txBody>
          <a:bodyPr>
            <a:normAutofit fontScale="92500" lnSpcReduction="20000"/>
          </a:bodyPr>
          <a:lstStyle/>
          <a:p>
            <a:r>
              <a:rPr lang="en-US" dirty="0"/>
              <a:t>What is the non-cross-validated kappa, if you build the W-J48 decision tree model (using the same operator), excluding student and the variables from Question 3? Recall that you decided to eliminate School, Class, and Coder, as well as STUDENTID.</a:t>
            </a:r>
          </a:p>
          <a:p>
            <a:endParaRPr lang="en-US" dirty="0" smtClean="0"/>
          </a:p>
          <a:p>
            <a:r>
              <a:rPr lang="en-US" dirty="0" smtClean="0"/>
              <a:t>Answers?</a:t>
            </a:r>
          </a:p>
          <a:p>
            <a:endParaRPr lang="en-US" dirty="0"/>
          </a:p>
          <a:p>
            <a:r>
              <a:rPr lang="en-US" dirty="0" smtClean="0"/>
              <a:t>Was this algorithm successful?</a:t>
            </a:r>
          </a:p>
          <a:p>
            <a:endParaRPr lang="en-US" dirty="0"/>
          </a:p>
        </p:txBody>
      </p:sp>
    </p:spTree>
    <p:extLst>
      <p:ext uri="{BB962C8B-B14F-4D97-AF65-F5344CB8AC3E}">
        <p14:creationId xmlns:p14="http://schemas.microsoft.com/office/powerpoint/2010/main" val="3098328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Q5</a:t>
            </a:r>
            <a:endParaRPr lang="en-US" dirty="0"/>
          </a:p>
        </p:txBody>
      </p:sp>
      <p:sp>
        <p:nvSpPr>
          <p:cNvPr id="3" name="Content Placeholder 2"/>
          <p:cNvSpPr>
            <a:spLocks noGrp="1"/>
          </p:cNvSpPr>
          <p:nvPr>
            <p:ph idx="1"/>
          </p:nvPr>
        </p:nvSpPr>
        <p:spPr/>
        <p:txBody>
          <a:bodyPr/>
          <a:lstStyle/>
          <a:p>
            <a:r>
              <a:rPr lang="en-US" dirty="0"/>
              <a:t>What is the non-cross-validated kappa, for the same set of variables you used for question 4, if you use Naïve Bayes</a:t>
            </a:r>
            <a:r>
              <a:rPr lang="en-US" dirty="0" smtClean="0"/>
              <a:t>?</a:t>
            </a:r>
          </a:p>
          <a:p>
            <a:endParaRPr lang="en-US" dirty="0"/>
          </a:p>
          <a:p>
            <a:r>
              <a:rPr lang="en-US" dirty="0" smtClean="0"/>
              <a:t>Answers?</a:t>
            </a:r>
          </a:p>
          <a:p>
            <a:endParaRPr lang="en-US" dirty="0"/>
          </a:p>
          <a:p>
            <a:endParaRPr lang="en-US" dirty="0"/>
          </a:p>
        </p:txBody>
      </p:sp>
    </p:spTree>
    <p:extLst>
      <p:ext uri="{BB962C8B-B14F-4D97-AF65-F5344CB8AC3E}">
        <p14:creationId xmlns:p14="http://schemas.microsoft.com/office/powerpoint/2010/main" val="3665118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Q6</a:t>
            </a:r>
            <a:endParaRPr lang="en-US" dirty="0"/>
          </a:p>
        </p:txBody>
      </p:sp>
      <p:sp>
        <p:nvSpPr>
          <p:cNvPr id="3" name="Content Placeholder 2"/>
          <p:cNvSpPr>
            <a:spLocks noGrp="1"/>
          </p:cNvSpPr>
          <p:nvPr>
            <p:ph idx="1"/>
          </p:nvPr>
        </p:nvSpPr>
        <p:spPr/>
        <p:txBody>
          <a:bodyPr/>
          <a:lstStyle/>
          <a:p>
            <a:r>
              <a:rPr lang="en-US" dirty="0"/>
              <a:t>What is the non-cross-validated kappa, for the same set of variables you used for question 4, if you use W-</a:t>
            </a:r>
            <a:r>
              <a:rPr lang="en-US" dirty="0" err="1"/>
              <a:t>JRip</a:t>
            </a:r>
            <a:r>
              <a:rPr lang="en-US" dirty="0" smtClean="0"/>
              <a:t>?</a:t>
            </a:r>
          </a:p>
          <a:p>
            <a:endParaRPr lang="en-US" dirty="0"/>
          </a:p>
          <a:p>
            <a:r>
              <a:rPr lang="en-US" dirty="0" smtClean="0"/>
              <a:t>Answers?</a:t>
            </a:r>
          </a:p>
          <a:p>
            <a:endParaRPr lang="en-US" dirty="0"/>
          </a:p>
          <a:p>
            <a:endParaRPr lang="en-US" dirty="0"/>
          </a:p>
        </p:txBody>
      </p:sp>
    </p:spTree>
    <p:extLst>
      <p:ext uri="{BB962C8B-B14F-4D97-AF65-F5344CB8AC3E}">
        <p14:creationId xmlns:p14="http://schemas.microsoft.com/office/powerpoint/2010/main" val="3926939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Q7</a:t>
            </a:r>
            <a:endParaRPr lang="en-US" dirty="0"/>
          </a:p>
        </p:txBody>
      </p:sp>
      <p:sp>
        <p:nvSpPr>
          <p:cNvPr id="3" name="Content Placeholder 2"/>
          <p:cNvSpPr>
            <a:spLocks noGrp="1"/>
          </p:cNvSpPr>
          <p:nvPr>
            <p:ph idx="1"/>
          </p:nvPr>
        </p:nvSpPr>
        <p:spPr/>
        <p:txBody>
          <a:bodyPr>
            <a:normAutofit fontScale="92500" lnSpcReduction="20000"/>
          </a:bodyPr>
          <a:lstStyle/>
          <a:p>
            <a:r>
              <a:rPr lang="en-US" dirty="0"/>
              <a:t>What is the non-cross-validated kappa, for the same set of variables you used for question 4, if you use Logistic Regression? (Hint: You will need to transform some variables to make this work; </a:t>
            </a:r>
            <a:r>
              <a:rPr lang="en-US" dirty="0" err="1"/>
              <a:t>RapidMiner</a:t>
            </a:r>
            <a:r>
              <a:rPr lang="en-US" dirty="0"/>
              <a:t> will tell you what to do)</a:t>
            </a:r>
          </a:p>
          <a:p>
            <a:pPr marL="0" indent="0">
              <a:buNone/>
            </a:pPr>
            <a:endParaRPr lang="en-US" dirty="0"/>
          </a:p>
          <a:p>
            <a:r>
              <a:rPr lang="en-US" dirty="0" smtClean="0"/>
              <a:t>How did you do the variable transform?</a:t>
            </a:r>
          </a:p>
          <a:p>
            <a:pPr lvl="1"/>
            <a:r>
              <a:rPr lang="en-US" dirty="0" smtClean="0"/>
              <a:t>Why did you need to do the variable transform?</a:t>
            </a:r>
          </a:p>
          <a:p>
            <a:pPr lvl="1"/>
            <a:endParaRPr lang="en-US" dirty="0"/>
          </a:p>
          <a:p>
            <a:r>
              <a:rPr lang="en-US" dirty="0"/>
              <a:t>Answers?</a:t>
            </a:r>
          </a:p>
          <a:p>
            <a:pPr lvl="1"/>
            <a:endParaRPr lang="en-US" dirty="0" smtClean="0"/>
          </a:p>
          <a:p>
            <a:endParaRPr lang="en-US" dirty="0"/>
          </a:p>
          <a:p>
            <a:endParaRPr lang="en-US" dirty="0"/>
          </a:p>
        </p:txBody>
      </p:sp>
    </p:spTree>
    <p:extLst>
      <p:ext uri="{BB962C8B-B14F-4D97-AF65-F5344CB8AC3E}">
        <p14:creationId xmlns:p14="http://schemas.microsoft.com/office/powerpoint/2010/main" val="2799666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Q8</a:t>
            </a:r>
            <a:endParaRPr lang="en-US" dirty="0"/>
          </a:p>
        </p:txBody>
      </p:sp>
      <p:sp>
        <p:nvSpPr>
          <p:cNvPr id="3" name="Content Placeholder 2"/>
          <p:cNvSpPr>
            <a:spLocks noGrp="1"/>
          </p:cNvSpPr>
          <p:nvPr>
            <p:ph idx="1"/>
          </p:nvPr>
        </p:nvSpPr>
        <p:spPr/>
        <p:txBody>
          <a:bodyPr/>
          <a:lstStyle/>
          <a:p>
            <a:r>
              <a:rPr lang="en-US" dirty="0"/>
              <a:t>Wow, that was a lot of waiting for nothing. What is the non-cross-validated kappa, for the same set of variables you used for question 4, if you use Step Regression (called Linear Regression</a:t>
            </a:r>
            <a:r>
              <a:rPr lang="en-US" dirty="0" smtClean="0"/>
              <a:t>)?</a:t>
            </a:r>
          </a:p>
          <a:p>
            <a:endParaRPr lang="en-US" dirty="0"/>
          </a:p>
          <a:p>
            <a:r>
              <a:rPr lang="en-US" dirty="0" smtClean="0"/>
              <a:t>Answers?</a:t>
            </a:r>
          </a:p>
        </p:txBody>
      </p:sp>
    </p:spTree>
    <p:extLst>
      <p:ext uri="{BB962C8B-B14F-4D97-AF65-F5344CB8AC3E}">
        <p14:creationId xmlns:p14="http://schemas.microsoft.com/office/powerpoint/2010/main" val="3305118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Q9</a:t>
            </a:r>
            <a:endParaRPr lang="en-US" dirty="0"/>
          </a:p>
        </p:txBody>
      </p:sp>
      <p:sp>
        <p:nvSpPr>
          <p:cNvPr id="3" name="Content Placeholder 2"/>
          <p:cNvSpPr>
            <a:spLocks noGrp="1"/>
          </p:cNvSpPr>
          <p:nvPr>
            <p:ph idx="1"/>
          </p:nvPr>
        </p:nvSpPr>
        <p:spPr/>
        <p:txBody>
          <a:bodyPr/>
          <a:lstStyle/>
          <a:p>
            <a:r>
              <a:rPr lang="en-US" dirty="0"/>
              <a:t>What is the non-cross-validated kappa, for the same set of variables you used for question 4, if you use k-NN instead of W-J48? (We’ll discuss the results of this test later</a:t>
            </a:r>
            <a:r>
              <a:rPr lang="en-US" dirty="0" smtClean="0"/>
              <a:t>).</a:t>
            </a:r>
          </a:p>
          <a:p>
            <a:endParaRPr lang="en-US" dirty="0"/>
          </a:p>
          <a:p>
            <a:r>
              <a:rPr lang="en-US" dirty="0" smtClean="0"/>
              <a:t>Answers?</a:t>
            </a:r>
          </a:p>
          <a:p>
            <a:endParaRPr lang="en-US" dirty="0"/>
          </a:p>
          <a:p>
            <a:r>
              <a:rPr lang="en-US" dirty="0" smtClean="0"/>
              <a:t>Why did you get that result?</a:t>
            </a:r>
          </a:p>
        </p:txBody>
      </p:sp>
    </p:spTree>
    <p:extLst>
      <p:ext uri="{BB962C8B-B14F-4D97-AF65-F5344CB8AC3E}">
        <p14:creationId xmlns:p14="http://schemas.microsoft.com/office/powerpoint/2010/main" val="3647991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Q10</a:t>
            </a:r>
            <a:endParaRPr lang="en-US" dirty="0"/>
          </a:p>
        </p:txBody>
      </p:sp>
      <p:sp>
        <p:nvSpPr>
          <p:cNvPr id="3" name="Content Placeholder 2"/>
          <p:cNvSpPr>
            <a:spLocks noGrp="1"/>
          </p:cNvSpPr>
          <p:nvPr>
            <p:ph idx="1"/>
          </p:nvPr>
        </p:nvSpPr>
        <p:spPr/>
        <p:txBody>
          <a:bodyPr/>
          <a:lstStyle/>
          <a:p>
            <a:r>
              <a:rPr lang="en-US" dirty="0"/>
              <a:t>What is the kappa, if you delete School, Class, Coder, and STUDENTID, use W-J48, and conduct 10-fold stratified-sample cross-validation</a:t>
            </a:r>
            <a:r>
              <a:rPr lang="en-US" dirty="0" smtClean="0"/>
              <a:t>?</a:t>
            </a:r>
          </a:p>
          <a:p>
            <a:endParaRPr lang="en-US" dirty="0" smtClean="0"/>
          </a:p>
          <a:p>
            <a:r>
              <a:rPr lang="en-US" dirty="0" smtClean="0"/>
              <a:t>How did you set this up?</a:t>
            </a:r>
            <a:endParaRPr lang="en-US" dirty="0"/>
          </a:p>
          <a:p>
            <a:endParaRPr lang="en-US" dirty="0" smtClean="0"/>
          </a:p>
          <a:p>
            <a:r>
              <a:rPr lang="en-US" dirty="0" smtClean="0"/>
              <a:t>Answers?</a:t>
            </a:r>
          </a:p>
          <a:p>
            <a:endParaRPr lang="en-US" dirty="0"/>
          </a:p>
        </p:txBody>
      </p:sp>
    </p:spTree>
    <p:extLst>
      <p:ext uri="{BB962C8B-B14F-4D97-AF65-F5344CB8AC3E}">
        <p14:creationId xmlns:p14="http://schemas.microsoft.com/office/powerpoint/2010/main" val="2152910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Q11</a:t>
            </a:r>
            <a:endParaRPr lang="en-US" dirty="0"/>
          </a:p>
        </p:txBody>
      </p:sp>
      <p:sp>
        <p:nvSpPr>
          <p:cNvPr id="3" name="Content Placeholder 2"/>
          <p:cNvSpPr>
            <a:spLocks noGrp="1"/>
          </p:cNvSpPr>
          <p:nvPr>
            <p:ph idx="1"/>
          </p:nvPr>
        </p:nvSpPr>
        <p:spPr/>
        <p:txBody>
          <a:bodyPr/>
          <a:lstStyle/>
          <a:p>
            <a:r>
              <a:rPr lang="en-US" dirty="0"/>
              <a:t>Why is the kappa lower for question 11 (cross-validation) than question 4 (no cross-validation?)</a:t>
            </a:r>
          </a:p>
        </p:txBody>
      </p:sp>
    </p:spTree>
    <p:extLst>
      <p:ext uri="{BB962C8B-B14F-4D97-AF65-F5344CB8AC3E}">
        <p14:creationId xmlns:p14="http://schemas.microsoft.com/office/powerpoint/2010/main" val="2654611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Q12</a:t>
            </a:r>
            <a:endParaRPr lang="en-US" dirty="0"/>
          </a:p>
        </p:txBody>
      </p:sp>
      <p:sp>
        <p:nvSpPr>
          <p:cNvPr id="3" name="Content Placeholder 2"/>
          <p:cNvSpPr>
            <a:spLocks noGrp="1"/>
          </p:cNvSpPr>
          <p:nvPr>
            <p:ph idx="1"/>
          </p:nvPr>
        </p:nvSpPr>
        <p:spPr/>
        <p:txBody>
          <a:bodyPr/>
          <a:lstStyle/>
          <a:p>
            <a:r>
              <a:rPr lang="en-US" dirty="0"/>
              <a:t>What is the kappa, for the same set of variables you used for question 4, if you use k-NN, and conduct 10-fold stratified-sample cross-validation?</a:t>
            </a:r>
          </a:p>
          <a:p>
            <a:endParaRPr lang="en-US" dirty="0"/>
          </a:p>
        </p:txBody>
      </p:sp>
    </p:spTree>
    <p:extLst>
      <p:ext uri="{BB962C8B-B14F-4D97-AF65-F5344CB8AC3E}">
        <p14:creationId xmlns:p14="http://schemas.microsoft.com/office/powerpoint/2010/main" val="3559251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Homework</a:t>
            </a:r>
            <a:endParaRPr lang="en-US" dirty="0"/>
          </a:p>
        </p:txBody>
      </p:sp>
      <p:sp>
        <p:nvSpPr>
          <p:cNvPr id="3" name="Content Placeholder 2"/>
          <p:cNvSpPr>
            <a:spLocks noGrp="1"/>
          </p:cNvSpPr>
          <p:nvPr>
            <p:ph idx="1"/>
          </p:nvPr>
        </p:nvSpPr>
        <p:spPr/>
        <p:txBody>
          <a:bodyPr/>
          <a:lstStyle/>
          <a:p>
            <a:r>
              <a:rPr lang="en-US" dirty="0" smtClean="0"/>
              <a:t>Let’s go over </a:t>
            </a:r>
            <a:r>
              <a:rPr lang="en-US" dirty="0" smtClean="0"/>
              <a:t>basic homework 2</a:t>
            </a:r>
            <a:endParaRPr lang="en-US" dirty="0"/>
          </a:p>
        </p:txBody>
      </p:sp>
    </p:spTree>
    <p:extLst>
      <p:ext uri="{BB962C8B-B14F-4D97-AF65-F5344CB8AC3E}">
        <p14:creationId xmlns:p14="http://schemas.microsoft.com/office/powerpoint/2010/main" val="1507774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Q13</a:t>
            </a:r>
            <a:endParaRPr lang="en-US" dirty="0"/>
          </a:p>
        </p:txBody>
      </p:sp>
      <p:sp>
        <p:nvSpPr>
          <p:cNvPr id="3" name="Content Placeholder 2"/>
          <p:cNvSpPr>
            <a:spLocks noGrp="1"/>
          </p:cNvSpPr>
          <p:nvPr>
            <p:ph idx="1"/>
          </p:nvPr>
        </p:nvSpPr>
        <p:spPr/>
        <p:txBody>
          <a:bodyPr/>
          <a:lstStyle/>
          <a:p>
            <a:r>
              <a:rPr lang="en-US" dirty="0"/>
              <a:t>k-NN and W-J48 got almost the same Kappa when compared using cross-validation. But the kappa for k-NN was much higher (1.000) when cross-validation wasn't used. Why is that?</a:t>
            </a:r>
          </a:p>
          <a:p>
            <a:endParaRPr lang="en-US" dirty="0"/>
          </a:p>
        </p:txBody>
      </p:sp>
    </p:spTree>
    <p:extLst>
      <p:ext uri="{BB962C8B-B14F-4D97-AF65-F5344CB8AC3E}">
        <p14:creationId xmlns:p14="http://schemas.microsoft.com/office/powerpoint/2010/main" val="173775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Comments? Concerns?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24053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r>
              <a:rPr lang="en-US" dirty="0" smtClean="0"/>
              <a:t>are you liking </a:t>
            </a:r>
            <a:r>
              <a:rPr lang="en-US" dirty="0" err="1" smtClean="0"/>
              <a:t>RapidMiner</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89152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err="1" smtClean="0"/>
              <a:t>RapidMiner</a:t>
            </a:r>
            <a:r>
              <a:rPr lang="en-US" dirty="0" smtClean="0"/>
              <a:t> 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4475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difference between a classifier and a </a:t>
            </a:r>
            <a:r>
              <a:rPr lang="en-US" dirty="0" err="1" smtClean="0"/>
              <a:t>regressor</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95819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some things </a:t>
            </a:r>
            <a:br>
              <a:rPr lang="en-US" dirty="0" smtClean="0"/>
            </a:br>
            <a:r>
              <a:rPr lang="en-US" dirty="0" smtClean="0"/>
              <a:t>you might use a classifier for?</a:t>
            </a:r>
            <a:endParaRPr lang="en-US" dirty="0"/>
          </a:p>
        </p:txBody>
      </p:sp>
      <p:sp>
        <p:nvSpPr>
          <p:cNvPr id="3" name="Content Placeholder 2"/>
          <p:cNvSpPr>
            <a:spLocks noGrp="1"/>
          </p:cNvSpPr>
          <p:nvPr>
            <p:ph idx="1"/>
          </p:nvPr>
        </p:nvSpPr>
        <p:spPr/>
        <p:txBody>
          <a:bodyPr/>
          <a:lstStyle/>
          <a:p>
            <a:r>
              <a:rPr lang="en-US" dirty="0" smtClean="0"/>
              <a:t>Bonus points for examples other than those in the BDE videos</a:t>
            </a:r>
            <a:endParaRPr lang="en-US" dirty="0"/>
          </a:p>
        </p:txBody>
      </p:sp>
    </p:spTree>
    <p:extLst>
      <p:ext uri="{BB962C8B-B14F-4D97-AF65-F5344CB8AC3E}">
        <p14:creationId xmlns:p14="http://schemas.microsoft.com/office/powerpoint/2010/main" val="4195819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Any questions about any algorithms?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051752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folks feel like they understood logistic regression?</a:t>
            </a:r>
            <a:endParaRPr lang="en-US" dirty="0"/>
          </a:p>
        </p:txBody>
      </p:sp>
      <p:sp>
        <p:nvSpPr>
          <p:cNvPr id="3" name="Content Placeholder 2"/>
          <p:cNvSpPr>
            <a:spLocks noGrp="1"/>
          </p:cNvSpPr>
          <p:nvPr>
            <p:ph idx="1"/>
          </p:nvPr>
        </p:nvSpPr>
        <p:spPr/>
        <p:txBody>
          <a:bodyPr/>
          <a:lstStyle/>
          <a:p>
            <a:r>
              <a:rPr lang="en-US" dirty="0" smtClean="0"/>
              <a:t>Any questions?</a:t>
            </a:r>
            <a:endParaRPr lang="en-US" dirty="0"/>
          </a:p>
        </p:txBody>
      </p:sp>
    </p:spTree>
    <p:extLst>
      <p:ext uri="{BB962C8B-B14F-4D97-AF65-F5344CB8AC3E}">
        <p14:creationId xmlns:p14="http://schemas.microsoft.com/office/powerpoint/2010/main" val="1697714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Anyone willing to come up and do a couple examples?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80182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 Regression</a:t>
            </a:r>
            <a:endParaRPr lang="en-US" dirty="0"/>
          </a:p>
        </p:txBody>
      </p:sp>
      <p:sp>
        <p:nvSpPr>
          <p:cNvPr id="3" name="Content Placeholder 2"/>
          <p:cNvSpPr>
            <a:spLocks noGrp="1"/>
          </p:cNvSpPr>
          <p:nvPr>
            <p:ph sz="quarter" idx="1"/>
          </p:nvPr>
        </p:nvSpPr>
        <p:spPr/>
        <p:txBody>
          <a:bodyPr/>
          <a:lstStyle/>
          <a:p>
            <a:pPr marL="0" indent="0">
              <a:buNone/>
            </a:pPr>
            <a:r>
              <a:rPr lang="en-US" dirty="0" smtClean="0"/>
              <a:t>m = 0.5A - B + C</a:t>
            </a:r>
            <a:endParaRPr lang="en-US" dirty="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752600"/>
            <a:ext cx="4460762"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2749900816"/>
              </p:ext>
            </p:extLst>
          </p:nvPr>
        </p:nvGraphicFramePr>
        <p:xfrm>
          <a:off x="1485900" y="4876802"/>
          <a:ext cx="6343650" cy="1594701"/>
        </p:xfrm>
        <a:graphic>
          <a:graphicData uri="http://schemas.openxmlformats.org/drawingml/2006/table">
            <a:tbl>
              <a:tblPr firstRow="1" bandRow="1">
                <a:tableStyleId>{5C22544A-7EE6-4342-B048-85BDC9FD1C3A}</a:tableStyleId>
              </a:tblPr>
              <a:tblGrid>
                <a:gridCol w="1268730"/>
                <a:gridCol w="1268730"/>
                <a:gridCol w="1268730"/>
                <a:gridCol w="1268730"/>
                <a:gridCol w="1268730"/>
              </a:tblGrid>
              <a:tr h="791852">
                <a:tc>
                  <a:txBody>
                    <a:bodyPr/>
                    <a:lstStyle/>
                    <a:p>
                      <a:pPr algn="ctr"/>
                      <a:r>
                        <a:rPr lang="en-US" sz="3600" dirty="0" smtClean="0"/>
                        <a:t>A</a:t>
                      </a:r>
                      <a:endParaRPr lang="en-US" sz="3600" dirty="0"/>
                    </a:p>
                  </a:txBody>
                  <a:tcPr marL="68580" marR="68580"/>
                </a:tc>
                <a:tc>
                  <a:txBody>
                    <a:bodyPr/>
                    <a:lstStyle/>
                    <a:p>
                      <a:pPr algn="ctr"/>
                      <a:r>
                        <a:rPr lang="en-US" sz="3600" smtClean="0"/>
                        <a:t>B</a:t>
                      </a:r>
                      <a:endParaRPr lang="en-US" sz="3600" dirty="0"/>
                    </a:p>
                  </a:txBody>
                  <a:tcPr marL="68580" marR="68580"/>
                </a:tc>
                <a:tc>
                  <a:txBody>
                    <a:bodyPr/>
                    <a:lstStyle/>
                    <a:p>
                      <a:pPr algn="ctr"/>
                      <a:r>
                        <a:rPr lang="en-US" sz="3600" smtClean="0"/>
                        <a:t>C</a:t>
                      </a:r>
                      <a:endParaRPr lang="en-US" sz="3600" dirty="0"/>
                    </a:p>
                  </a:txBody>
                  <a:tcPr marL="68580" marR="68580"/>
                </a:tc>
                <a:tc>
                  <a:txBody>
                    <a:bodyPr/>
                    <a:lstStyle/>
                    <a:p>
                      <a:pPr algn="ctr"/>
                      <a:r>
                        <a:rPr lang="en-US" sz="3600" dirty="0" smtClean="0"/>
                        <a:t>M</a:t>
                      </a:r>
                      <a:endParaRPr lang="en-US" sz="3600" dirty="0"/>
                    </a:p>
                  </a:txBody>
                  <a:tcPr marL="68580" marR="68580"/>
                </a:tc>
                <a:tc>
                  <a:txBody>
                    <a:bodyPr/>
                    <a:lstStyle/>
                    <a:p>
                      <a:pPr algn="ctr"/>
                      <a:r>
                        <a:rPr lang="en-US" sz="3600" dirty="0" smtClean="0"/>
                        <a:t>P(M)</a:t>
                      </a:r>
                      <a:endParaRPr lang="en-US" sz="3600" dirty="0"/>
                    </a:p>
                  </a:txBody>
                  <a:tcPr marL="68580" marR="68580"/>
                </a:tc>
              </a:tr>
              <a:tr h="802849">
                <a:tc>
                  <a:txBody>
                    <a:bodyPr/>
                    <a:lstStyle/>
                    <a:p>
                      <a:pPr algn="ctr"/>
                      <a:r>
                        <a:rPr lang="en-US" sz="3600" dirty="0" smtClean="0"/>
                        <a:t>0</a:t>
                      </a:r>
                      <a:endParaRPr lang="en-US" sz="3600" dirty="0"/>
                    </a:p>
                  </a:txBody>
                  <a:tcPr marL="68580" marR="68580"/>
                </a:tc>
                <a:tc>
                  <a:txBody>
                    <a:bodyPr/>
                    <a:lstStyle/>
                    <a:p>
                      <a:pPr algn="ctr"/>
                      <a:r>
                        <a:rPr lang="en-US" sz="3600" dirty="0" smtClean="0"/>
                        <a:t>0</a:t>
                      </a:r>
                      <a:endParaRPr lang="en-US" sz="3600" dirty="0"/>
                    </a:p>
                  </a:txBody>
                  <a:tcPr marL="68580" marR="68580"/>
                </a:tc>
                <a:tc>
                  <a:txBody>
                    <a:bodyPr/>
                    <a:lstStyle/>
                    <a:p>
                      <a:pPr algn="ctr"/>
                      <a:r>
                        <a:rPr lang="en-US" sz="3600" dirty="0" smtClean="0"/>
                        <a:t>0</a:t>
                      </a:r>
                      <a:endParaRPr lang="en-US" sz="3600" dirty="0"/>
                    </a:p>
                  </a:txBody>
                  <a:tcPr marL="68580" marR="68580"/>
                </a:tc>
                <a:tc>
                  <a:txBody>
                    <a:bodyPr/>
                    <a:lstStyle/>
                    <a:p>
                      <a:pPr algn="ctr"/>
                      <a:endParaRPr lang="en-US" sz="3600" dirty="0"/>
                    </a:p>
                  </a:txBody>
                  <a:tcPr marL="68580" marR="68580"/>
                </a:tc>
                <a:tc>
                  <a:txBody>
                    <a:bodyPr/>
                    <a:lstStyle/>
                    <a:p>
                      <a:pPr algn="ctr"/>
                      <a:endParaRPr lang="en-US" sz="3600" dirty="0"/>
                    </a:p>
                  </a:txBody>
                  <a:tcPr marL="68580" marR="68580"/>
                </a:tc>
              </a:tr>
            </a:tbl>
          </a:graphicData>
        </a:graphic>
      </p:graphicFrame>
    </p:spTree>
    <p:extLst>
      <p:ext uri="{BB962C8B-B14F-4D97-AF65-F5344CB8AC3E}">
        <p14:creationId xmlns:p14="http://schemas.microsoft.com/office/powerpoint/2010/main" val="451323488"/>
      </p:ext>
    </p:extLst>
  </p:cSld>
  <p:clrMapOvr>
    <a:masterClrMapping/>
  </p:clrMapOvr>
  <mc:AlternateContent xmlns:mc="http://schemas.openxmlformats.org/markup-compatibility/2006" xmlns:p14="http://schemas.microsoft.com/office/powerpoint/2010/main">
    <mc:Choice Requires="p14">
      <p:transition spd="med" p14:dur="700" advTm="14710">
        <p:fade/>
      </p:transition>
    </mc:Choice>
    <mc:Fallback xmlns="">
      <p:transition spd="med" advTm="1471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a:t>
            </a:r>
            <a:endParaRPr lang="en-US" dirty="0"/>
          </a:p>
        </p:txBody>
      </p:sp>
      <p:sp>
        <p:nvSpPr>
          <p:cNvPr id="3" name="Content Placeholder 2"/>
          <p:cNvSpPr>
            <a:spLocks noGrp="1"/>
          </p:cNvSpPr>
          <p:nvPr>
            <p:ph idx="1"/>
          </p:nvPr>
        </p:nvSpPr>
        <p:spPr/>
        <p:txBody>
          <a:bodyPr/>
          <a:lstStyle/>
          <a:p>
            <a:r>
              <a:rPr lang="en-US" dirty="0"/>
              <a:t>Build a decision tree (using operator W-J48 from the Weka Extension Pack) on the entire data set. What is the non-cross-validated kappa</a:t>
            </a:r>
            <a:r>
              <a:rPr lang="en-US" dirty="0" smtClean="0"/>
              <a:t>?</a:t>
            </a:r>
          </a:p>
          <a:p>
            <a:endParaRPr lang="en-US" dirty="0"/>
          </a:p>
          <a:p>
            <a:r>
              <a:rPr lang="en-US" dirty="0" smtClean="0"/>
              <a:t>What was process?</a:t>
            </a:r>
            <a:endParaRPr lang="en-US" dirty="0"/>
          </a:p>
          <a:p>
            <a:r>
              <a:rPr lang="en-US" dirty="0" smtClean="0"/>
              <a:t>What was result?</a:t>
            </a:r>
            <a:endParaRPr lang="en-US" dirty="0"/>
          </a:p>
        </p:txBody>
      </p:sp>
    </p:spTree>
    <p:extLst>
      <p:ext uri="{BB962C8B-B14F-4D97-AF65-F5344CB8AC3E}">
        <p14:creationId xmlns:p14="http://schemas.microsoft.com/office/powerpoint/2010/main" val="42661793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 Regression</a:t>
            </a:r>
            <a:endParaRPr lang="en-US" dirty="0"/>
          </a:p>
        </p:txBody>
      </p:sp>
      <p:sp>
        <p:nvSpPr>
          <p:cNvPr id="3" name="Content Placeholder 2"/>
          <p:cNvSpPr>
            <a:spLocks noGrp="1"/>
          </p:cNvSpPr>
          <p:nvPr>
            <p:ph sz="quarter" idx="1"/>
          </p:nvPr>
        </p:nvSpPr>
        <p:spPr/>
        <p:txBody>
          <a:bodyPr/>
          <a:lstStyle/>
          <a:p>
            <a:pPr marL="0" indent="0">
              <a:buNone/>
            </a:pPr>
            <a:r>
              <a:rPr lang="en-US" dirty="0" smtClean="0"/>
              <a:t>m = 0.5A - B + C</a:t>
            </a:r>
            <a:endParaRPr lang="en-US" dirty="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752600"/>
            <a:ext cx="4460762"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4294197652"/>
              </p:ext>
            </p:extLst>
          </p:nvPr>
        </p:nvGraphicFramePr>
        <p:xfrm>
          <a:off x="1485900" y="4876802"/>
          <a:ext cx="6343650" cy="1594701"/>
        </p:xfrm>
        <a:graphic>
          <a:graphicData uri="http://schemas.openxmlformats.org/drawingml/2006/table">
            <a:tbl>
              <a:tblPr firstRow="1" bandRow="1">
                <a:tableStyleId>{5C22544A-7EE6-4342-B048-85BDC9FD1C3A}</a:tableStyleId>
              </a:tblPr>
              <a:tblGrid>
                <a:gridCol w="1268730"/>
                <a:gridCol w="1268730"/>
                <a:gridCol w="1268730"/>
                <a:gridCol w="1268730"/>
                <a:gridCol w="1268730"/>
              </a:tblGrid>
              <a:tr h="791852">
                <a:tc>
                  <a:txBody>
                    <a:bodyPr/>
                    <a:lstStyle/>
                    <a:p>
                      <a:pPr algn="ctr"/>
                      <a:r>
                        <a:rPr lang="en-US" sz="3600" dirty="0" smtClean="0"/>
                        <a:t>A</a:t>
                      </a:r>
                      <a:endParaRPr lang="en-US" sz="3600" dirty="0"/>
                    </a:p>
                  </a:txBody>
                  <a:tcPr marL="68580" marR="68580"/>
                </a:tc>
                <a:tc>
                  <a:txBody>
                    <a:bodyPr/>
                    <a:lstStyle/>
                    <a:p>
                      <a:pPr algn="ctr"/>
                      <a:r>
                        <a:rPr lang="en-US" sz="3600" smtClean="0"/>
                        <a:t>B</a:t>
                      </a:r>
                      <a:endParaRPr lang="en-US" sz="3600" dirty="0"/>
                    </a:p>
                  </a:txBody>
                  <a:tcPr marL="68580" marR="68580"/>
                </a:tc>
                <a:tc>
                  <a:txBody>
                    <a:bodyPr/>
                    <a:lstStyle/>
                    <a:p>
                      <a:pPr algn="ctr"/>
                      <a:r>
                        <a:rPr lang="en-US" sz="3600" smtClean="0"/>
                        <a:t>C</a:t>
                      </a:r>
                      <a:endParaRPr lang="en-US" sz="3600" dirty="0"/>
                    </a:p>
                  </a:txBody>
                  <a:tcPr marL="68580" marR="68580"/>
                </a:tc>
                <a:tc>
                  <a:txBody>
                    <a:bodyPr/>
                    <a:lstStyle/>
                    <a:p>
                      <a:pPr algn="ctr"/>
                      <a:r>
                        <a:rPr lang="en-US" sz="3600" dirty="0" smtClean="0"/>
                        <a:t>M</a:t>
                      </a:r>
                      <a:endParaRPr lang="en-US" sz="3600" dirty="0"/>
                    </a:p>
                  </a:txBody>
                  <a:tcPr marL="68580" marR="68580"/>
                </a:tc>
                <a:tc>
                  <a:txBody>
                    <a:bodyPr/>
                    <a:lstStyle/>
                    <a:p>
                      <a:pPr algn="ctr"/>
                      <a:r>
                        <a:rPr lang="en-US" sz="3600" dirty="0" smtClean="0"/>
                        <a:t>P(M)</a:t>
                      </a:r>
                      <a:endParaRPr lang="en-US" sz="3600" dirty="0"/>
                    </a:p>
                  </a:txBody>
                  <a:tcPr marL="68580" marR="68580"/>
                </a:tc>
              </a:tr>
              <a:tr h="802849">
                <a:tc>
                  <a:txBody>
                    <a:bodyPr/>
                    <a:lstStyle/>
                    <a:p>
                      <a:pPr algn="ctr"/>
                      <a:r>
                        <a:rPr lang="en-US" sz="3600" dirty="0" smtClean="0"/>
                        <a:t>0</a:t>
                      </a:r>
                      <a:endParaRPr lang="en-US" sz="3600" dirty="0"/>
                    </a:p>
                  </a:txBody>
                  <a:tcPr marL="68580" marR="68580"/>
                </a:tc>
                <a:tc>
                  <a:txBody>
                    <a:bodyPr/>
                    <a:lstStyle/>
                    <a:p>
                      <a:pPr algn="ctr"/>
                      <a:r>
                        <a:rPr lang="en-US" sz="3600" dirty="0" smtClean="0"/>
                        <a:t>0</a:t>
                      </a:r>
                      <a:endParaRPr lang="en-US" sz="3600" dirty="0"/>
                    </a:p>
                  </a:txBody>
                  <a:tcPr marL="68580" marR="68580"/>
                </a:tc>
                <a:tc>
                  <a:txBody>
                    <a:bodyPr/>
                    <a:lstStyle/>
                    <a:p>
                      <a:pPr algn="ctr"/>
                      <a:r>
                        <a:rPr lang="en-US" sz="3600" dirty="0" smtClean="0"/>
                        <a:t>1</a:t>
                      </a:r>
                      <a:endParaRPr lang="en-US" sz="3600" dirty="0"/>
                    </a:p>
                  </a:txBody>
                  <a:tcPr marL="68580" marR="68580"/>
                </a:tc>
                <a:tc>
                  <a:txBody>
                    <a:bodyPr/>
                    <a:lstStyle/>
                    <a:p>
                      <a:pPr algn="ctr"/>
                      <a:endParaRPr lang="en-US" sz="3600" dirty="0"/>
                    </a:p>
                  </a:txBody>
                  <a:tcPr marL="68580" marR="68580"/>
                </a:tc>
                <a:tc>
                  <a:txBody>
                    <a:bodyPr/>
                    <a:lstStyle/>
                    <a:p>
                      <a:pPr algn="ctr"/>
                      <a:endParaRPr lang="en-US" sz="3600" dirty="0"/>
                    </a:p>
                  </a:txBody>
                  <a:tcPr marL="68580" marR="68580"/>
                </a:tc>
              </a:tr>
            </a:tbl>
          </a:graphicData>
        </a:graphic>
      </p:graphicFrame>
    </p:spTree>
    <p:extLst>
      <p:ext uri="{BB962C8B-B14F-4D97-AF65-F5344CB8AC3E}">
        <p14:creationId xmlns:p14="http://schemas.microsoft.com/office/powerpoint/2010/main" val="959808973"/>
      </p:ext>
    </p:extLst>
  </p:cSld>
  <p:clrMapOvr>
    <a:masterClrMapping/>
  </p:clrMapOvr>
  <mc:AlternateContent xmlns:mc="http://schemas.openxmlformats.org/markup-compatibility/2006" xmlns:p14="http://schemas.microsoft.com/office/powerpoint/2010/main">
    <mc:Choice Requires="p14">
      <p:transition spd="med" p14:dur="700" advTm="14710">
        <p:fade/>
      </p:transition>
    </mc:Choice>
    <mc:Fallback xmlns="">
      <p:transition spd="med" advTm="14710">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 Regression</a:t>
            </a:r>
            <a:endParaRPr lang="en-US" dirty="0"/>
          </a:p>
        </p:txBody>
      </p:sp>
      <p:sp>
        <p:nvSpPr>
          <p:cNvPr id="3" name="Content Placeholder 2"/>
          <p:cNvSpPr>
            <a:spLocks noGrp="1"/>
          </p:cNvSpPr>
          <p:nvPr>
            <p:ph sz="quarter" idx="1"/>
          </p:nvPr>
        </p:nvSpPr>
        <p:spPr/>
        <p:txBody>
          <a:bodyPr/>
          <a:lstStyle/>
          <a:p>
            <a:pPr marL="0" indent="0">
              <a:buNone/>
            </a:pPr>
            <a:r>
              <a:rPr lang="en-US" dirty="0" smtClean="0"/>
              <a:t>m = 0.5A - B + C</a:t>
            </a:r>
            <a:endParaRPr lang="en-US" dirty="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752600"/>
            <a:ext cx="4460762"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3133477971"/>
              </p:ext>
            </p:extLst>
          </p:nvPr>
        </p:nvGraphicFramePr>
        <p:xfrm>
          <a:off x="1485900" y="4876802"/>
          <a:ext cx="6343650" cy="1594701"/>
        </p:xfrm>
        <a:graphic>
          <a:graphicData uri="http://schemas.openxmlformats.org/drawingml/2006/table">
            <a:tbl>
              <a:tblPr firstRow="1" bandRow="1">
                <a:tableStyleId>{5C22544A-7EE6-4342-B048-85BDC9FD1C3A}</a:tableStyleId>
              </a:tblPr>
              <a:tblGrid>
                <a:gridCol w="1268730"/>
                <a:gridCol w="1268730"/>
                <a:gridCol w="1268730"/>
                <a:gridCol w="1268730"/>
                <a:gridCol w="1268730"/>
              </a:tblGrid>
              <a:tr h="791852">
                <a:tc>
                  <a:txBody>
                    <a:bodyPr/>
                    <a:lstStyle/>
                    <a:p>
                      <a:pPr algn="ctr"/>
                      <a:r>
                        <a:rPr lang="en-US" sz="3600" dirty="0" smtClean="0"/>
                        <a:t>A</a:t>
                      </a:r>
                      <a:endParaRPr lang="en-US" sz="3600" dirty="0"/>
                    </a:p>
                  </a:txBody>
                  <a:tcPr marL="68580" marR="68580"/>
                </a:tc>
                <a:tc>
                  <a:txBody>
                    <a:bodyPr/>
                    <a:lstStyle/>
                    <a:p>
                      <a:pPr algn="ctr"/>
                      <a:r>
                        <a:rPr lang="en-US" sz="3600" smtClean="0"/>
                        <a:t>B</a:t>
                      </a:r>
                      <a:endParaRPr lang="en-US" sz="3600" dirty="0"/>
                    </a:p>
                  </a:txBody>
                  <a:tcPr marL="68580" marR="68580"/>
                </a:tc>
                <a:tc>
                  <a:txBody>
                    <a:bodyPr/>
                    <a:lstStyle/>
                    <a:p>
                      <a:pPr algn="ctr"/>
                      <a:r>
                        <a:rPr lang="en-US" sz="3600" smtClean="0"/>
                        <a:t>C</a:t>
                      </a:r>
                      <a:endParaRPr lang="en-US" sz="3600" dirty="0"/>
                    </a:p>
                  </a:txBody>
                  <a:tcPr marL="68580" marR="68580"/>
                </a:tc>
                <a:tc>
                  <a:txBody>
                    <a:bodyPr/>
                    <a:lstStyle/>
                    <a:p>
                      <a:pPr algn="ctr"/>
                      <a:r>
                        <a:rPr lang="en-US" sz="3600" dirty="0" smtClean="0"/>
                        <a:t>M</a:t>
                      </a:r>
                      <a:endParaRPr lang="en-US" sz="3600" dirty="0"/>
                    </a:p>
                  </a:txBody>
                  <a:tcPr marL="68580" marR="68580"/>
                </a:tc>
                <a:tc>
                  <a:txBody>
                    <a:bodyPr/>
                    <a:lstStyle/>
                    <a:p>
                      <a:pPr algn="ctr"/>
                      <a:r>
                        <a:rPr lang="en-US" sz="3600" dirty="0" smtClean="0"/>
                        <a:t>P(M)</a:t>
                      </a:r>
                      <a:endParaRPr lang="en-US" sz="3600" dirty="0"/>
                    </a:p>
                  </a:txBody>
                  <a:tcPr marL="68580" marR="68580"/>
                </a:tc>
              </a:tr>
              <a:tr h="802849">
                <a:tc>
                  <a:txBody>
                    <a:bodyPr/>
                    <a:lstStyle/>
                    <a:p>
                      <a:pPr algn="ctr"/>
                      <a:r>
                        <a:rPr lang="en-US" sz="3600" dirty="0" smtClean="0"/>
                        <a:t>0</a:t>
                      </a:r>
                      <a:endParaRPr lang="en-US" sz="3600" dirty="0"/>
                    </a:p>
                  </a:txBody>
                  <a:tcPr marL="68580" marR="68580"/>
                </a:tc>
                <a:tc>
                  <a:txBody>
                    <a:bodyPr/>
                    <a:lstStyle/>
                    <a:p>
                      <a:pPr algn="ctr"/>
                      <a:r>
                        <a:rPr lang="en-US" sz="3600" dirty="0" smtClean="0"/>
                        <a:t>1</a:t>
                      </a:r>
                      <a:endParaRPr lang="en-US" sz="3600" dirty="0"/>
                    </a:p>
                  </a:txBody>
                  <a:tcPr marL="68580" marR="68580"/>
                </a:tc>
                <a:tc>
                  <a:txBody>
                    <a:bodyPr/>
                    <a:lstStyle/>
                    <a:p>
                      <a:pPr algn="ctr"/>
                      <a:r>
                        <a:rPr lang="en-US" sz="3600" smtClean="0"/>
                        <a:t>1</a:t>
                      </a:r>
                      <a:endParaRPr lang="en-US" sz="3600" dirty="0"/>
                    </a:p>
                  </a:txBody>
                  <a:tcPr marL="68580" marR="68580"/>
                </a:tc>
                <a:tc>
                  <a:txBody>
                    <a:bodyPr/>
                    <a:lstStyle/>
                    <a:p>
                      <a:pPr algn="ctr"/>
                      <a:endParaRPr lang="en-US" sz="3600" dirty="0"/>
                    </a:p>
                  </a:txBody>
                  <a:tcPr marL="68580" marR="68580"/>
                </a:tc>
                <a:tc>
                  <a:txBody>
                    <a:bodyPr/>
                    <a:lstStyle/>
                    <a:p>
                      <a:pPr algn="ctr"/>
                      <a:endParaRPr lang="en-US" sz="3600" dirty="0"/>
                    </a:p>
                  </a:txBody>
                  <a:tcPr marL="68580" marR="68580"/>
                </a:tc>
              </a:tr>
            </a:tbl>
          </a:graphicData>
        </a:graphic>
      </p:graphicFrame>
    </p:spTree>
    <p:extLst>
      <p:ext uri="{BB962C8B-B14F-4D97-AF65-F5344CB8AC3E}">
        <p14:creationId xmlns:p14="http://schemas.microsoft.com/office/powerpoint/2010/main" val="500003413"/>
      </p:ext>
    </p:extLst>
  </p:cSld>
  <p:clrMapOvr>
    <a:masterClrMapping/>
  </p:clrMapOvr>
  <mc:AlternateContent xmlns:mc="http://schemas.openxmlformats.org/markup-compatibility/2006" xmlns:p14="http://schemas.microsoft.com/office/powerpoint/2010/main">
    <mc:Choice Requires="p14">
      <p:transition spd="med" p14:dur="700" advTm="14710">
        <p:fade/>
      </p:transition>
    </mc:Choice>
    <mc:Fallback xmlns="">
      <p:transition spd="med" advTm="14710">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 Regression</a:t>
            </a:r>
            <a:endParaRPr lang="en-US" dirty="0"/>
          </a:p>
        </p:txBody>
      </p:sp>
      <p:sp>
        <p:nvSpPr>
          <p:cNvPr id="3" name="Content Placeholder 2"/>
          <p:cNvSpPr>
            <a:spLocks noGrp="1"/>
          </p:cNvSpPr>
          <p:nvPr>
            <p:ph sz="quarter" idx="1"/>
          </p:nvPr>
        </p:nvSpPr>
        <p:spPr/>
        <p:txBody>
          <a:bodyPr/>
          <a:lstStyle/>
          <a:p>
            <a:pPr marL="0" indent="0">
              <a:buNone/>
            </a:pPr>
            <a:r>
              <a:rPr lang="en-US" dirty="0" smtClean="0"/>
              <a:t>m = 0.5A - B + C</a:t>
            </a:r>
            <a:endParaRPr lang="en-US" dirty="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752600"/>
            <a:ext cx="4460762"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3552103985"/>
              </p:ext>
            </p:extLst>
          </p:nvPr>
        </p:nvGraphicFramePr>
        <p:xfrm>
          <a:off x="1485900" y="4876802"/>
          <a:ext cx="6343650" cy="1594701"/>
        </p:xfrm>
        <a:graphic>
          <a:graphicData uri="http://schemas.openxmlformats.org/drawingml/2006/table">
            <a:tbl>
              <a:tblPr firstRow="1" bandRow="1">
                <a:tableStyleId>{5C22544A-7EE6-4342-B048-85BDC9FD1C3A}</a:tableStyleId>
              </a:tblPr>
              <a:tblGrid>
                <a:gridCol w="1268730"/>
                <a:gridCol w="1268730"/>
                <a:gridCol w="1268730"/>
                <a:gridCol w="1268730"/>
                <a:gridCol w="1268730"/>
              </a:tblGrid>
              <a:tr h="791852">
                <a:tc>
                  <a:txBody>
                    <a:bodyPr/>
                    <a:lstStyle/>
                    <a:p>
                      <a:pPr algn="ctr"/>
                      <a:r>
                        <a:rPr lang="en-US" sz="3600" dirty="0" smtClean="0"/>
                        <a:t>A</a:t>
                      </a:r>
                      <a:endParaRPr lang="en-US" sz="3600" dirty="0"/>
                    </a:p>
                  </a:txBody>
                  <a:tcPr marL="68580" marR="68580"/>
                </a:tc>
                <a:tc>
                  <a:txBody>
                    <a:bodyPr/>
                    <a:lstStyle/>
                    <a:p>
                      <a:pPr algn="ctr"/>
                      <a:r>
                        <a:rPr lang="en-US" sz="3600" smtClean="0"/>
                        <a:t>B</a:t>
                      </a:r>
                      <a:endParaRPr lang="en-US" sz="3600" dirty="0"/>
                    </a:p>
                  </a:txBody>
                  <a:tcPr marL="68580" marR="68580"/>
                </a:tc>
                <a:tc>
                  <a:txBody>
                    <a:bodyPr/>
                    <a:lstStyle/>
                    <a:p>
                      <a:pPr algn="ctr"/>
                      <a:r>
                        <a:rPr lang="en-US" sz="3600" smtClean="0"/>
                        <a:t>C</a:t>
                      </a:r>
                      <a:endParaRPr lang="en-US" sz="3600" dirty="0"/>
                    </a:p>
                  </a:txBody>
                  <a:tcPr marL="68580" marR="68580"/>
                </a:tc>
                <a:tc>
                  <a:txBody>
                    <a:bodyPr/>
                    <a:lstStyle/>
                    <a:p>
                      <a:pPr algn="ctr"/>
                      <a:r>
                        <a:rPr lang="en-US" sz="3600" dirty="0" smtClean="0"/>
                        <a:t>M</a:t>
                      </a:r>
                      <a:endParaRPr lang="en-US" sz="3600" dirty="0"/>
                    </a:p>
                  </a:txBody>
                  <a:tcPr marL="68580" marR="68580"/>
                </a:tc>
                <a:tc>
                  <a:txBody>
                    <a:bodyPr/>
                    <a:lstStyle/>
                    <a:p>
                      <a:pPr algn="ctr"/>
                      <a:r>
                        <a:rPr lang="en-US" sz="3600" dirty="0" smtClean="0"/>
                        <a:t>P(M)</a:t>
                      </a:r>
                      <a:endParaRPr lang="en-US" sz="3600" dirty="0"/>
                    </a:p>
                  </a:txBody>
                  <a:tcPr marL="68580" marR="68580"/>
                </a:tc>
              </a:tr>
              <a:tr h="802849">
                <a:tc>
                  <a:txBody>
                    <a:bodyPr/>
                    <a:lstStyle/>
                    <a:p>
                      <a:pPr algn="ctr"/>
                      <a:r>
                        <a:rPr lang="en-US" sz="3600" dirty="0" smtClean="0"/>
                        <a:t>4</a:t>
                      </a:r>
                      <a:endParaRPr lang="en-US" sz="3600" dirty="0"/>
                    </a:p>
                  </a:txBody>
                  <a:tcPr marL="68580" marR="68580"/>
                </a:tc>
                <a:tc>
                  <a:txBody>
                    <a:bodyPr/>
                    <a:lstStyle/>
                    <a:p>
                      <a:pPr algn="ctr"/>
                      <a:r>
                        <a:rPr lang="en-US" sz="3600" smtClean="0"/>
                        <a:t>1</a:t>
                      </a:r>
                      <a:endParaRPr lang="en-US" sz="3600" dirty="0"/>
                    </a:p>
                  </a:txBody>
                  <a:tcPr marL="68580" marR="68580"/>
                </a:tc>
                <a:tc>
                  <a:txBody>
                    <a:bodyPr/>
                    <a:lstStyle/>
                    <a:p>
                      <a:pPr algn="ctr"/>
                      <a:r>
                        <a:rPr lang="en-US" sz="3600" smtClean="0"/>
                        <a:t>1</a:t>
                      </a:r>
                      <a:endParaRPr lang="en-US" sz="3600" dirty="0"/>
                    </a:p>
                  </a:txBody>
                  <a:tcPr marL="68580" marR="68580"/>
                </a:tc>
                <a:tc>
                  <a:txBody>
                    <a:bodyPr/>
                    <a:lstStyle/>
                    <a:p>
                      <a:pPr algn="ctr"/>
                      <a:endParaRPr lang="en-US" sz="3600" dirty="0"/>
                    </a:p>
                  </a:txBody>
                  <a:tcPr marL="68580" marR="68580"/>
                </a:tc>
                <a:tc>
                  <a:txBody>
                    <a:bodyPr/>
                    <a:lstStyle/>
                    <a:p>
                      <a:pPr algn="ctr"/>
                      <a:endParaRPr lang="en-US" sz="3600" dirty="0"/>
                    </a:p>
                  </a:txBody>
                  <a:tcPr marL="68580" marR="68580"/>
                </a:tc>
              </a:tr>
            </a:tbl>
          </a:graphicData>
        </a:graphic>
      </p:graphicFrame>
    </p:spTree>
    <p:extLst>
      <p:ext uri="{BB962C8B-B14F-4D97-AF65-F5344CB8AC3E}">
        <p14:creationId xmlns:p14="http://schemas.microsoft.com/office/powerpoint/2010/main" val="3930672679"/>
      </p:ext>
    </p:extLst>
  </p:cSld>
  <p:clrMapOvr>
    <a:masterClrMapping/>
  </p:clrMapOvr>
  <mc:AlternateContent xmlns:mc="http://schemas.openxmlformats.org/markup-compatibility/2006" xmlns:p14="http://schemas.microsoft.com/office/powerpoint/2010/main">
    <mc:Choice Requires="p14">
      <p:transition spd="med" p14:dur="700" advTm="14710">
        <p:fade/>
      </p:transition>
    </mc:Choice>
    <mc:Fallback xmlns="">
      <p:transition spd="med" advTm="14710">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 Regression</a:t>
            </a:r>
            <a:endParaRPr lang="en-US" dirty="0"/>
          </a:p>
        </p:txBody>
      </p:sp>
      <p:sp>
        <p:nvSpPr>
          <p:cNvPr id="3" name="Content Placeholder 2"/>
          <p:cNvSpPr>
            <a:spLocks noGrp="1"/>
          </p:cNvSpPr>
          <p:nvPr>
            <p:ph sz="quarter" idx="1"/>
          </p:nvPr>
        </p:nvSpPr>
        <p:spPr/>
        <p:txBody>
          <a:bodyPr/>
          <a:lstStyle/>
          <a:p>
            <a:pPr marL="0" indent="0">
              <a:buNone/>
            </a:pPr>
            <a:r>
              <a:rPr lang="en-US" dirty="0" smtClean="0"/>
              <a:t>m = 0.5A - B + C</a:t>
            </a:r>
            <a:endParaRPr lang="en-US" dirty="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752600"/>
            <a:ext cx="4460762"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3974201797"/>
              </p:ext>
            </p:extLst>
          </p:nvPr>
        </p:nvGraphicFramePr>
        <p:xfrm>
          <a:off x="1485900" y="4876802"/>
          <a:ext cx="6343650" cy="1594701"/>
        </p:xfrm>
        <a:graphic>
          <a:graphicData uri="http://schemas.openxmlformats.org/drawingml/2006/table">
            <a:tbl>
              <a:tblPr firstRow="1" bandRow="1">
                <a:tableStyleId>{5C22544A-7EE6-4342-B048-85BDC9FD1C3A}</a:tableStyleId>
              </a:tblPr>
              <a:tblGrid>
                <a:gridCol w="1268730"/>
                <a:gridCol w="1268730"/>
                <a:gridCol w="1268730"/>
                <a:gridCol w="1268730"/>
                <a:gridCol w="1268730"/>
              </a:tblGrid>
              <a:tr h="791852">
                <a:tc>
                  <a:txBody>
                    <a:bodyPr/>
                    <a:lstStyle/>
                    <a:p>
                      <a:pPr algn="ctr"/>
                      <a:r>
                        <a:rPr lang="en-US" sz="3600" dirty="0" smtClean="0"/>
                        <a:t>A</a:t>
                      </a:r>
                      <a:endParaRPr lang="en-US" sz="3600" dirty="0"/>
                    </a:p>
                  </a:txBody>
                  <a:tcPr marL="68580" marR="68580"/>
                </a:tc>
                <a:tc>
                  <a:txBody>
                    <a:bodyPr/>
                    <a:lstStyle/>
                    <a:p>
                      <a:pPr algn="ctr"/>
                      <a:r>
                        <a:rPr lang="en-US" sz="3600" smtClean="0"/>
                        <a:t>B</a:t>
                      </a:r>
                      <a:endParaRPr lang="en-US" sz="3600" dirty="0"/>
                    </a:p>
                  </a:txBody>
                  <a:tcPr marL="68580" marR="68580"/>
                </a:tc>
                <a:tc>
                  <a:txBody>
                    <a:bodyPr/>
                    <a:lstStyle/>
                    <a:p>
                      <a:pPr algn="ctr"/>
                      <a:r>
                        <a:rPr lang="en-US" sz="3600" smtClean="0"/>
                        <a:t>C</a:t>
                      </a:r>
                      <a:endParaRPr lang="en-US" sz="3600" dirty="0"/>
                    </a:p>
                  </a:txBody>
                  <a:tcPr marL="68580" marR="68580"/>
                </a:tc>
                <a:tc>
                  <a:txBody>
                    <a:bodyPr/>
                    <a:lstStyle/>
                    <a:p>
                      <a:pPr algn="ctr"/>
                      <a:r>
                        <a:rPr lang="en-US" sz="3600" dirty="0" smtClean="0"/>
                        <a:t>M</a:t>
                      </a:r>
                      <a:endParaRPr lang="en-US" sz="3600" dirty="0"/>
                    </a:p>
                  </a:txBody>
                  <a:tcPr marL="68580" marR="68580"/>
                </a:tc>
                <a:tc>
                  <a:txBody>
                    <a:bodyPr/>
                    <a:lstStyle/>
                    <a:p>
                      <a:pPr algn="ctr"/>
                      <a:r>
                        <a:rPr lang="en-US" sz="3600" dirty="0" smtClean="0"/>
                        <a:t>P(M)</a:t>
                      </a:r>
                      <a:endParaRPr lang="en-US" sz="3600" dirty="0"/>
                    </a:p>
                  </a:txBody>
                  <a:tcPr marL="68580" marR="68580"/>
                </a:tc>
              </a:tr>
              <a:tr h="802849">
                <a:tc>
                  <a:txBody>
                    <a:bodyPr/>
                    <a:lstStyle/>
                    <a:p>
                      <a:pPr algn="ctr"/>
                      <a:r>
                        <a:rPr lang="en-US" sz="3600" dirty="0" smtClean="0"/>
                        <a:t>100</a:t>
                      </a:r>
                      <a:endParaRPr lang="en-US" sz="3600" dirty="0"/>
                    </a:p>
                  </a:txBody>
                  <a:tcPr marL="68580" marR="68580"/>
                </a:tc>
                <a:tc>
                  <a:txBody>
                    <a:bodyPr/>
                    <a:lstStyle/>
                    <a:p>
                      <a:pPr algn="ctr"/>
                      <a:r>
                        <a:rPr lang="en-US" sz="3600" dirty="0" smtClean="0"/>
                        <a:t>-100</a:t>
                      </a:r>
                      <a:endParaRPr lang="en-US" sz="3600" dirty="0"/>
                    </a:p>
                  </a:txBody>
                  <a:tcPr marL="68580" marR="68580"/>
                </a:tc>
                <a:tc>
                  <a:txBody>
                    <a:bodyPr/>
                    <a:lstStyle/>
                    <a:p>
                      <a:pPr algn="ctr"/>
                      <a:r>
                        <a:rPr lang="en-US" sz="3600" dirty="0" smtClean="0"/>
                        <a:t>100</a:t>
                      </a:r>
                      <a:endParaRPr lang="en-US" sz="3600" dirty="0"/>
                    </a:p>
                  </a:txBody>
                  <a:tcPr marL="68580" marR="68580"/>
                </a:tc>
                <a:tc>
                  <a:txBody>
                    <a:bodyPr/>
                    <a:lstStyle/>
                    <a:p>
                      <a:pPr algn="ctr"/>
                      <a:endParaRPr lang="en-US" sz="3600" dirty="0"/>
                    </a:p>
                  </a:txBody>
                  <a:tcPr marL="68580" marR="68580"/>
                </a:tc>
                <a:tc>
                  <a:txBody>
                    <a:bodyPr/>
                    <a:lstStyle/>
                    <a:p>
                      <a:pPr algn="ctr"/>
                      <a:endParaRPr lang="en-US" sz="3600" dirty="0"/>
                    </a:p>
                  </a:txBody>
                  <a:tcPr marL="68580" marR="68580"/>
                </a:tc>
              </a:tr>
            </a:tbl>
          </a:graphicData>
        </a:graphic>
      </p:graphicFrame>
    </p:spTree>
    <p:extLst>
      <p:ext uri="{BB962C8B-B14F-4D97-AF65-F5344CB8AC3E}">
        <p14:creationId xmlns:p14="http://schemas.microsoft.com/office/powerpoint/2010/main" val="1960903463"/>
      </p:ext>
    </p:extLst>
  </p:cSld>
  <p:clrMapOvr>
    <a:masterClrMapping/>
  </p:clrMapOvr>
  <mc:AlternateContent xmlns:mc="http://schemas.openxmlformats.org/markup-compatibility/2006" xmlns:p14="http://schemas.microsoft.com/office/powerpoint/2010/main">
    <mc:Choice Requires="p14">
      <p:transition spd="med" p14:dur="700" advTm="14710">
        <p:fade/>
      </p:transition>
    </mc:Choice>
    <mc:Fallback xmlns="">
      <p:transition spd="med" advTm="14710">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would someone</a:t>
            </a:r>
            <a:endParaRPr lang="en-US" dirty="0"/>
          </a:p>
        </p:txBody>
      </p:sp>
      <p:sp>
        <p:nvSpPr>
          <p:cNvPr id="3" name="Content Placeholder 2"/>
          <p:cNvSpPr>
            <a:spLocks noGrp="1"/>
          </p:cNvSpPr>
          <p:nvPr>
            <p:ph idx="1"/>
          </p:nvPr>
        </p:nvSpPr>
        <p:spPr/>
        <p:txBody>
          <a:bodyPr/>
          <a:lstStyle/>
          <a:p>
            <a:r>
              <a:rPr lang="en-US" dirty="0" smtClean="0"/>
              <a:t>Use a decision tree rather than, say, logistic regression?</a:t>
            </a:r>
            <a:endParaRPr lang="en-US" dirty="0"/>
          </a:p>
        </p:txBody>
      </p:sp>
    </p:spTree>
    <p:extLst>
      <p:ext uri="{BB962C8B-B14F-4D97-AF65-F5344CB8AC3E}">
        <p14:creationId xmlns:p14="http://schemas.microsoft.com/office/powerpoint/2010/main" val="37853119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 anyone</a:t>
            </a:r>
            <a:endParaRPr lang="en-US" dirty="0"/>
          </a:p>
        </p:txBody>
      </p:sp>
      <p:sp>
        <p:nvSpPr>
          <p:cNvPr id="3" name="Content Placeholder 2"/>
          <p:cNvSpPr>
            <a:spLocks noGrp="1"/>
          </p:cNvSpPr>
          <p:nvPr>
            <p:ph idx="1"/>
          </p:nvPr>
        </p:nvSpPr>
        <p:spPr/>
        <p:txBody>
          <a:bodyPr/>
          <a:lstStyle/>
          <a:p>
            <a:r>
              <a:rPr lang="en-US" dirty="0" smtClean="0"/>
              <a:t>Used any classification algorithms outside the set discussed/recommended in the videos?</a:t>
            </a:r>
          </a:p>
          <a:p>
            <a:endParaRPr lang="en-US" dirty="0"/>
          </a:p>
          <a:p>
            <a:r>
              <a:rPr lang="en-US" dirty="0" smtClean="0"/>
              <a:t>Say more?</a:t>
            </a:r>
            <a:endParaRPr lang="en-US" dirty="0"/>
          </a:p>
        </p:txBody>
      </p:sp>
    </p:spTree>
    <p:extLst>
      <p:ext uri="{BB962C8B-B14F-4D97-AF65-F5344CB8AC3E}">
        <p14:creationId xmlns:p14="http://schemas.microsoft.com/office/powerpoint/2010/main" val="38976495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questions, comments, concerns about lectures?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078629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anyone read Hand article?</a:t>
            </a:r>
            <a:endParaRPr lang="en-US" dirty="0"/>
          </a:p>
        </p:txBody>
      </p:sp>
      <p:sp>
        <p:nvSpPr>
          <p:cNvPr id="3" name="Content Placeholder 2"/>
          <p:cNvSpPr>
            <a:spLocks noGrp="1"/>
          </p:cNvSpPr>
          <p:nvPr>
            <p:ph idx="1"/>
          </p:nvPr>
        </p:nvSpPr>
        <p:spPr/>
        <p:txBody>
          <a:bodyPr/>
          <a:lstStyle/>
          <a:p>
            <a:r>
              <a:rPr lang="en-US" dirty="0" smtClean="0"/>
              <a:t>Thoughts?</a:t>
            </a:r>
            <a:endParaRPr lang="en-US" dirty="0"/>
          </a:p>
        </p:txBody>
      </p:sp>
    </p:spTree>
    <p:extLst>
      <p:ext uri="{BB962C8B-B14F-4D97-AF65-F5344CB8AC3E}">
        <p14:creationId xmlns:p14="http://schemas.microsoft.com/office/powerpoint/2010/main" val="721882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Did anyone read </a:t>
            </a:r>
            <a:r>
              <a:rPr lang="en-US" dirty="0" err="1" smtClean="0"/>
              <a:t>Pardos</a:t>
            </a:r>
            <a:r>
              <a:rPr lang="en-US" dirty="0" smtClean="0"/>
              <a:t> </a:t>
            </a:r>
            <a:r>
              <a:rPr lang="en-US" dirty="0" smtClean="0"/>
              <a:t>article </a:t>
            </a:r>
            <a:br>
              <a:rPr lang="en-US" dirty="0" smtClean="0"/>
            </a:br>
            <a:r>
              <a:rPr lang="en-US" dirty="0" smtClean="0"/>
              <a:t>last week?</a:t>
            </a:r>
            <a:endParaRPr lang="en-US" dirty="0"/>
          </a:p>
        </p:txBody>
      </p:sp>
      <p:sp>
        <p:nvSpPr>
          <p:cNvPr id="3" name="Content Placeholder 2"/>
          <p:cNvSpPr>
            <a:spLocks noGrp="1"/>
          </p:cNvSpPr>
          <p:nvPr>
            <p:ph idx="1"/>
          </p:nvPr>
        </p:nvSpPr>
        <p:spPr/>
        <p:txBody>
          <a:bodyPr/>
          <a:lstStyle/>
          <a:p>
            <a:r>
              <a:rPr lang="en-US" smtClean="0"/>
              <a:t>Thoughts?</a:t>
            </a:r>
            <a:endParaRPr lang="en-US"/>
          </a:p>
        </p:txBody>
      </p:sp>
    </p:spTree>
    <p:extLst>
      <p:ext uri="{BB962C8B-B14F-4D97-AF65-F5344CB8AC3E}">
        <p14:creationId xmlns:p14="http://schemas.microsoft.com/office/powerpoint/2010/main" val="2796901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Creative HW 1</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59515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Q2</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That’s the correct answer, but let’s think about it. The kappa value you just obtained is artificially high – the model is over-fitting to which student it is. What is the non-cross-validated kappa, if you build the model (using the same operator), excluding student</a:t>
            </a:r>
            <a:r>
              <a:rPr lang="en-US" dirty="0" smtClean="0"/>
              <a:t>?</a:t>
            </a:r>
          </a:p>
          <a:p>
            <a:endParaRPr lang="en-US" dirty="0"/>
          </a:p>
          <a:p>
            <a:r>
              <a:rPr lang="en-US" dirty="0" smtClean="0"/>
              <a:t>How did you modify the model to remove the student term?</a:t>
            </a:r>
          </a:p>
          <a:p>
            <a:pPr lvl="1"/>
            <a:r>
              <a:rPr lang="en-US" dirty="0" smtClean="0"/>
              <a:t>Were there multiple ways to accomplish this? </a:t>
            </a:r>
            <a:endParaRPr lang="en-US" dirty="0"/>
          </a:p>
        </p:txBody>
      </p:sp>
    </p:spTree>
    <p:extLst>
      <p:ext uri="{BB962C8B-B14F-4D97-AF65-F5344CB8AC3E}">
        <p14:creationId xmlns:p14="http://schemas.microsoft.com/office/powerpoint/2010/main" val="2195301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about Creative HW 1?</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125467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Concerns?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013985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clustering lecture</a:t>
            </a:r>
            <a:endParaRPr lang="en-US" dirty="0"/>
          </a:p>
        </p:txBody>
      </p:sp>
      <p:sp>
        <p:nvSpPr>
          <p:cNvPr id="3" name="Content Placeholder 2"/>
          <p:cNvSpPr>
            <a:spLocks noGrp="1"/>
          </p:cNvSpPr>
          <p:nvPr>
            <p:ph idx="1"/>
          </p:nvPr>
        </p:nvSpPr>
        <p:spPr/>
        <p:txBody>
          <a:bodyPr/>
          <a:lstStyle/>
          <a:p>
            <a:r>
              <a:rPr lang="en-US" dirty="0" smtClean="0"/>
              <a:t>Slides 26-50</a:t>
            </a:r>
            <a:endParaRPr lang="en-US" dirty="0"/>
          </a:p>
        </p:txBody>
      </p:sp>
    </p:spTree>
    <p:extLst>
      <p:ext uri="{BB962C8B-B14F-4D97-AF65-F5344CB8AC3E}">
        <p14:creationId xmlns:p14="http://schemas.microsoft.com/office/powerpoint/2010/main" val="1685841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questions or comments?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583963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Class</a:t>
            </a:r>
            <a:endParaRPr lang="en-US" dirty="0"/>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r>
              <a:rPr lang="en-US" dirty="0" smtClean="0"/>
              <a:t>Wednesday, February15</a:t>
            </a:r>
            <a:endParaRPr lang="en-US" dirty="0" smtClean="0"/>
          </a:p>
          <a:p>
            <a:endParaRPr lang="en-US" dirty="0" smtClean="0"/>
          </a:p>
          <a:p>
            <a:r>
              <a:rPr lang="en-US" dirty="0" smtClean="0"/>
              <a:t>Behavior Detection</a:t>
            </a:r>
            <a:endParaRPr lang="en-US" dirty="0"/>
          </a:p>
          <a:p>
            <a:endParaRPr lang="en-US" dirty="0" smtClean="0"/>
          </a:p>
          <a:p>
            <a:r>
              <a:rPr lang="en-US" dirty="0"/>
              <a:t>Baker, R.S. (</a:t>
            </a:r>
            <a:r>
              <a:rPr lang="en-US" dirty="0" smtClean="0"/>
              <a:t>2015) </a:t>
            </a:r>
            <a:r>
              <a:rPr lang="en-US" dirty="0"/>
              <a:t>Big Data and Education. Ch.1, </a:t>
            </a:r>
            <a:r>
              <a:rPr lang="en-US" dirty="0" smtClean="0"/>
              <a:t>V5. </a:t>
            </a:r>
            <a:r>
              <a:rPr lang="en-US" dirty="0"/>
              <a:t>Ch. 3, V1, V2</a:t>
            </a:r>
            <a:r>
              <a:rPr lang="en-US" dirty="0" smtClean="0"/>
              <a:t>.</a:t>
            </a:r>
          </a:p>
          <a:p>
            <a:endParaRPr lang="en-US" dirty="0"/>
          </a:p>
          <a:p>
            <a:r>
              <a:rPr lang="en-US" dirty="0" smtClean="0"/>
              <a:t>Sao </a:t>
            </a:r>
            <a:r>
              <a:rPr lang="en-US" dirty="0"/>
              <a:t>Pedro, M.A., Baker, </a:t>
            </a:r>
            <a:r>
              <a:rPr lang="en-US" dirty="0" err="1"/>
              <a:t>R.S.J.d</a:t>
            </a:r>
            <a:r>
              <a:rPr lang="en-US" dirty="0"/>
              <a:t>., </a:t>
            </a:r>
            <a:r>
              <a:rPr lang="en-US" dirty="0" err="1"/>
              <a:t>Gobert</a:t>
            </a:r>
            <a:r>
              <a:rPr lang="en-US" dirty="0"/>
              <a:t>, J., Montalvo, O. </a:t>
            </a:r>
            <a:r>
              <a:rPr lang="en-US" dirty="0" err="1"/>
              <a:t>Nakama</a:t>
            </a:r>
            <a:r>
              <a:rPr lang="en-US" dirty="0"/>
              <a:t>, A. (2013) Leveraging Machine-Learned Detectors of Systematic Inquiry Behavior to Estimate and Predict Transfer of Inquiry Skill. </a:t>
            </a:r>
            <a:r>
              <a:rPr lang="en-US" i="1" dirty="0"/>
              <a:t>User Modeling and User-Adapted Interaction, 23</a:t>
            </a:r>
            <a:r>
              <a:rPr lang="en-US" dirty="0"/>
              <a:t> (1), 1-39. </a:t>
            </a:r>
            <a:endParaRPr lang="en-US" dirty="0" smtClean="0"/>
          </a:p>
          <a:p>
            <a:r>
              <a:rPr lang="en-US" dirty="0"/>
              <a:t>Kai, S., Paquette, L., Baker, R.S., Bosch, N., </a:t>
            </a:r>
            <a:r>
              <a:rPr lang="en-US" dirty="0" err="1"/>
              <a:t>D'Mello</a:t>
            </a:r>
            <a:r>
              <a:rPr lang="en-US" dirty="0"/>
              <a:t>, S., </a:t>
            </a:r>
            <a:r>
              <a:rPr lang="en-US" dirty="0" err="1"/>
              <a:t>Ocumpaugh</a:t>
            </a:r>
            <a:r>
              <a:rPr lang="en-US" dirty="0"/>
              <a:t>, J., Shute, V., Ventura, M. (2015) A Comparison of Face-based and Interaction-based Affect Detectors in Physics Playground. Proceedings of the 8th International Conference on Educational Data Mining, 77-84.</a:t>
            </a:r>
            <a:r>
              <a:rPr lang="en-US" dirty="0">
                <a:hlinkClick r:id="rId2"/>
              </a:rPr>
              <a:t> </a:t>
            </a:r>
            <a:endParaRPr lang="en-US" dirty="0"/>
          </a:p>
          <a:p>
            <a:endParaRPr lang="en-US" dirty="0"/>
          </a:p>
          <a:p>
            <a:r>
              <a:rPr lang="en-US" dirty="0" smtClean="0"/>
              <a:t>Creative HW 1 due</a:t>
            </a:r>
            <a:endParaRPr lang="en-US" dirty="0"/>
          </a:p>
        </p:txBody>
      </p:sp>
    </p:spTree>
    <p:extLst>
      <p:ext uri="{BB962C8B-B14F-4D97-AF65-F5344CB8AC3E}">
        <p14:creationId xmlns:p14="http://schemas.microsoft.com/office/powerpoint/2010/main" val="29547423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Q2</a:t>
            </a:r>
            <a:endParaRPr lang="en-US" dirty="0"/>
          </a:p>
        </p:txBody>
      </p:sp>
      <p:sp>
        <p:nvSpPr>
          <p:cNvPr id="3" name="Content Placeholder 2"/>
          <p:cNvSpPr>
            <a:spLocks noGrp="1"/>
          </p:cNvSpPr>
          <p:nvPr>
            <p:ph idx="1"/>
          </p:nvPr>
        </p:nvSpPr>
        <p:spPr/>
        <p:txBody>
          <a:bodyPr>
            <a:normAutofit/>
          </a:bodyPr>
          <a:lstStyle/>
          <a:p>
            <a:r>
              <a:rPr lang="en-US" dirty="0"/>
              <a:t>That’s the correct answer, but let’s think about it. </a:t>
            </a:r>
            <a:endParaRPr lang="en-US" dirty="0" smtClean="0"/>
          </a:p>
          <a:p>
            <a:endParaRPr lang="en-US" dirty="0" smtClean="0"/>
          </a:p>
          <a:p>
            <a:r>
              <a:rPr lang="en-US" dirty="0" smtClean="0"/>
              <a:t>Why was the kappa value artificially high?</a:t>
            </a:r>
            <a:endParaRPr lang="en-US" dirty="0"/>
          </a:p>
        </p:txBody>
      </p:sp>
    </p:spTree>
    <p:extLst>
      <p:ext uri="{BB962C8B-B14F-4D97-AF65-F5344CB8AC3E}">
        <p14:creationId xmlns:p14="http://schemas.microsoft.com/office/powerpoint/2010/main" val="2832767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Q2</a:t>
            </a:r>
            <a:endParaRPr lang="en-US" dirty="0"/>
          </a:p>
        </p:txBody>
      </p:sp>
      <p:sp>
        <p:nvSpPr>
          <p:cNvPr id="3" name="Content Placeholder 2"/>
          <p:cNvSpPr>
            <a:spLocks noGrp="1"/>
          </p:cNvSpPr>
          <p:nvPr>
            <p:ph idx="1"/>
          </p:nvPr>
        </p:nvSpPr>
        <p:spPr/>
        <p:txBody>
          <a:bodyPr>
            <a:normAutofit/>
          </a:bodyPr>
          <a:lstStyle/>
          <a:p>
            <a:r>
              <a:rPr lang="en-US" dirty="0"/>
              <a:t>That’s the correct answer, but let’s think about it. </a:t>
            </a:r>
            <a:endParaRPr lang="en-US" dirty="0" smtClean="0"/>
          </a:p>
          <a:p>
            <a:endParaRPr lang="en-US" dirty="0" smtClean="0"/>
          </a:p>
          <a:p>
            <a:r>
              <a:rPr lang="en-US" dirty="0" smtClean="0"/>
              <a:t>Why was the kappa value artificially high?</a:t>
            </a:r>
            <a:endParaRPr lang="en-US" dirty="0"/>
          </a:p>
          <a:p>
            <a:endParaRPr lang="en-US" dirty="0"/>
          </a:p>
          <a:p>
            <a:r>
              <a:rPr lang="en-US" dirty="0" smtClean="0"/>
              <a:t>How do we know that we were over-fitting to the student?</a:t>
            </a:r>
            <a:endParaRPr lang="en-US" dirty="0"/>
          </a:p>
        </p:txBody>
      </p:sp>
    </p:spTree>
    <p:extLst>
      <p:ext uri="{BB962C8B-B14F-4D97-AF65-F5344CB8AC3E}">
        <p14:creationId xmlns:p14="http://schemas.microsoft.com/office/powerpoint/2010/main" val="3862650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Q2</a:t>
            </a:r>
            <a:endParaRPr lang="en-US" dirty="0"/>
          </a:p>
        </p:txBody>
      </p:sp>
      <p:sp>
        <p:nvSpPr>
          <p:cNvPr id="3" name="Content Placeholder 2"/>
          <p:cNvSpPr>
            <a:spLocks noGrp="1"/>
          </p:cNvSpPr>
          <p:nvPr>
            <p:ph idx="1"/>
          </p:nvPr>
        </p:nvSpPr>
        <p:spPr/>
        <p:txBody>
          <a:bodyPr>
            <a:normAutofit/>
          </a:bodyPr>
          <a:lstStyle/>
          <a:p>
            <a:r>
              <a:rPr lang="en-US" dirty="0" smtClean="0"/>
              <a:t>How did you remove student from the model?</a:t>
            </a:r>
            <a:endParaRPr lang="en-US" dirty="0"/>
          </a:p>
          <a:p>
            <a:endParaRPr lang="en-US" dirty="0" smtClean="0"/>
          </a:p>
          <a:p>
            <a:r>
              <a:rPr lang="en-US" dirty="0" smtClean="0"/>
              <a:t>There were multiple ways to accomplish this</a:t>
            </a:r>
            <a:endParaRPr lang="en-US" dirty="0"/>
          </a:p>
        </p:txBody>
      </p:sp>
    </p:spTree>
    <p:extLst>
      <p:ext uri="{BB962C8B-B14F-4D97-AF65-F5344CB8AC3E}">
        <p14:creationId xmlns:p14="http://schemas.microsoft.com/office/powerpoint/2010/main" val="2170134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Q2</a:t>
            </a:r>
            <a:endParaRPr lang="en-US" dirty="0"/>
          </a:p>
        </p:txBody>
      </p:sp>
      <p:sp>
        <p:nvSpPr>
          <p:cNvPr id="3" name="Content Placeholder 2"/>
          <p:cNvSpPr>
            <a:spLocks noGrp="1"/>
          </p:cNvSpPr>
          <p:nvPr>
            <p:ph idx="1"/>
          </p:nvPr>
        </p:nvSpPr>
        <p:spPr/>
        <p:txBody>
          <a:bodyPr/>
          <a:lstStyle/>
          <a:p>
            <a:r>
              <a:rPr lang="en-US" dirty="0"/>
              <a:t>What is the non-cross-validated kappa, if you build the model (using the same operator), excluding student?</a:t>
            </a:r>
          </a:p>
          <a:p>
            <a:endParaRPr lang="en-US" dirty="0" smtClean="0"/>
          </a:p>
          <a:p>
            <a:r>
              <a:rPr lang="en-US" dirty="0"/>
              <a:t>Did the number go up? Go down? Stay the same?</a:t>
            </a:r>
          </a:p>
          <a:p>
            <a:pPr lvl="1"/>
            <a:r>
              <a:rPr lang="en-US" dirty="0"/>
              <a:t>What does this mean?</a:t>
            </a:r>
          </a:p>
          <a:p>
            <a:endParaRPr lang="en-US" dirty="0"/>
          </a:p>
        </p:txBody>
      </p:sp>
    </p:spTree>
    <p:extLst>
      <p:ext uri="{BB962C8B-B14F-4D97-AF65-F5344CB8AC3E}">
        <p14:creationId xmlns:p14="http://schemas.microsoft.com/office/powerpoint/2010/main" val="2551349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Q3</a:t>
            </a:r>
            <a:endParaRPr lang="en-US" dirty="0"/>
          </a:p>
        </p:txBody>
      </p:sp>
      <p:sp>
        <p:nvSpPr>
          <p:cNvPr id="3" name="Content Placeholder 2"/>
          <p:cNvSpPr>
            <a:spLocks noGrp="1"/>
          </p:cNvSpPr>
          <p:nvPr>
            <p:ph idx="1"/>
          </p:nvPr>
        </p:nvSpPr>
        <p:spPr/>
        <p:txBody>
          <a:bodyPr/>
          <a:lstStyle/>
          <a:p>
            <a:r>
              <a:rPr lang="en-US" dirty="0"/>
              <a:t>Some other features in the data set may make your model overly specific to the current data set. Which data features would not apply outside of the population sampled in the current data set? </a:t>
            </a:r>
            <a:endParaRPr lang="en-US" dirty="0" smtClean="0"/>
          </a:p>
          <a:p>
            <a:endParaRPr lang="en-US" dirty="0" smtClean="0"/>
          </a:p>
          <a:p>
            <a:r>
              <a:rPr lang="en-US" dirty="0" smtClean="0"/>
              <a:t>Answers?</a:t>
            </a:r>
          </a:p>
          <a:p>
            <a:endParaRPr lang="en-US" dirty="0"/>
          </a:p>
        </p:txBody>
      </p:sp>
    </p:spTree>
    <p:extLst>
      <p:ext uri="{BB962C8B-B14F-4D97-AF65-F5344CB8AC3E}">
        <p14:creationId xmlns:p14="http://schemas.microsoft.com/office/powerpoint/2010/main" val="2440184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1282</TotalTime>
  <Words>1018</Words>
  <Application>Microsoft Office PowerPoint</Application>
  <PresentationFormat>On-screen Show (4:3)</PresentationFormat>
  <Paragraphs>179</Paragraphs>
  <Slides>45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45</vt:i4>
      </vt:variant>
    </vt:vector>
  </HeadingPairs>
  <TitlesOfParts>
    <vt:vector size="48" baseType="lpstr">
      <vt:lpstr>Arial</vt:lpstr>
      <vt:lpstr>Calibri</vt:lpstr>
      <vt:lpstr>Office Theme</vt:lpstr>
      <vt:lpstr>Core Methods in  Educational Data Mining</vt:lpstr>
      <vt:lpstr>The Homework</vt:lpstr>
      <vt:lpstr>Q1</vt:lpstr>
      <vt:lpstr>Q2</vt:lpstr>
      <vt:lpstr>Q2</vt:lpstr>
      <vt:lpstr>Q2</vt:lpstr>
      <vt:lpstr>Q2</vt:lpstr>
      <vt:lpstr>Q2</vt:lpstr>
      <vt:lpstr>Q3</vt:lpstr>
      <vt:lpstr>Q4</vt:lpstr>
      <vt:lpstr>Q4</vt:lpstr>
      <vt:lpstr>Q5</vt:lpstr>
      <vt:lpstr>Q6</vt:lpstr>
      <vt:lpstr>Q7</vt:lpstr>
      <vt:lpstr>Q8</vt:lpstr>
      <vt:lpstr>Q9</vt:lpstr>
      <vt:lpstr>Q10</vt:lpstr>
      <vt:lpstr>Q11</vt:lpstr>
      <vt:lpstr>Q12</vt:lpstr>
      <vt:lpstr>Q13</vt:lpstr>
      <vt:lpstr>Questions? Comments? Concerns?</vt:lpstr>
      <vt:lpstr>How are you liking RapidMiner?</vt:lpstr>
      <vt:lpstr>Other RapidMiner questions?</vt:lpstr>
      <vt:lpstr>What is the difference between a classifier and a regressor?</vt:lpstr>
      <vt:lpstr>What are some things  you might use a classifier for?</vt:lpstr>
      <vt:lpstr>Any questions about any algorithms?</vt:lpstr>
      <vt:lpstr>Do folks feel like they understood logistic regression?</vt:lpstr>
      <vt:lpstr>Anyone willing to come up and do a couple examples?</vt:lpstr>
      <vt:lpstr>Logistic Regression</vt:lpstr>
      <vt:lpstr>Logistic Regression</vt:lpstr>
      <vt:lpstr>Logistic Regression</vt:lpstr>
      <vt:lpstr>Logistic Regression</vt:lpstr>
      <vt:lpstr>Logistic Regression</vt:lpstr>
      <vt:lpstr>Why would someone</vt:lpstr>
      <vt:lpstr>Has anyone</vt:lpstr>
      <vt:lpstr>Other questions, comments, concerns about lectures?</vt:lpstr>
      <vt:lpstr>Did anyone read Hand article?</vt:lpstr>
      <vt:lpstr>Did anyone read Pardos article  last week?</vt:lpstr>
      <vt:lpstr>Creative HW 1</vt:lpstr>
      <vt:lpstr>Questions about Creative HW 1?</vt:lpstr>
      <vt:lpstr>Questions? Concerns?</vt:lpstr>
      <vt:lpstr>Back to clustering lecture</vt:lpstr>
      <vt:lpstr>Other questions or comments?</vt:lpstr>
      <vt:lpstr>Next Class</vt:lpstr>
      <vt:lpstr>The End</vt:lpstr>
    </vt:vector>
  </TitlesOfParts>
  <Company>Worcester Polytechnic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Ryan Baker</cp:lastModifiedBy>
  <cp:revision>376</cp:revision>
  <dcterms:created xsi:type="dcterms:W3CDTF">2010-01-07T20:34:12Z</dcterms:created>
  <dcterms:modified xsi:type="dcterms:W3CDTF">2017-02-03T18:40:32Z</dcterms:modified>
</cp:coreProperties>
</file>