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654" r:id="rId3"/>
    <p:sldId id="655" r:id="rId4"/>
    <p:sldId id="656" r:id="rId5"/>
    <p:sldId id="657" r:id="rId6"/>
    <p:sldId id="572" r:id="rId7"/>
    <p:sldId id="601" r:id="rId8"/>
    <p:sldId id="651" r:id="rId9"/>
    <p:sldId id="602" r:id="rId10"/>
    <p:sldId id="603" r:id="rId11"/>
    <p:sldId id="604" r:id="rId12"/>
    <p:sldId id="606" r:id="rId13"/>
    <p:sldId id="605" r:id="rId14"/>
    <p:sldId id="607" r:id="rId15"/>
    <p:sldId id="610" r:id="rId16"/>
    <p:sldId id="611" r:id="rId17"/>
    <p:sldId id="608" r:id="rId18"/>
    <p:sldId id="609" r:id="rId19"/>
    <p:sldId id="620" r:id="rId20"/>
    <p:sldId id="614" r:id="rId21"/>
    <p:sldId id="615" r:id="rId22"/>
    <p:sldId id="616" r:id="rId23"/>
    <p:sldId id="617" r:id="rId24"/>
    <p:sldId id="618" r:id="rId25"/>
    <p:sldId id="619" r:id="rId26"/>
    <p:sldId id="612" r:id="rId27"/>
    <p:sldId id="621" r:id="rId28"/>
    <p:sldId id="623" r:id="rId29"/>
    <p:sldId id="624" r:id="rId30"/>
    <p:sldId id="625" r:id="rId31"/>
    <p:sldId id="626" r:id="rId32"/>
    <p:sldId id="627" r:id="rId33"/>
    <p:sldId id="629" r:id="rId34"/>
    <p:sldId id="630" r:id="rId35"/>
    <p:sldId id="631" r:id="rId36"/>
    <p:sldId id="632" r:id="rId37"/>
    <p:sldId id="529" r:id="rId38"/>
    <p:sldId id="652" r:id="rId39"/>
    <p:sldId id="653" r:id="rId40"/>
    <p:sldId id="500" r:id="rId41"/>
    <p:sldId id="412" r:id="rId42"/>
    <p:sldId id="30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2" d="100"/>
          <a:sy n="62" d="100"/>
        </p:scale>
        <p:origin x="8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EDUC545</a:t>
            </a:r>
            <a:br>
              <a:rPr lang="en-US" dirty="0" smtClean="0"/>
            </a:br>
            <a:r>
              <a:rPr lang="en-US" dirty="0" smtClean="0"/>
              <a:t>Spring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any better to have two cut-offs?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determine where to place the two cut-offs?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don’t more people do cost-benefit analysis of automated detectors?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way around having intervention cut-offs </a:t>
            </a:r>
            <a:r>
              <a:rPr lang="en-US" i="1" dirty="0" smtClean="0"/>
              <a:t>somewhere?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accuracy?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95866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/>
                <a:gridCol w="2799030"/>
                <a:gridCol w="3438807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No 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140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43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47665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/>
                <a:gridCol w="2799030"/>
                <a:gridCol w="3438807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No 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140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2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bad?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its pluses and minuses?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Metrics --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about any metrics?</a:t>
            </a:r>
          </a:p>
          <a:p>
            <a:endParaRPr lang="en-US" dirty="0"/>
          </a:p>
          <a:p>
            <a:r>
              <a:rPr lang="en-US" dirty="0" smtClean="0"/>
              <a:t>Does anyone want to discuss any of the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60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this a good model or a bad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9" y="1715179"/>
            <a:ext cx="4472592" cy="46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7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164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26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71518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11" y="1676400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56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7" y="17526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7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about A’?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14800" y="35814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25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they mean?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Metrics --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you want to use fail-soft interventions?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7455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 smtClean="0"/>
              <a:t>Recall = The probability that a data point that is actually true is classified as true 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9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</a:t>
            </a:r>
            <a:r>
              <a:rPr lang="en-US" dirty="0" smtClean="0"/>
              <a:t>their pluses </a:t>
            </a:r>
            <a:r>
              <a:rPr lang="en-US" dirty="0"/>
              <a:t>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vs 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correlation and RMSE?</a:t>
            </a:r>
          </a:p>
          <a:p>
            <a:endParaRPr lang="en-US" dirty="0"/>
          </a:p>
          <a:p>
            <a:r>
              <a:rPr lang="en-US" dirty="0" smtClean="0"/>
              <a:t>What are their relative merits?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correlation, low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correlation, low RMSE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AIC/BIC vs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 is asymptotically equivalent to LOOCV</a:t>
            </a:r>
          </a:p>
          <a:p>
            <a:r>
              <a:rPr lang="en-US" dirty="0" smtClean="0"/>
              <a:t>BIC is asymptotically equivalent to k-fold cv</a:t>
            </a:r>
          </a:p>
          <a:p>
            <a:endParaRPr lang="en-US" dirty="0"/>
          </a:p>
          <a:p>
            <a:r>
              <a:rPr lang="en-US" dirty="0" smtClean="0"/>
              <a:t>Why might you still want to use cross-validation instead of AIC/BIC?</a:t>
            </a:r>
          </a:p>
          <a:p>
            <a:r>
              <a:rPr lang="en-US" dirty="0" smtClean="0"/>
              <a:t>Why might you still want to use AIC/BIC instead of cross-validation?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 vs 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comments or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LOOCV vs k-fold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smtClean="0"/>
              <a:t>comments or questions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textbook?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the Knowles reading?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54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the Jeni reading?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Metrics --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you </a:t>
            </a:r>
            <a:r>
              <a:rPr lang="en-US" b="1" i="1" dirty="0" smtClean="0"/>
              <a:t>not</a:t>
            </a:r>
            <a:r>
              <a:rPr lang="en-US" dirty="0" smtClean="0"/>
              <a:t> want to use fail-soft interventions?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92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Wednesday, March 1</a:t>
            </a:r>
          </a:p>
          <a:p>
            <a:endParaRPr lang="en-US" dirty="0" smtClean="0"/>
          </a:p>
          <a:p>
            <a:r>
              <a:rPr lang="en-US" dirty="0" smtClean="0"/>
              <a:t>Feature Engineering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Baker</a:t>
            </a:r>
            <a:r>
              <a:rPr lang="en-US" dirty="0"/>
              <a:t>, R.S. (2014) </a:t>
            </a:r>
            <a:r>
              <a:rPr lang="en-US" i="1" dirty="0"/>
              <a:t>Big Data and Education</a:t>
            </a:r>
            <a:r>
              <a:rPr lang="en-US" dirty="0"/>
              <a:t>. Ch. 3, </a:t>
            </a:r>
            <a:r>
              <a:rPr lang="en-US" dirty="0" smtClean="0"/>
              <a:t>V3, V4, V5</a:t>
            </a:r>
          </a:p>
          <a:p>
            <a:endParaRPr lang="en-US" dirty="0" smtClean="0"/>
          </a:p>
          <a:p>
            <a:r>
              <a:rPr lang="en-US" dirty="0" smtClean="0"/>
              <a:t>Sao </a:t>
            </a:r>
            <a:r>
              <a:rPr lang="en-US" dirty="0"/>
              <a:t>Pedro, M.,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 (2012) Improving Construct Validity Yields Better Models of Systematic Inquiry, Even with Less Information. </a:t>
            </a:r>
            <a:r>
              <a:rPr lang="en-US" i="1" dirty="0"/>
              <a:t>Proceedings of the 20th International Conference on User Modeling, Adaptation and Personalization (UMAP 2012)</a:t>
            </a:r>
            <a:r>
              <a:rPr lang="en-US" dirty="0"/>
              <a:t>,249-260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No HW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Metrics --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Q11</a:t>
            </a:r>
          </a:p>
          <a:p>
            <a:endParaRPr lang="en-US" dirty="0"/>
          </a:p>
          <a:p>
            <a:r>
              <a:rPr lang="en-US" dirty="0" smtClean="0"/>
              <a:t>There’s been some debate on the forum as to what the right answer is</a:t>
            </a:r>
          </a:p>
          <a:p>
            <a:endParaRPr lang="en-US" dirty="0"/>
          </a:p>
          <a:p>
            <a:r>
              <a:rPr lang="en-US" dirty="0" smtClean="0"/>
              <a:t>Let’s compute this together in Excel</a:t>
            </a:r>
          </a:p>
          <a:p>
            <a:pPr lvl="1"/>
            <a:r>
              <a:rPr lang="en-US" dirty="0" smtClean="0"/>
              <a:t>Yes, you can </a:t>
            </a:r>
            <a:r>
              <a:rPr lang="en-US" smtClean="0"/>
              <a:t>do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0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Textbook/Readings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about detector 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detector confidence value?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are the pluses and minuses of making sharp distinctions at 50% 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5554</TotalTime>
  <Words>551</Words>
  <Application>Microsoft Office PowerPoint</Application>
  <PresentationFormat>On-screen Show (4:3)</PresentationFormat>
  <Paragraphs>132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Core Methods in  Educational Data Mining</vt:lpstr>
      <vt:lpstr>Diagnostic Metrics -- HW</vt:lpstr>
      <vt:lpstr>Diagnostic Metrics -- HW</vt:lpstr>
      <vt:lpstr>Diagnostic Metrics -- HW</vt:lpstr>
      <vt:lpstr>Diagnostic Metrics -- HW</vt:lpstr>
      <vt:lpstr>Textbook/Readings</vt:lpstr>
      <vt:lpstr>Detector Confidence</vt:lpstr>
      <vt:lpstr>Detector Confidence</vt:lpstr>
      <vt:lpstr>Detector Confidence</vt:lpstr>
      <vt:lpstr>Detector Confidence</vt:lpstr>
      <vt:lpstr>Detector Confidence</vt:lpstr>
      <vt:lpstr>Cost-Benefit Analysis</vt:lpstr>
      <vt:lpstr>Detector Confidence</vt:lpstr>
      <vt:lpstr>Goodness Metrics</vt:lpstr>
      <vt:lpstr>Exercise</vt:lpstr>
      <vt:lpstr>Exercise</vt:lpstr>
      <vt:lpstr>Accuracy</vt:lpstr>
      <vt:lpstr>Kappa</vt:lpstr>
      <vt:lpstr>ROC Curve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ROC Curve</vt:lpstr>
      <vt:lpstr>A’</vt:lpstr>
      <vt:lpstr>Any questions about A’?</vt:lpstr>
      <vt:lpstr>Precision and Recall</vt:lpstr>
      <vt:lpstr>Precision and Recall</vt:lpstr>
      <vt:lpstr>What do these mean?</vt:lpstr>
      <vt:lpstr>Precision and Recall</vt:lpstr>
      <vt:lpstr>Correlation vs RMSE</vt:lpstr>
      <vt:lpstr>What does it mean?</vt:lpstr>
      <vt:lpstr>AIC/BIC vs Cross-Validation</vt:lpstr>
      <vt:lpstr>AIC vs BIC</vt:lpstr>
      <vt:lpstr>LOOCV vs k-fold CV</vt:lpstr>
      <vt:lpstr>Other questions, comments, concerns about textbook?</vt:lpstr>
      <vt:lpstr>Thoughts on the Knowles reading?</vt:lpstr>
      <vt:lpstr>Thoughts on the Jeni reading?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440</cp:revision>
  <dcterms:created xsi:type="dcterms:W3CDTF">2010-01-07T20:34:12Z</dcterms:created>
  <dcterms:modified xsi:type="dcterms:W3CDTF">2017-02-21T23:05:50Z</dcterms:modified>
</cp:coreProperties>
</file>