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695" r:id="rId3"/>
    <p:sldId id="572" r:id="rId4"/>
    <p:sldId id="693" r:id="rId5"/>
    <p:sldId id="659" r:id="rId6"/>
    <p:sldId id="663" r:id="rId7"/>
    <p:sldId id="664" r:id="rId8"/>
    <p:sldId id="675" r:id="rId9"/>
    <p:sldId id="676" r:id="rId10"/>
    <p:sldId id="677" r:id="rId11"/>
    <p:sldId id="678" r:id="rId12"/>
    <p:sldId id="679" r:id="rId13"/>
    <p:sldId id="683" r:id="rId14"/>
    <p:sldId id="680" r:id="rId15"/>
    <p:sldId id="684" r:id="rId16"/>
    <p:sldId id="658" r:id="rId17"/>
    <p:sldId id="657" r:id="rId18"/>
    <p:sldId id="662" r:id="rId19"/>
    <p:sldId id="665" r:id="rId20"/>
    <p:sldId id="666" r:id="rId21"/>
    <p:sldId id="709" r:id="rId22"/>
    <p:sldId id="697" r:id="rId23"/>
    <p:sldId id="698" r:id="rId24"/>
    <p:sldId id="699" r:id="rId25"/>
    <p:sldId id="700" r:id="rId26"/>
    <p:sldId id="701" r:id="rId27"/>
    <p:sldId id="702" r:id="rId28"/>
    <p:sldId id="703" r:id="rId29"/>
    <p:sldId id="704" r:id="rId30"/>
    <p:sldId id="705" r:id="rId31"/>
    <p:sldId id="706" r:id="rId32"/>
    <p:sldId id="707" r:id="rId33"/>
    <p:sldId id="708" r:id="rId34"/>
    <p:sldId id="696" r:id="rId35"/>
    <p:sldId id="412" r:id="rId36"/>
    <p:sldId id="710" r:id="rId37"/>
    <p:sldId id="30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F711411-5A74-4285-AB94-913E11AEAFC3}">
          <p14:sldIdLst>
            <p14:sldId id="256"/>
            <p14:sldId id="695"/>
            <p14:sldId id="572"/>
            <p14:sldId id="693"/>
            <p14:sldId id="659"/>
            <p14:sldId id="663"/>
            <p14:sldId id="664"/>
            <p14:sldId id="675"/>
            <p14:sldId id="676"/>
            <p14:sldId id="677"/>
            <p14:sldId id="678"/>
            <p14:sldId id="679"/>
            <p14:sldId id="683"/>
            <p14:sldId id="680"/>
            <p14:sldId id="684"/>
            <p14:sldId id="658"/>
            <p14:sldId id="657"/>
            <p14:sldId id="662"/>
            <p14:sldId id="665"/>
            <p14:sldId id="666"/>
            <p14:sldId id="709"/>
            <p14:sldId id="697"/>
            <p14:sldId id="698"/>
            <p14:sldId id="699"/>
            <p14:sldId id="700"/>
            <p14:sldId id="701"/>
            <p14:sldId id="702"/>
            <p14:sldId id="703"/>
            <p14:sldId id="704"/>
            <p14:sldId id="705"/>
            <p14:sldId id="706"/>
            <p14:sldId id="707"/>
            <p14:sldId id="708"/>
            <p14:sldId id="696"/>
          </p14:sldIdLst>
        </p14:section>
        <p14:section name="Untitled Section" id="{7C0EC489-2797-4695-99E6-50127CBBF94C}">
          <p14:sldIdLst>
            <p14:sldId id="412"/>
            <p14:sldId id="710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82396" autoAdjust="0"/>
  </p:normalViewPr>
  <p:slideViewPr>
    <p:cSldViewPr>
      <p:cViewPr varScale="1">
        <p:scale>
          <a:sx n="82" d="100"/>
          <a:sy n="82" d="100"/>
        </p:scale>
        <p:origin x="133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EDUC545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Spring 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missing?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Brainstorming </a:t>
            </a:r>
            <a:r>
              <a:rPr lang="en-US" dirty="0"/>
              <a:t>features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Deciding </a:t>
            </a:r>
            <a:r>
              <a:rPr lang="en-US" dirty="0"/>
              <a:t>what features to create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reating </a:t>
            </a:r>
            <a:r>
              <a:rPr lang="en-US" dirty="0"/>
              <a:t>the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Studying </a:t>
            </a:r>
            <a:r>
              <a:rPr lang="en-US" dirty="0"/>
              <a:t>the impact of features on model </a:t>
            </a:r>
            <a:r>
              <a:rPr lang="en-US" dirty="0" smtClean="0"/>
              <a:t>goodness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Iterating on features if useful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 to 3 (or 1)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60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else could it be improved?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7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IDEO tips for Brainstorming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1. Defer </a:t>
            </a:r>
            <a:r>
              <a:rPr lang="en-US" b="1" dirty="0" smtClean="0"/>
              <a:t>judgment</a:t>
            </a:r>
          </a:p>
          <a:p>
            <a:pPr marL="0" indent="0">
              <a:buNone/>
            </a:pPr>
            <a:r>
              <a:rPr lang="en-US" b="1" dirty="0"/>
              <a:t>2. Encourage wild </a:t>
            </a:r>
            <a:r>
              <a:rPr lang="en-US" b="1" dirty="0" smtClean="0"/>
              <a:t>ideas</a:t>
            </a:r>
          </a:p>
          <a:p>
            <a:pPr marL="0" indent="0">
              <a:buNone/>
            </a:pPr>
            <a:r>
              <a:rPr lang="en-US" b="1" dirty="0"/>
              <a:t>3. Build on the ideas of </a:t>
            </a:r>
            <a:r>
              <a:rPr lang="en-US" b="1" dirty="0" smtClean="0"/>
              <a:t>others</a:t>
            </a:r>
          </a:p>
          <a:p>
            <a:pPr marL="0" indent="0">
              <a:buNone/>
            </a:pPr>
            <a:r>
              <a:rPr lang="en-US" b="1" dirty="0"/>
              <a:t>4. Stay focused on the </a:t>
            </a:r>
            <a:r>
              <a:rPr lang="en-US" b="1" dirty="0" smtClean="0"/>
              <a:t>topic</a:t>
            </a:r>
          </a:p>
          <a:p>
            <a:pPr marL="0" indent="0">
              <a:buNone/>
            </a:pPr>
            <a:r>
              <a:rPr lang="en-US" b="1" dirty="0"/>
              <a:t>5. One conversation at a </a:t>
            </a:r>
            <a:r>
              <a:rPr lang="en-US" b="1" dirty="0" smtClean="0"/>
              <a:t>time</a:t>
            </a:r>
          </a:p>
          <a:p>
            <a:pPr marL="0" indent="0">
              <a:buNone/>
            </a:pPr>
            <a:r>
              <a:rPr lang="en-US" b="1" dirty="0"/>
              <a:t>6. Be </a:t>
            </a:r>
            <a:r>
              <a:rPr lang="en-US" b="1" dirty="0" smtClean="0"/>
              <a:t>visual</a:t>
            </a:r>
          </a:p>
          <a:p>
            <a:pPr marL="0" indent="0">
              <a:buNone/>
            </a:pPr>
            <a:r>
              <a:rPr lang="en-US" b="1" dirty="0"/>
              <a:t>7. Go for </a:t>
            </a:r>
            <a:r>
              <a:rPr lang="en-US" b="1" dirty="0" smtClean="0"/>
              <a:t>quantity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http://www.openideo.com/fieldnotes/openideo-team-notes/seven-tips-on-better-brainstorming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78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thoughts?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8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Deciding what features to </a:t>
            </a:r>
            <a:r>
              <a:rPr lang="en-US" dirty="0" smtClean="0"/>
              <a:t>create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Trade-off between the effort to create a feature and how likely it is to be useful</a:t>
            </a:r>
          </a:p>
          <a:p>
            <a:r>
              <a:rPr lang="en-US" dirty="0" smtClean="0"/>
              <a:t>Worth biasing in favor of features that are different than anything else you’ve tried before</a:t>
            </a:r>
          </a:p>
          <a:p>
            <a:pPr lvl="1"/>
            <a:r>
              <a:rPr lang="en-US" dirty="0" smtClean="0"/>
              <a:t>Explores a different part of the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thoughts about feature engineering?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1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6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Rules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Votes</a:t>
            </a:r>
          </a:p>
          <a:p>
            <a:r>
              <a:rPr lang="en-US" dirty="0" smtClean="0"/>
              <a:t>Everyone Participates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8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look at some features </a:t>
            </a:r>
            <a:br>
              <a:rPr lang="en-US" dirty="0" smtClean="0"/>
            </a:br>
            <a:r>
              <a:rPr lang="en-US" dirty="0" smtClean="0"/>
              <a:t>used in real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22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look at some features </a:t>
            </a:r>
            <a:br>
              <a:rPr lang="en-US" dirty="0" smtClean="0"/>
            </a:br>
            <a:r>
              <a:rPr lang="en-US" dirty="0" smtClean="0"/>
              <a:t>used in real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Split into 6 groups</a:t>
            </a:r>
          </a:p>
          <a:p>
            <a:endParaRPr lang="en-US" dirty="0" smtClean="0"/>
          </a:p>
          <a:p>
            <a:r>
              <a:rPr lang="en-US" dirty="0" smtClean="0"/>
              <a:t>Take a sheet of features</a:t>
            </a:r>
          </a:p>
          <a:p>
            <a:endParaRPr lang="en-US" dirty="0"/>
          </a:p>
          <a:p>
            <a:r>
              <a:rPr lang="en-US" dirty="0" smtClean="0"/>
              <a:t>Which features (or combinations) can you come up with “just so” stories for why they might predict the construct?</a:t>
            </a:r>
          </a:p>
          <a:p>
            <a:endParaRPr lang="en-US" dirty="0"/>
          </a:p>
          <a:p>
            <a:r>
              <a:rPr lang="en-US" dirty="0" smtClean="0"/>
              <a:t>Are there any features that seem utterly irrelevant?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5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Slides 34-36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776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Tell us what your construct is</a:t>
            </a:r>
          </a:p>
          <a:p>
            <a:endParaRPr lang="en-US" dirty="0"/>
          </a:p>
          <a:p>
            <a:r>
              <a:rPr lang="en-US" dirty="0" smtClean="0"/>
              <a:t>Tell us your favorite “just so story” (or two) from your features</a:t>
            </a:r>
          </a:p>
          <a:p>
            <a:endParaRPr lang="en-US" dirty="0"/>
          </a:p>
          <a:p>
            <a:r>
              <a:rPr lang="en-US" dirty="0" smtClean="0"/>
              <a:t>Tell us which features look like junk</a:t>
            </a:r>
          </a:p>
          <a:p>
            <a:endParaRPr lang="en-US" dirty="0"/>
          </a:p>
          <a:p>
            <a:r>
              <a:rPr lang="en-US" dirty="0" smtClean="0"/>
              <a:t>Everyone else: you have to give the feature a thumbs-up or thumbs-down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87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117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Feature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advantages of automated feature generation, as compared to feature engineering?</a:t>
            </a:r>
          </a:p>
          <a:p>
            <a:endParaRPr lang="en-US" dirty="0"/>
          </a:p>
          <a:p>
            <a:r>
              <a:rPr lang="en-US" dirty="0" smtClean="0"/>
              <a:t>What are the disadvantages?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3567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Feature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advantages of automated feature selection, as compared to having a domain expert decide? </a:t>
            </a:r>
            <a:br>
              <a:rPr lang="en-US" dirty="0" smtClean="0"/>
            </a:br>
            <a:r>
              <a:rPr lang="en-US" dirty="0" smtClean="0"/>
              <a:t>(as in Sao Pedro paper from Monday)</a:t>
            </a:r>
          </a:p>
          <a:p>
            <a:endParaRPr lang="en-US" dirty="0"/>
          </a:p>
          <a:p>
            <a:r>
              <a:rPr lang="en-US" dirty="0" smtClean="0"/>
              <a:t>What are the disadvantages?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501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connection to 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4573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connection to 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Correlation filtering</a:t>
            </a:r>
          </a:p>
          <a:p>
            <a:endParaRPr lang="en-US" dirty="0"/>
          </a:p>
          <a:p>
            <a:r>
              <a:rPr lang="en-US" dirty="0" smtClean="0"/>
              <a:t>Eliminating </a:t>
            </a:r>
            <a:r>
              <a:rPr lang="en-US" dirty="0" err="1" smtClean="0"/>
              <a:t>collinearity</a:t>
            </a:r>
            <a:r>
              <a:rPr lang="en-US" dirty="0" smtClean="0"/>
              <a:t> in statistics</a:t>
            </a:r>
          </a:p>
          <a:p>
            <a:endParaRPr lang="en-US" dirty="0"/>
          </a:p>
          <a:p>
            <a:r>
              <a:rPr lang="en-US" dirty="0" smtClean="0"/>
              <a:t>In this case, increasing interpretability and reducing over-fitting go together</a:t>
            </a:r>
          </a:p>
          <a:p>
            <a:pPr lvl="1"/>
            <a:r>
              <a:rPr lang="en-US" dirty="0" smtClean="0"/>
              <a:t>At least to some positive degree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0353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Outer-loop forward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advantages and disadvantages to doing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4910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knowledge engineering?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448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knowledge engineering and EDM?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159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good knowledge engineering and bad </a:t>
            </a:r>
            <a:r>
              <a:rPr lang="en-US" dirty="0"/>
              <a:t>knowledge </a:t>
            </a:r>
            <a:r>
              <a:rPr lang="en-US" dirty="0" smtClean="0"/>
              <a:t>engineering?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9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5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(good) knowledge engineering and EDM?</a:t>
            </a:r>
          </a:p>
          <a:p>
            <a:endParaRPr lang="en-US" dirty="0"/>
          </a:p>
          <a:p>
            <a:r>
              <a:rPr lang="en-US" dirty="0" smtClean="0"/>
              <a:t>What are the advantages and disadvantages of each?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4970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they be integrated?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69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FCBF: What Variables will be kept? (Cutoff = 0.65)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variables emerge from this table?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09600" y="1752600"/>
          <a:ext cx="8153400" cy="4133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175"/>
                <a:gridCol w="733425"/>
                <a:gridCol w="762000"/>
                <a:gridCol w="990600"/>
                <a:gridCol w="990600"/>
                <a:gridCol w="914400"/>
                <a:gridCol w="990600"/>
                <a:gridCol w="1752600"/>
              </a:tblGrid>
              <a:tr h="59055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G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J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K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Predicted</a:t>
                      </a:r>
                      <a:endParaRPr lang="en-US" sz="2800" dirty="0"/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G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.7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.8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.8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.4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.3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.72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.8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.7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.6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.5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.38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.8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.3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.4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.82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J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.8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.1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.75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K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.5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.65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.42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3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questions, comments, concerns about textbook?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7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Class 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Spring Break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2880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Association Rule Mining. Guest lecture, Miguel Andres.</a:t>
            </a:r>
          </a:p>
          <a:p>
            <a:endParaRPr lang="en-US" dirty="0" smtClean="0"/>
          </a:p>
          <a:p>
            <a:r>
              <a:rPr lang="en-US" dirty="0" smtClean="0"/>
              <a:t>Wednesday, March 15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Baker, R.S. (2015) Big Data and Education. Ch. 5, V3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Merceron, A., </a:t>
            </a:r>
            <a:r>
              <a:rPr lang="en-US" dirty="0" err="1"/>
              <a:t>Yacef</a:t>
            </a:r>
            <a:r>
              <a:rPr lang="en-US" dirty="0"/>
              <a:t>, K. (2008) Interestingness Measures for Association Rules in Educational Data. Proceedings of the 1st International Conference on Educational Data </a:t>
            </a:r>
            <a:r>
              <a:rPr lang="en-US" dirty="0" smtClean="0"/>
              <a:t>Mining,57-66.</a:t>
            </a:r>
            <a:endParaRPr lang="en-US" dirty="0"/>
          </a:p>
          <a:p>
            <a:r>
              <a:rPr lang="en-US" dirty="0" err="1"/>
              <a:t>Bazaldua</a:t>
            </a:r>
            <a:r>
              <a:rPr lang="en-US" dirty="0"/>
              <a:t>, D.A.L., Baker, R.S., San Pedro, M.O.Z. (2014) Combining Expert and Metric-Based Assessments of Association Rule Interestingness. </a:t>
            </a:r>
            <a:r>
              <a:rPr lang="en-US" i="1" dirty="0"/>
              <a:t>Proceedings of the 7th International Conference on Educational Data Mining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 a print-out of your Assignment C2 solution to class on the day it’s due</a:t>
            </a:r>
          </a:p>
          <a:p>
            <a:pPr lvl="1"/>
            <a:r>
              <a:rPr lang="en-US" dirty="0" smtClean="0"/>
              <a:t>In 2 weeks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07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Pelanek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W002V004v5</a:t>
            </a:r>
          </a:p>
          <a:p>
            <a:endParaRPr lang="en-US" dirty="0"/>
          </a:p>
          <a:p>
            <a:r>
              <a:rPr lang="en-US" dirty="0" smtClean="0"/>
              <a:t>Who would like me to </a:t>
            </a:r>
            <a:r>
              <a:rPr lang="en-US" smtClean="0"/>
              <a:t>review this?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26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Engineering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just throwing spaghetti at the wall and seeing what sticks</a:t>
            </a:r>
            <a:endParaRPr lang="en-US" dirty="0"/>
          </a:p>
        </p:txBody>
      </p:sp>
      <p:pic>
        <p:nvPicPr>
          <p:cNvPr id="1026" name="Picture 2" descr="http://4.bp.blogspot.com/_bnAeZ9Sw5NU/TFGhtGbQUMI/AAAAAAAAEgo/5xqfGha4kQM/s1600/_MG_72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66419"/>
            <a:ext cx="5867400" cy="3912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85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Validity Matters!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Crap features will give you crap models</a:t>
            </a:r>
          </a:p>
          <a:p>
            <a:endParaRPr lang="en-US" dirty="0"/>
          </a:p>
          <a:p>
            <a:r>
              <a:rPr lang="en-US" dirty="0" smtClean="0"/>
              <a:t>Crap features = reduced generalizability/more over-fitting</a:t>
            </a:r>
          </a:p>
          <a:p>
            <a:endParaRPr lang="en-US" dirty="0"/>
          </a:p>
          <a:p>
            <a:r>
              <a:rPr lang="en-US" dirty="0" smtClean="0"/>
              <a:t>Nice discussion of this in the Sao Pedro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2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good feature?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feature that is potentially meaningfully linked to the construct you want to identify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5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Baker’s feature engineering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Brainstorming </a:t>
            </a:r>
            <a:r>
              <a:rPr lang="en-US" dirty="0"/>
              <a:t>features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Deciding </a:t>
            </a:r>
            <a:r>
              <a:rPr lang="en-US" dirty="0"/>
              <a:t>what features to create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reating </a:t>
            </a:r>
            <a:r>
              <a:rPr lang="en-US" dirty="0"/>
              <a:t>the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Studying </a:t>
            </a:r>
            <a:r>
              <a:rPr lang="en-US" dirty="0"/>
              <a:t>the impact of features on model </a:t>
            </a:r>
            <a:r>
              <a:rPr lang="en-US" dirty="0" smtClean="0"/>
              <a:t>goodness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Iterating on features if useful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 to 3 (or 1)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51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useful?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Brainstorming </a:t>
            </a:r>
            <a:r>
              <a:rPr lang="en-US" dirty="0"/>
              <a:t>features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Deciding </a:t>
            </a:r>
            <a:r>
              <a:rPr lang="en-US" dirty="0"/>
              <a:t>what features to create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reating </a:t>
            </a:r>
            <a:r>
              <a:rPr lang="en-US" dirty="0"/>
              <a:t>the features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Studying </a:t>
            </a:r>
            <a:r>
              <a:rPr lang="en-US" dirty="0"/>
              <a:t>the impact of features on model </a:t>
            </a:r>
            <a:r>
              <a:rPr lang="en-US" dirty="0" smtClean="0"/>
              <a:t>goodness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Iterating on features if useful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 to 3 (or 1)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43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5608</TotalTime>
  <Words>749</Words>
  <Application>Microsoft Office PowerPoint</Application>
  <PresentationFormat>On-screen Show (4:3)</PresentationFormat>
  <Paragraphs>161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 Theme</vt:lpstr>
      <vt:lpstr>Core Methods in  Educational Data Mining</vt:lpstr>
      <vt:lpstr>Last Lecture</vt:lpstr>
      <vt:lpstr>Textbook part 1</vt:lpstr>
      <vt:lpstr>Pelanek example</vt:lpstr>
      <vt:lpstr>Feature Engineering </vt:lpstr>
      <vt:lpstr>Construct Validity Matters!</vt:lpstr>
      <vt:lpstr>What’s a good feature?</vt:lpstr>
      <vt:lpstr>Baker’s feature engineering process</vt:lpstr>
      <vt:lpstr>What’s useful?</vt:lpstr>
      <vt:lpstr>What’s missing?</vt:lpstr>
      <vt:lpstr>How else could it be improved?</vt:lpstr>
      <vt:lpstr>IDEO tips for Brainstorming</vt:lpstr>
      <vt:lpstr>Your thoughts?</vt:lpstr>
      <vt:lpstr>Deciding what features to create</vt:lpstr>
      <vt:lpstr>General thoughts about feature engineering?</vt:lpstr>
      <vt:lpstr>Activity</vt:lpstr>
      <vt:lpstr>Special Rules for Today</vt:lpstr>
      <vt:lpstr>Let’s look at some features  used in real models</vt:lpstr>
      <vt:lpstr>Let’s look at some features  used in real models</vt:lpstr>
      <vt:lpstr>Each group</vt:lpstr>
      <vt:lpstr>Textbook part 2</vt:lpstr>
      <vt:lpstr>Automated Feature Generation</vt:lpstr>
      <vt:lpstr>Automated Feature Selection</vt:lpstr>
      <vt:lpstr>A connection to make</vt:lpstr>
      <vt:lpstr>A connection to make</vt:lpstr>
      <vt:lpstr>Outer-loop forward selection</vt:lpstr>
      <vt:lpstr>Knowledge Engineering</vt:lpstr>
      <vt:lpstr>Knowledge Engineering</vt:lpstr>
      <vt:lpstr>Knowledge Engineering</vt:lpstr>
      <vt:lpstr>Knowledge Engineering</vt:lpstr>
      <vt:lpstr>How can they be integrated?</vt:lpstr>
      <vt:lpstr>FCBF: What Variables will be kept? (Cutoff = 0.65)</vt:lpstr>
      <vt:lpstr>Other questions, comments, concerns about textbook?</vt:lpstr>
      <vt:lpstr>No Class Next Week</vt:lpstr>
      <vt:lpstr>Next Class</vt:lpstr>
      <vt:lpstr>Special Request</vt:lpstr>
      <vt:lpstr>The End</vt:lpstr>
    </vt:vector>
  </TitlesOfParts>
  <Company>Worcester Polytechnic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448</cp:revision>
  <dcterms:created xsi:type="dcterms:W3CDTF">2010-01-07T20:34:12Z</dcterms:created>
  <dcterms:modified xsi:type="dcterms:W3CDTF">2017-02-24T00:18:15Z</dcterms:modified>
</cp:coreProperties>
</file>