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413" r:id="rId3"/>
    <p:sldId id="274" r:id="rId4"/>
    <p:sldId id="380" r:id="rId5"/>
    <p:sldId id="381" r:id="rId6"/>
    <p:sldId id="399" r:id="rId7"/>
    <p:sldId id="259" r:id="rId8"/>
    <p:sldId id="264" r:id="rId9"/>
    <p:sldId id="400" r:id="rId10"/>
    <p:sldId id="401" r:id="rId11"/>
    <p:sldId id="265" r:id="rId12"/>
    <p:sldId id="415" r:id="rId13"/>
    <p:sldId id="266" r:id="rId14"/>
    <p:sldId id="449" r:id="rId15"/>
    <p:sldId id="450" r:id="rId16"/>
    <p:sldId id="505" r:id="rId17"/>
    <p:sldId id="447" r:id="rId18"/>
    <p:sldId id="448" r:id="rId19"/>
    <p:sldId id="452" r:id="rId20"/>
    <p:sldId id="453" r:id="rId21"/>
    <p:sldId id="403" r:id="rId22"/>
    <p:sldId id="504" r:id="rId23"/>
    <p:sldId id="406" r:id="rId24"/>
    <p:sldId id="506" r:id="rId25"/>
    <p:sldId id="458" r:id="rId26"/>
    <p:sldId id="408" r:id="rId27"/>
    <p:sldId id="409" r:id="rId28"/>
    <p:sldId id="410" r:id="rId29"/>
    <p:sldId id="411" r:id="rId30"/>
    <p:sldId id="377" r:id="rId31"/>
    <p:sldId id="271" r:id="rId32"/>
    <p:sldId id="387" r:id="rId33"/>
    <p:sldId id="510" r:id="rId34"/>
    <p:sldId id="272" r:id="rId35"/>
    <p:sldId id="396" r:id="rId36"/>
    <p:sldId id="420" r:id="rId37"/>
    <p:sldId id="459" r:id="rId38"/>
    <p:sldId id="460" r:id="rId39"/>
    <p:sldId id="461" r:id="rId40"/>
    <p:sldId id="462" r:id="rId41"/>
    <p:sldId id="463" r:id="rId42"/>
    <p:sldId id="464" r:id="rId43"/>
    <p:sldId id="465" r:id="rId44"/>
    <p:sldId id="426" r:id="rId45"/>
    <p:sldId id="445" r:id="rId46"/>
    <p:sldId id="423" r:id="rId47"/>
    <p:sldId id="466" r:id="rId48"/>
    <p:sldId id="424" r:id="rId49"/>
    <p:sldId id="425" r:id="rId50"/>
    <p:sldId id="427" r:id="rId51"/>
    <p:sldId id="428" r:id="rId52"/>
    <p:sldId id="429" r:id="rId53"/>
    <p:sldId id="511" r:id="rId54"/>
    <p:sldId id="512" r:id="rId55"/>
    <p:sldId id="496" r:id="rId56"/>
    <p:sldId id="498" r:id="rId57"/>
    <p:sldId id="497" r:id="rId58"/>
    <p:sldId id="499" r:id="rId59"/>
    <p:sldId id="500" r:id="rId60"/>
    <p:sldId id="412" r:id="rId61"/>
    <p:sldId id="30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59" d="100"/>
          <a:sy n="59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quote the Society for Learning Analytics</a:t>
            </a:r>
            <a:r>
              <a:rPr lang="en-US" baseline="0" dirty="0"/>
              <a:t> Research… </a:t>
            </a:r>
          </a:p>
          <a:p>
            <a:endParaRPr lang="en-US" baseline="0" dirty="0"/>
          </a:p>
          <a:p>
            <a:r>
              <a:rPr lang="en-US" baseline="0" dirty="0"/>
              <a:t>EDM and learning analytics methods have some similarities with traditional data mining methods, but as with the other areas where data mining methods have been common: bioinformatics, medical informatics, business analytics, data analysis methods in physics, and so on, the unique features of the domain of education leads to the development of unique methods.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7FD6-3B74-431F-93D0-CFF64BBA62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rybaker@upenn.edu" TargetMode="External"/><Relationship Id="rId2" Type="http://schemas.openxmlformats.org/officeDocument/2006/relationships/hyperlink" Target="mailto:ryanbaker.handin@gmail.co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and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expected that you come to class, unless you have a very good reason not to</a:t>
            </a:r>
          </a:p>
          <a:p>
            <a:endParaRPr lang="en-US" dirty="0"/>
          </a:p>
          <a:p>
            <a:r>
              <a:rPr lang="en-US" b="1" i="1" dirty="0"/>
              <a:t>It is expected that you watch Big Data and Education videos before class, so we can discuss them rather than me repeating them</a:t>
            </a:r>
          </a:p>
          <a:p>
            <a:pPr lvl="1"/>
            <a:endParaRPr lang="en-US" dirty="0"/>
          </a:p>
          <a:p>
            <a:r>
              <a:rPr lang="en-US" dirty="0"/>
              <a:t>It is expected that you be prepared for class by skimming the readings to the point where you can participate effectively in class discussion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2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area of educational data mining. </a:t>
            </a:r>
          </a:p>
          <a:p>
            <a:endParaRPr lang="en-US" dirty="0"/>
          </a:p>
          <a:p>
            <a:r>
              <a:rPr lang="en-US" dirty="0"/>
              <a:t>You will learn how to execute these methods in standard software packages</a:t>
            </a:r>
          </a:p>
          <a:p>
            <a:r>
              <a:rPr lang="en-US" dirty="0"/>
              <a:t>And the limitations of existing implementations of these methods. </a:t>
            </a:r>
          </a:p>
          <a:p>
            <a:endParaRPr lang="en-US" dirty="0"/>
          </a:p>
          <a:p>
            <a:r>
              <a:rPr lang="en-US" dirty="0"/>
              <a:t>Equally importantly, you will learn when and why to use these methods.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how EDM differs from more traditional statistical and psychometric approaches will be a key part of this course</a:t>
            </a:r>
          </a:p>
          <a:p>
            <a:endParaRPr lang="en-US" dirty="0"/>
          </a:p>
          <a:p>
            <a:r>
              <a:rPr lang="en-US" dirty="0"/>
              <a:t>In 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918612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8 basic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6 of them to complete</a:t>
            </a:r>
          </a:p>
          <a:p>
            <a:pPr lvl="1"/>
            <a:r>
              <a:rPr lang="en-US" dirty="0"/>
              <a:t>3 from the first 4 (e.g. BHW 1-4)</a:t>
            </a:r>
          </a:p>
          <a:p>
            <a:pPr lvl="1"/>
            <a:r>
              <a:rPr lang="en-US" dirty="0"/>
              <a:t>3 from the second 4 (e.g. BHW 5-8)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will be due </a:t>
            </a:r>
            <a:r>
              <a:rPr lang="en-US" b="1" i="1" dirty="0"/>
              <a:t>before</a:t>
            </a:r>
            <a:r>
              <a:rPr lang="en-US" dirty="0"/>
              <a:t> the 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not your usual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homework is assigned after the topic is discussed in class, to reinforce what is learned</a:t>
            </a:r>
          </a:p>
          <a:p>
            <a:endParaRPr lang="en-US" dirty="0"/>
          </a:p>
          <a:p>
            <a:r>
              <a:rPr lang="en-US" dirty="0"/>
              <a:t>This homework is (generally) due </a:t>
            </a:r>
            <a:r>
              <a:rPr lang="en-US" b="1" i="1" dirty="0"/>
              <a:t>before</a:t>
            </a:r>
            <a:r>
              <a:rPr lang="en-US" dirty="0"/>
              <a:t> the topic is discussed in class, to enable us to talk more concretely about the topic in class</a:t>
            </a:r>
          </a:p>
        </p:txBody>
      </p:sp>
    </p:spTree>
    <p:extLst>
      <p:ext uri="{BB962C8B-B14F-4D97-AF65-F5344CB8AC3E}">
        <p14:creationId xmlns:p14="http://schemas.microsoft.com/office/powerpoint/2010/main" val="176964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Basic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TutorShop</a:t>
            </a:r>
            <a:r>
              <a:rPr lang="en-US" dirty="0"/>
              <a:t> account emailed to you</a:t>
            </a:r>
          </a:p>
          <a:p>
            <a:endParaRPr lang="en-US" dirty="0"/>
          </a:p>
          <a:p>
            <a:r>
              <a:rPr lang="en-US" dirty="0"/>
              <a:t>If you do not have a </a:t>
            </a:r>
            <a:r>
              <a:rPr lang="en-US" dirty="0" err="1"/>
              <a:t>TutorShop</a:t>
            </a:r>
            <a:r>
              <a:rPr lang="en-US" dirty="0"/>
              <a:t> account, please email me right away</a:t>
            </a:r>
          </a:p>
        </p:txBody>
      </p:sp>
    </p:spTree>
    <p:extLst>
      <p:ext uri="{BB962C8B-B14F-4D97-AF65-F5344CB8AC3E}">
        <p14:creationId xmlns:p14="http://schemas.microsoft.com/office/powerpoint/2010/main" val="3356382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4 creative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3 of them to complete</a:t>
            </a:r>
          </a:p>
          <a:p>
            <a:endParaRPr lang="en-US" dirty="0"/>
          </a:p>
          <a:p>
            <a:r>
              <a:rPr lang="en-US" dirty="0"/>
              <a:t>You must complete the last creative homework</a:t>
            </a:r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err="1"/>
              <a:t>homeworks</a:t>
            </a:r>
            <a:r>
              <a:rPr lang="en-US" dirty="0"/>
              <a:t> will be due </a:t>
            </a:r>
            <a:r>
              <a:rPr lang="en-US" b="1" i="1" dirty="0"/>
              <a:t>after </a:t>
            </a:r>
            <a:r>
              <a:rPr lang="en-US" dirty="0"/>
              <a:t>the 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2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</a:t>
            </a:r>
            <a:r>
              <a:rPr lang="en-US" dirty="0" err="1"/>
              <a:t>homeworks</a:t>
            </a:r>
            <a:r>
              <a:rPr lang="en-US" dirty="0"/>
              <a:t> will involve creative application of the methods discussed in class, going beyond what we discuss in class</a:t>
            </a:r>
          </a:p>
        </p:txBody>
      </p:sp>
    </p:spTree>
    <p:extLst>
      <p:ext uri="{BB962C8B-B14F-4D97-AF65-F5344CB8AC3E}">
        <p14:creationId xmlns:p14="http://schemas.microsoft.com/office/powerpoint/2010/main" val="370528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</a:t>
            </a:r>
            <a:r>
              <a:rPr lang="en-US" dirty="0" err="1"/>
              <a:t>homeworks</a:t>
            </a:r>
            <a:r>
              <a:rPr lang="en-US" dirty="0"/>
              <a:t> will not require flawless, perfect execution</a:t>
            </a:r>
          </a:p>
          <a:p>
            <a:endParaRPr lang="en-US" dirty="0"/>
          </a:p>
          <a:p>
            <a:r>
              <a:rPr lang="en-US" dirty="0"/>
              <a:t>They will require personal discovery and learning from text and video resources</a:t>
            </a:r>
          </a:p>
          <a:p>
            <a:endParaRPr lang="en-US" dirty="0"/>
          </a:p>
          <a:p>
            <a:r>
              <a:rPr lang="en-US" dirty="0"/>
              <a:t>Giving you a base to learn more from class discussion</a:t>
            </a:r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Homeworks</a:t>
            </a:r>
            <a:r>
              <a:rPr lang="en-US" dirty="0"/>
              <a:t> will be due at least 2 hours before the beginning of class (e.g. noon) on the due date</a:t>
            </a:r>
          </a:p>
          <a:p>
            <a:endParaRPr lang="en-US" dirty="0"/>
          </a:p>
          <a:p>
            <a:r>
              <a:rPr lang="en-US" dirty="0"/>
              <a:t>Since you have a choice of </a:t>
            </a:r>
            <a:r>
              <a:rPr lang="en-US" dirty="0" err="1"/>
              <a:t>homeworks</a:t>
            </a:r>
            <a:r>
              <a:rPr lang="en-US" dirty="0"/>
              <a:t>, extensions will only be granted for instructor error or extreme circumstances</a:t>
            </a:r>
          </a:p>
          <a:p>
            <a:pPr lvl="1"/>
            <a:r>
              <a:rPr lang="en-US" dirty="0"/>
              <a:t>Outside of these situations, late = 0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not do extra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 extra assignments</a:t>
            </a:r>
          </a:p>
          <a:p>
            <a:pPr lvl="1"/>
            <a:r>
              <a:rPr lang="en-US" dirty="0"/>
              <a:t>I will grade the first 3 of each 4 basic assignments</a:t>
            </a:r>
          </a:p>
          <a:p>
            <a:pPr lvl="1"/>
            <a:r>
              <a:rPr lang="en-US" dirty="0"/>
              <a:t>I will grade creative assignments 1,2, and 4</a:t>
            </a:r>
          </a:p>
          <a:p>
            <a:pPr lvl="1"/>
            <a:r>
              <a:rPr lang="en-US" dirty="0"/>
              <a:t>I will give you feedback but no extra credit</a:t>
            </a:r>
          </a:p>
          <a:p>
            <a:pPr lvl="1"/>
            <a:r>
              <a:rPr lang="en-US" dirty="0"/>
              <a:t>You cannot get extra credit by doing more assignments</a:t>
            </a:r>
          </a:p>
          <a:p>
            <a:pPr lvl="1"/>
            <a:r>
              <a:rPr lang="en-US" dirty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/>
              <a:t>Are there any questions about this?</a:t>
            </a:r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of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be prepared to discuss your work in class </a:t>
            </a:r>
          </a:p>
          <a:p>
            <a:endParaRPr lang="en-US" dirty="0"/>
          </a:p>
          <a:p>
            <a:r>
              <a:rPr lang="en-US" dirty="0"/>
              <a:t>You do not need to create slides</a:t>
            </a:r>
          </a:p>
          <a:p>
            <a:endParaRPr lang="en-US" dirty="0"/>
          </a:p>
          <a:p>
            <a:r>
              <a:rPr lang="en-US" dirty="0"/>
              <a:t>But be prepared </a:t>
            </a:r>
          </a:p>
          <a:p>
            <a:pPr lvl="1"/>
            <a:r>
              <a:rPr lang="en-US" dirty="0"/>
              <a:t>to have your assignment projected</a:t>
            </a:r>
          </a:p>
          <a:p>
            <a:pPr lvl="1"/>
            <a:r>
              <a:rPr lang="en-US" dirty="0"/>
              <a:t>to discuss aspects of your assignment in class</a:t>
            </a:r>
          </a:p>
        </p:txBody>
      </p:sp>
    </p:spTree>
    <p:extLst>
      <p:ext uri="{BB962C8B-B14F-4D97-AF65-F5344CB8AC3E}">
        <p14:creationId xmlns:p14="http://schemas.microsoft.com/office/powerpoint/2010/main" val="2506356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Stressed out about not having done data mining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c1/3c/4f/c13c4f0a5a6262b6f64c2ba65b00f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611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70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worried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talk to me</a:t>
            </a:r>
          </a:p>
          <a:p>
            <a:endParaRPr lang="en-US" dirty="0"/>
          </a:p>
          <a:p>
            <a:r>
              <a:rPr lang="en-US" dirty="0"/>
              <a:t>I try to find a way to accommodate every student</a:t>
            </a:r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assignments for this class are individual assignments</a:t>
            </a:r>
          </a:p>
          <a:p>
            <a:pPr lvl="1"/>
            <a:r>
              <a:rPr lang="en-US" dirty="0"/>
              <a:t>You must turn in your own work</a:t>
            </a:r>
          </a:p>
          <a:p>
            <a:pPr lvl="1"/>
            <a:r>
              <a:rPr lang="en-US" dirty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/>
              <a:t>However, you are welcome to discuss the readings or technical details of the assignments with each other</a:t>
            </a:r>
          </a:p>
          <a:p>
            <a:pPr lvl="1"/>
            <a:r>
              <a:rPr lang="en-US" dirty="0"/>
              <a:t>Including on the class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Buford can’t figure out the UI for the software tool. Alpharetta helps him with the UI.</a:t>
            </a:r>
          </a:p>
          <a:p>
            <a:pPr lvl="1"/>
            <a:r>
              <a:rPr lang="en-US" dirty="0"/>
              <a:t>OK!</a:t>
            </a:r>
          </a:p>
          <a:p>
            <a:endParaRPr lang="en-US" dirty="0"/>
          </a:p>
          <a:p>
            <a:r>
              <a:rPr lang="en-US" dirty="0"/>
              <a:t>Deanna is struggling to understand the item parameter in PFA to set up the mathematical model. </a:t>
            </a:r>
            <a:r>
              <a:rPr lang="en-US" dirty="0" err="1"/>
              <a:t>Carlito</a:t>
            </a:r>
            <a:r>
              <a:rPr lang="en-US" dirty="0"/>
              <a:t> explains it to her.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Fernando and </a:t>
            </a:r>
            <a:r>
              <a:rPr lang="en-US" dirty="0" err="1"/>
              <a:t>Evie</a:t>
            </a:r>
            <a:r>
              <a:rPr lang="en-US" dirty="0"/>
              <a:t> do the assignment together from beginning to end, but write it up separately. </a:t>
            </a:r>
          </a:p>
          <a:p>
            <a:pPr lvl="1"/>
            <a:r>
              <a:rPr lang="en-US" dirty="0"/>
              <a:t>Not OK</a:t>
            </a:r>
          </a:p>
          <a:p>
            <a:endParaRPr lang="en-US" dirty="0"/>
          </a:p>
          <a:p>
            <a:r>
              <a:rPr lang="en-US" dirty="0"/>
              <a:t>Giorgio and Hannah do the assignment separately, but discuss their (fairly different) approaches over lunch 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Cheating: </a:t>
            </a:r>
            <a:br>
              <a:rPr lang="en-US" dirty="0"/>
            </a:br>
            <a:r>
              <a:rPr lang="en-US" dirty="0"/>
              <a:t>Boilerplate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Don’t do it</a:t>
            </a:r>
          </a:p>
          <a:p>
            <a:endParaRPr lang="en-US" dirty="0"/>
          </a:p>
          <a:p>
            <a:r>
              <a:rPr lang="en-US" dirty="0"/>
              <a:t>If you have any questions about what it is, talk to me </a:t>
            </a:r>
            <a:r>
              <a:rPr lang="en-US" b="1" i="1" dirty="0"/>
              <a:t>before</a:t>
            </a:r>
            <a:r>
              <a:rPr lang="en-US" dirty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/>
              <a:t>University regulations will be followed to the letter</a:t>
            </a:r>
          </a:p>
          <a:p>
            <a:endParaRPr lang="en-US" dirty="0"/>
          </a:p>
          <a:p>
            <a:r>
              <a:rPr lang="en-US" dirty="0"/>
              <a:t>That said, I am not really worried about this problem in this class </a:t>
            </a:r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everyone signed up for class?</a:t>
            </a:r>
          </a:p>
          <a:p>
            <a:endParaRPr lang="en-US" dirty="0"/>
          </a:p>
          <a:p>
            <a:r>
              <a:rPr lang="en-US" dirty="0"/>
              <a:t>If not, and you want to receive credit, please talk to me after class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of 8 Basic Assignments </a:t>
            </a:r>
          </a:p>
          <a:p>
            <a:pPr lvl="1"/>
            <a:r>
              <a:rPr lang="en-US" dirty="0"/>
              <a:t>6% each (up to a maximum of 36%)</a:t>
            </a:r>
          </a:p>
          <a:p>
            <a:r>
              <a:rPr lang="en-US" dirty="0"/>
              <a:t> 3 of 4 Creative Assignments </a:t>
            </a:r>
          </a:p>
          <a:p>
            <a:pPr lvl="1"/>
            <a:r>
              <a:rPr lang="en-US" dirty="0"/>
              <a:t>13% each (up to a maximum of 39%) </a:t>
            </a:r>
          </a:p>
          <a:p>
            <a:r>
              <a:rPr lang="en-US" dirty="0"/>
              <a:t>Class participation 25% </a:t>
            </a:r>
          </a:p>
          <a:p>
            <a:endParaRPr lang="en-US" dirty="0"/>
          </a:p>
          <a:p>
            <a:r>
              <a:rPr lang="en-US" dirty="0"/>
              <a:t>PLUS: For every creative homework, there will be a special bonus of 20% for the best hand‐in. “Best” will be defined in each assignment.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Accommodations for Students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email me to set up a meeting so we can best accommodate you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 touch with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Post to the forum</a:t>
            </a:r>
          </a:p>
          <a:p>
            <a:pPr lvl="1"/>
            <a:r>
              <a:rPr lang="en-US" dirty="0"/>
              <a:t>Strongly preferred for all questions that could be of interest to other students; fastest response</a:t>
            </a:r>
          </a:p>
          <a:p>
            <a:r>
              <a:rPr lang="en-US" dirty="0"/>
              <a:t>Come to office hours, 1pm-2pm Wednesday</a:t>
            </a:r>
          </a:p>
          <a:p>
            <a:pPr lvl="1"/>
            <a:r>
              <a:rPr lang="en-US" dirty="0"/>
              <a:t>Time changes will happen occasionally due to faculty meetings; I will post on the discussion forum at least a day in advance</a:t>
            </a:r>
          </a:p>
          <a:p>
            <a:r>
              <a:rPr lang="en-US" sz="3000" dirty="0"/>
              <a:t>Set up a meeting penn.learninganalytics@gmail.com</a:t>
            </a:r>
          </a:p>
          <a:p>
            <a:r>
              <a:rPr lang="en-US" sz="3000" dirty="0"/>
              <a:t>Hand in your work </a:t>
            </a:r>
            <a:r>
              <a:rPr lang="en-US" sz="3000" dirty="0">
                <a:hlinkClick r:id="rId2"/>
              </a:rPr>
              <a:t>ryanbaker.handin@gmail.com</a:t>
            </a:r>
            <a:endParaRPr lang="en-US" sz="3000" dirty="0"/>
          </a:p>
          <a:p>
            <a:r>
              <a:rPr lang="en-US" sz="3000" dirty="0"/>
              <a:t>Questions on grades, being late, or missing class </a:t>
            </a:r>
            <a:r>
              <a:rPr lang="en-US" sz="3000" dirty="0">
                <a:hlinkClick r:id="rId3"/>
              </a:rPr>
              <a:t>rybaker@upenn.edu</a:t>
            </a:r>
            <a:endParaRPr lang="en-US" sz="3000" dirty="0"/>
          </a:p>
          <a:p>
            <a:pPr lvl="1"/>
            <a:endParaRPr lang="en-US" dirty="0"/>
          </a:p>
          <a:p>
            <a:r>
              <a:rPr lang="en-US" dirty="0"/>
              <a:t>Use the right approach, get a much faster response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0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 emailing me, if you have a technical question or a question of general interest for the class</a:t>
            </a:r>
          </a:p>
          <a:p>
            <a:endParaRPr lang="en-US" dirty="0"/>
          </a:p>
          <a:p>
            <a:r>
              <a:rPr lang="en-US" dirty="0"/>
              <a:t>Post to the Canvas forum!</a:t>
            </a:r>
          </a:p>
          <a:p>
            <a:endParaRPr lang="en-US" dirty="0"/>
          </a:p>
          <a:p>
            <a:r>
              <a:rPr lang="en-US" dirty="0"/>
              <a:t>I will check there before I check my email</a:t>
            </a:r>
          </a:p>
          <a:p>
            <a:pPr lvl="1"/>
            <a:r>
              <a:rPr lang="en-US" dirty="0"/>
              <a:t>And maybe one of your classmates will have </a:t>
            </a:r>
            <a:r>
              <a:rPr lang="en-US"/>
              <a:t>the answer!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the syllabus, schedule, or administrative topics?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why are you here?</a:t>
            </a:r>
          </a:p>
          <a:p>
            <a:endParaRPr lang="en-US" dirty="0"/>
          </a:p>
          <a:p>
            <a:r>
              <a:rPr lang="en-US" dirty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/>
              <a:t>What kind of methods do you see yourself wanting to use in the future?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0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“the measurement, collection, analysis and reporting of data about learners and their contexts, for purposes of understanding and optimizing learning and the environments in which it occurs.”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(www.solaresearch.org/mission/about)</a:t>
            </a:r>
          </a:p>
        </p:txBody>
      </p:sp>
      <p:pic>
        <p:nvPicPr>
          <p:cNvPr id="5" name="Picture 4" descr="http://www.solaresearch.org/wp-content/uploads/2012/05/SoLAR_Logo_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40895"/>
            <a:ext cx="2243072" cy="96078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8" y="304800"/>
            <a:ext cx="894944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2175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Joint goal of exploring the “big data” now available on learners and learning</a:t>
            </a:r>
          </a:p>
          <a:p>
            <a:endParaRPr lang="en-US" dirty="0"/>
          </a:p>
          <a:p>
            <a:r>
              <a:rPr lang="en-US" dirty="0"/>
              <a:t>To promote</a:t>
            </a:r>
          </a:p>
          <a:p>
            <a:pPr lvl="1"/>
            <a:r>
              <a:rPr lang="en-US" dirty="0"/>
              <a:t>New scientific discoveries &amp; to advance science of learning</a:t>
            </a:r>
          </a:p>
          <a:p>
            <a:pPr lvl="1"/>
            <a:r>
              <a:rPr lang="en-US" dirty="0"/>
              <a:t>Better assessment of learners along multiple dimensions</a:t>
            </a:r>
          </a:p>
          <a:p>
            <a:pPr lvl="2"/>
            <a:r>
              <a:rPr lang="en-US" dirty="0"/>
              <a:t>Social, cognitive, emotional, meta-cognitive, etc.</a:t>
            </a:r>
          </a:p>
          <a:p>
            <a:pPr lvl="2"/>
            <a:r>
              <a:rPr lang="en-US" dirty="0"/>
              <a:t>Individual, group, institutional, etc.</a:t>
            </a:r>
          </a:p>
          <a:p>
            <a:pPr lvl="1"/>
            <a:r>
              <a:rPr lang="en-US" dirty="0"/>
              <a:t>Better real-time support for learners</a:t>
            </a:r>
          </a:p>
        </p:txBody>
      </p:sp>
    </p:spTree>
    <p:extLst>
      <p:ext uri="{BB962C8B-B14F-4D97-AF65-F5344CB8AC3E}">
        <p14:creationId xmlns:p14="http://schemas.microsoft.com/office/powerpoint/2010/main" val="1070945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explosion in data is supporting a revolution in the science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Large-scale studies have always been possible…</a:t>
            </a:r>
          </a:p>
          <a:p>
            <a:endParaRPr lang="en-US" dirty="0"/>
          </a:p>
          <a:p>
            <a:r>
              <a:rPr lang="en-US" dirty="0"/>
              <a:t>But it was hard to be large-scale </a:t>
            </a:r>
            <a:br>
              <a:rPr lang="en-US" dirty="0"/>
            </a:br>
            <a:r>
              <a:rPr lang="en-US" b="1" i="1" dirty="0"/>
              <a:t>and </a:t>
            </a:r>
            <a:r>
              <a:rPr lang="en-US" dirty="0"/>
              <a:t>fine-grained</a:t>
            </a:r>
          </a:p>
          <a:p>
            <a:endParaRPr lang="en-US" dirty="0"/>
          </a:p>
          <a:p>
            <a:r>
              <a:rPr lang="en-US" dirty="0"/>
              <a:t>And it was expensive</a:t>
            </a:r>
          </a:p>
        </p:txBody>
      </p:sp>
    </p:spTree>
    <p:extLst>
      <p:ext uri="{BB962C8B-B14F-4D97-AF65-F5344CB8AC3E}">
        <p14:creationId xmlns:p14="http://schemas.microsoft.com/office/powerpoint/2010/main" val="407824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“… escalating the speed of research on many problems in education.”</a:t>
            </a:r>
          </a:p>
          <a:p>
            <a:r>
              <a:rPr lang="en-US" dirty="0"/>
              <a:t>“Not only can you look at unique learning trajectories of individuals, but the sophistication of the models of learning goes up enormously.”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Arthur </a:t>
            </a:r>
            <a:r>
              <a:rPr lang="en-US" dirty="0" err="1"/>
              <a:t>Graesser</a:t>
            </a:r>
            <a:r>
              <a:rPr lang="en-US" dirty="0"/>
              <a:t>, Former Editor, </a:t>
            </a:r>
            <a:br>
              <a:rPr lang="en-US" dirty="0"/>
            </a:br>
            <a:r>
              <a:rPr lang="en-US" dirty="0"/>
              <a:t>Journal of Educational Psychology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36866" name="Picture 2" descr="http://epistemicgames.org/eg/wp-content/uploads/graesser2-1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566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EDM/LA Method</a:t>
            </a:r>
            <a:br>
              <a:rPr lang="en-US" dirty="0"/>
            </a:br>
            <a:r>
              <a:rPr lang="en-US" sz="2700" b="1" dirty="0"/>
              <a:t>(Baker &amp; Siemens, 2014; 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Prediction</a:t>
            </a:r>
          </a:p>
          <a:p>
            <a:pPr lvl="1"/>
            <a:r>
              <a:rPr lang="en-US" b="1" dirty="0"/>
              <a:t>Classification</a:t>
            </a:r>
          </a:p>
          <a:p>
            <a:pPr lvl="1"/>
            <a:r>
              <a:rPr lang="en-US" b="1" dirty="0"/>
              <a:t>Regression</a:t>
            </a:r>
          </a:p>
          <a:p>
            <a:pPr lvl="1"/>
            <a:r>
              <a:rPr lang="en-US" b="1" dirty="0"/>
              <a:t>Latent Knowledge Estimation</a:t>
            </a:r>
          </a:p>
          <a:p>
            <a:r>
              <a:rPr lang="en-US" b="1" dirty="0"/>
              <a:t>Structure Discovery</a:t>
            </a:r>
          </a:p>
          <a:p>
            <a:pPr lvl="1"/>
            <a:r>
              <a:rPr lang="en-US" b="1" dirty="0"/>
              <a:t>Clustering</a:t>
            </a:r>
          </a:p>
          <a:p>
            <a:pPr lvl="1"/>
            <a:r>
              <a:rPr lang="en-US" b="1" dirty="0"/>
              <a:t>Factor Analysis</a:t>
            </a:r>
          </a:p>
          <a:p>
            <a:pPr lvl="1"/>
            <a:r>
              <a:rPr lang="en-US" b="1" dirty="0"/>
              <a:t>Domain Structure Discovery</a:t>
            </a:r>
          </a:p>
          <a:p>
            <a:pPr lvl="1"/>
            <a:r>
              <a:rPr lang="en-US" b="1" dirty="0"/>
              <a:t>Network Analysis</a:t>
            </a:r>
          </a:p>
          <a:p>
            <a:r>
              <a:rPr lang="en-US" b="1" dirty="0"/>
              <a:t>Relationship mining</a:t>
            </a:r>
          </a:p>
          <a:p>
            <a:pPr lvl="1"/>
            <a:r>
              <a:rPr lang="en-US" b="1" dirty="0"/>
              <a:t>Association rule mining</a:t>
            </a:r>
          </a:p>
          <a:p>
            <a:pPr lvl="1"/>
            <a:r>
              <a:rPr lang="en-US" b="1" dirty="0"/>
              <a:t>Correlation mining</a:t>
            </a:r>
          </a:p>
          <a:p>
            <a:pPr lvl="1"/>
            <a:r>
              <a:rPr lang="en-US" b="1" dirty="0"/>
              <a:t>Sequential pattern mining</a:t>
            </a:r>
          </a:p>
          <a:p>
            <a:pPr lvl="1"/>
            <a:r>
              <a:rPr lang="en-US" b="1" dirty="0"/>
              <a:t>Causal data mining</a:t>
            </a:r>
          </a:p>
          <a:p>
            <a:r>
              <a:rPr lang="en-US" b="1" dirty="0"/>
              <a:t>Distillation 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833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r>
              <a:rPr lang="en-US" dirty="0"/>
              <a:t>Which students are bored?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8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  <a:p>
            <a:r>
              <a:rPr lang="en-US" dirty="0"/>
              <a:t>What problems map to the same skills?</a:t>
            </a:r>
          </a:p>
          <a:p>
            <a:r>
              <a:rPr lang="en-US" dirty="0"/>
              <a:t>Are there groups of students who approach the same curriculum differently?</a:t>
            </a:r>
          </a:p>
          <a:p>
            <a:r>
              <a:rPr lang="en-US" dirty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kinds of structure discovery algorithms find…</a:t>
            </a:r>
          </a:p>
        </p:txBody>
      </p:sp>
    </p:spTree>
    <p:extLst>
      <p:ext uri="{BB962C8B-B14F-4D97-AF65-F5344CB8AC3E}">
        <p14:creationId xmlns:p14="http://schemas.microsoft.com/office/powerpoint/2010/main" val="4065904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kinds of structure discovery algorithms find… different kinds of structure</a:t>
            </a:r>
          </a:p>
          <a:p>
            <a:pPr lvl="1"/>
            <a:r>
              <a:rPr lang="en-US" dirty="0"/>
              <a:t>Clustering: commonalities between data points</a:t>
            </a:r>
          </a:p>
          <a:p>
            <a:pPr lvl="1"/>
            <a:r>
              <a:rPr lang="en-US" dirty="0"/>
              <a:t>Factor analysis: commonalities between variables</a:t>
            </a:r>
          </a:p>
          <a:p>
            <a:pPr lvl="1"/>
            <a:r>
              <a:rPr lang="en-US" dirty="0"/>
              <a:t>Domain structure discovery: structural relationships between data points (typically items)</a:t>
            </a:r>
          </a:p>
          <a:p>
            <a:pPr lvl="1"/>
            <a:r>
              <a:rPr lang="en-US" dirty="0"/>
              <a:t>Network analysis: network relationships between data points (typically people)</a:t>
            </a:r>
          </a:p>
        </p:txBody>
      </p:sp>
    </p:spTree>
    <p:extLst>
      <p:ext uri="{BB962C8B-B14F-4D97-AF65-F5344CB8AC3E}">
        <p14:creationId xmlns:p14="http://schemas.microsoft.com/office/powerpoint/2010/main" val="1503319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pPr lvl="1"/>
            <a:r>
              <a:rPr lang="en-US" dirty="0"/>
              <a:t>Association rule mining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Sequential pattern mining</a:t>
            </a:r>
          </a:p>
          <a:p>
            <a:pPr lvl="1"/>
            <a:r>
              <a:rPr lang="en-US" dirty="0"/>
              <a:t>Causal data mining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Are there trajectories through a curriculum that are more or less effective?</a:t>
            </a:r>
          </a:p>
          <a:p>
            <a:r>
              <a:rPr lang="en-US" dirty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with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Pre-existing model (developed with EDM prediction methods… or clustering… or knowledge engineering)</a:t>
            </a:r>
          </a:p>
          <a:p>
            <a:endParaRPr lang="en-US" dirty="0"/>
          </a:p>
          <a:p>
            <a:r>
              <a:rPr lang="en-US" dirty="0"/>
              <a:t>Applied to data and used as a component in another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Distillation of Data for Human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complex data understandable by humans to leverage their judgment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/>
              <a:t>Readings are mostly available on the webpage</a:t>
            </a:r>
          </a:p>
          <a:p>
            <a:r>
              <a:rPr lang="en-US" dirty="0"/>
              <a:t>Those not publicly available will be made available at</a:t>
            </a:r>
          </a:p>
          <a:p>
            <a:r>
              <a:rPr lang="en-US" dirty="0"/>
              <a:t>https://drive.google.com/folderview?id=0B3e6NaCpKireVGdOQ0VPN29qMVE&amp;usp=sharing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plain more data available</a:t>
            </a:r>
          </a:p>
          <a:p>
            <a:endParaRPr lang="en-US" dirty="0"/>
          </a:p>
          <a:p>
            <a:r>
              <a:rPr lang="en-US" dirty="0"/>
              <a:t>Education can start to catch up to research in Physics and Biology…</a:t>
            </a:r>
          </a:p>
        </p:txBody>
      </p:sp>
    </p:spTree>
    <p:extLst>
      <p:ext uri="{BB962C8B-B14F-4D97-AF65-F5344CB8AC3E}">
        <p14:creationId xmlns:p14="http://schemas.microsoft.com/office/powerpoint/2010/main" val="89438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plain more data available</a:t>
            </a:r>
          </a:p>
          <a:p>
            <a:endParaRPr lang="en-US" dirty="0"/>
          </a:p>
          <a:p>
            <a:r>
              <a:rPr lang="en-US" dirty="0"/>
              <a:t>Education can start to catch up to research in Physics and Biology… from the year 1985</a:t>
            </a:r>
          </a:p>
        </p:txBody>
      </p:sp>
    </p:spTree>
    <p:extLst>
      <p:ext uri="{BB962C8B-B14F-4D97-AF65-F5344CB8AC3E}">
        <p14:creationId xmlns:p14="http://schemas.microsoft.com/office/powerpoint/2010/main" val="2988195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 amount of data available in education is orders of magnitude more than was available just a decade 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13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579-541B-4778-88CE-27C8A0EA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6F3C-4A2A-4000-991E-5FDEEB202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RapidMiner OR Python</a:t>
            </a:r>
          </a:p>
          <a:p>
            <a:r>
              <a:rPr lang="en-US" dirty="0"/>
              <a:t>Excel</a:t>
            </a:r>
          </a:p>
          <a:p>
            <a:endParaRPr lang="en-US" dirty="0"/>
          </a:p>
          <a:p>
            <a:r>
              <a:rPr lang="en-US" dirty="0"/>
              <a:t>Tool of your choice for creative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36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579-541B-4778-88CE-27C8A0EA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RapidMiner versus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6F3C-4A2A-4000-991E-5FDEEB20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RapidMiner</a:t>
            </a:r>
          </a:p>
          <a:p>
            <a:pPr lvl="1"/>
            <a:r>
              <a:rPr lang="en-US" dirty="0"/>
              <a:t>Easier to learn</a:t>
            </a:r>
          </a:p>
          <a:p>
            <a:pPr lvl="1"/>
            <a:r>
              <a:rPr lang="en-US" dirty="0"/>
              <a:t>Graphical user interface</a:t>
            </a:r>
          </a:p>
          <a:p>
            <a:pPr lvl="1"/>
            <a:r>
              <a:rPr lang="en-US" dirty="0"/>
              <a:t>Reasonably powerful</a:t>
            </a:r>
          </a:p>
          <a:p>
            <a:pPr lvl="1"/>
            <a:r>
              <a:rPr lang="en-US" dirty="0"/>
              <a:t>If you’ve never programmed before, use this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/>
              <a:t>Harder to learn</a:t>
            </a:r>
          </a:p>
          <a:p>
            <a:pPr lvl="1"/>
            <a:r>
              <a:rPr lang="en-US" dirty="0"/>
              <a:t>More powerful and expansible</a:t>
            </a:r>
          </a:p>
          <a:p>
            <a:pPr lvl="1"/>
            <a:r>
              <a:rPr lang="en-US" dirty="0"/>
              <a:t>More saleable skill</a:t>
            </a:r>
          </a:p>
          <a:p>
            <a:pPr lvl="1"/>
            <a:endParaRPr lang="en-US" dirty="0"/>
          </a:p>
          <a:p>
            <a:r>
              <a:rPr lang="en-US" dirty="0"/>
              <a:t>Note that I can’t support you in learning Python, beyond the support in the assignments, although I will be able to find a member of my lab to answer questions</a:t>
            </a:r>
          </a:p>
          <a:p>
            <a:r>
              <a:rPr lang="en-US" dirty="0"/>
              <a:t>Who here intends to use each?</a:t>
            </a:r>
          </a:p>
        </p:txBody>
      </p:sp>
    </p:spTree>
    <p:extLst>
      <p:ext uri="{BB962C8B-B14F-4D97-AF65-F5344CB8AC3E}">
        <p14:creationId xmlns:p14="http://schemas.microsoft.com/office/powerpoint/2010/main" val="602123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Due in two weeks</a:t>
            </a:r>
          </a:p>
          <a:p>
            <a:endParaRPr lang="en-US" dirty="0"/>
          </a:p>
          <a:p>
            <a:r>
              <a:rPr lang="en-US" dirty="0"/>
              <a:t>Note that this assignment requires the use of either RapidMiner or Python</a:t>
            </a:r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Basic HW 1’s </a:t>
            </a:r>
            <a:br>
              <a:rPr lang="en-US" dirty="0"/>
            </a:br>
            <a:r>
              <a:rPr lang="en-US" dirty="0"/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not a statistics class</a:t>
            </a:r>
          </a:p>
          <a:p>
            <a:r>
              <a:rPr lang="en-US" dirty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/>
              <a:t>Most years, I offer a special session </a:t>
            </a:r>
            <a:br>
              <a:rPr lang="en-US" dirty="0"/>
            </a:br>
            <a:r>
              <a:rPr lang="en-US" dirty="0"/>
              <a:t>“An Inappropriately Brief Introduction to </a:t>
            </a:r>
            <a:r>
              <a:rPr lang="en-US" dirty="0" err="1"/>
              <a:t>Frequentist</a:t>
            </a:r>
            <a:r>
              <a:rPr lang="en-US" dirty="0"/>
              <a:t> Statistics”</a:t>
            </a:r>
          </a:p>
          <a:p>
            <a:endParaRPr lang="en-US" dirty="0"/>
          </a:p>
          <a:p>
            <a:r>
              <a:rPr lang="en-US" dirty="0"/>
              <a:t>Who wants to attend? Let’s schedule this now.</a:t>
            </a:r>
          </a:p>
        </p:txBody>
      </p:sp>
    </p:spTree>
    <p:extLst>
      <p:ext uri="{BB962C8B-B14F-4D97-AF65-F5344CB8AC3E}">
        <p14:creationId xmlns:p14="http://schemas.microsoft.com/office/powerpoint/2010/main" val="39467388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 schedule changes happen due to unforeseen circumstances or snow days</a:t>
            </a:r>
          </a:p>
          <a:p>
            <a:endParaRPr lang="en-US" dirty="0"/>
          </a:p>
          <a:p>
            <a:r>
              <a:rPr lang="en-US" dirty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Wednesday, January 30</a:t>
            </a:r>
          </a:p>
          <a:p>
            <a:endParaRPr lang="en-US" dirty="0"/>
          </a:p>
          <a:p>
            <a:r>
              <a:rPr lang="en-US" dirty="0"/>
              <a:t>Regression in Prediction</a:t>
            </a:r>
          </a:p>
          <a:p>
            <a:endParaRPr lang="en-US" dirty="0"/>
          </a:p>
          <a:p>
            <a:r>
              <a:rPr lang="en-US" dirty="0"/>
              <a:t>Baker, R.S. (2018) Big Data and Education. Ch. 1, V2.</a:t>
            </a:r>
          </a:p>
          <a:p>
            <a:endParaRPr lang="en-US" dirty="0"/>
          </a:p>
          <a:p>
            <a:r>
              <a:rPr lang="en-US" dirty="0" err="1"/>
              <a:t>Pardos</a:t>
            </a:r>
            <a:r>
              <a:rPr lang="en-US" dirty="0"/>
              <a:t>, Z.A., Baker, R.S., San Pedro, M.O.C.Z., Gowda, S.M., Gowda, S.M. (2014) Affective states and state tests: Investigating how affect and engagement during the school year predict end of year learning outcomes. Journal of Learning Analytics, 1 (1), 107-128.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(2018) </a:t>
            </a:r>
            <a:r>
              <a:rPr lang="en-US" i="1" dirty="0"/>
              <a:t>Big Data and Education</a:t>
            </a:r>
            <a:r>
              <a:rPr lang="en-US" dirty="0"/>
              <a:t>. 4th edition.</a:t>
            </a:r>
          </a:p>
          <a:p>
            <a:pPr lvl="0"/>
            <a:r>
              <a:rPr lang="en-US" dirty="0"/>
              <a:t>http://www.upenn.edu/learninganalytics/MOOT/bigdataeducation.html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This is a graduate class</a:t>
            </a:r>
          </a:p>
          <a:p>
            <a:endParaRPr lang="en-US" dirty="0"/>
          </a:p>
          <a:p>
            <a:r>
              <a:rPr lang="en-US" dirty="0"/>
              <a:t>I expect you to decide what is crucial for you</a:t>
            </a:r>
          </a:p>
          <a:p>
            <a:endParaRPr lang="en-US" dirty="0"/>
          </a:p>
          <a:p>
            <a:r>
              <a:rPr lang="en-US" dirty="0"/>
              <a:t>And what you should skim to be prepared for class discussion and for when you need to know it in 8 years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That said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3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2098</Words>
  <Application>Microsoft Office PowerPoint</Application>
  <PresentationFormat>On-screen Show (4:3)</PresentationFormat>
  <Paragraphs>314</Paragraphs>
  <Slides>61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Arial</vt:lpstr>
      <vt:lpstr>Calibri</vt:lpstr>
      <vt:lpstr>Office Theme</vt:lpstr>
      <vt:lpstr>Core Methods in  Educational Data Mining</vt:lpstr>
      <vt:lpstr>Welcome!</vt:lpstr>
      <vt:lpstr>Administrative Stuff</vt:lpstr>
      <vt:lpstr>Class Schedule</vt:lpstr>
      <vt:lpstr>Class Schedule</vt:lpstr>
      <vt:lpstr>Class Schedule</vt:lpstr>
      <vt:lpstr>Required Texts</vt:lpstr>
      <vt:lpstr>Readings</vt:lpstr>
      <vt:lpstr>Readings</vt:lpstr>
      <vt:lpstr>Readings and Participation</vt:lpstr>
      <vt:lpstr>Course Goals</vt:lpstr>
      <vt:lpstr>Course Goals</vt:lpstr>
      <vt:lpstr>Assignments</vt:lpstr>
      <vt:lpstr>Basic homeworks</vt:lpstr>
      <vt:lpstr>Why?</vt:lpstr>
      <vt:lpstr>How to do Basic Homework</vt:lpstr>
      <vt:lpstr>Assignments</vt:lpstr>
      <vt:lpstr>Creative homeworks</vt:lpstr>
      <vt:lpstr>Why?</vt:lpstr>
      <vt:lpstr>These homeworks</vt:lpstr>
      <vt:lpstr>Assignments</vt:lpstr>
      <vt:lpstr>You can not do extra work</vt:lpstr>
      <vt:lpstr>Because of that</vt:lpstr>
      <vt:lpstr>Stressed out about not having done data mining before?</vt:lpstr>
      <vt:lpstr>If you’re worried</vt:lpstr>
      <vt:lpstr>Homework</vt:lpstr>
      <vt:lpstr>Examples</vt:lpstr>
      <vt:lpstr>Examples</vt:lpstr>
      <vt:lpstr>Plagiarism and Cheating:  Boilerplate Slide</vt:lpstr>
      <vt:lpstr>Grading</vt:lpstr>
      <vt:lpstr>Accommodations for Students with Disabilities</vt:lpstr>
      <vt:lpstr>Ways to get in touch with me</vt:lpstr>
      <vt:lpstr>Discussion Forums</vt:lpstr>
      <vt:lpstr>Questions</vt:lpstr>
      <vt:lpstr>Who are you</vt:lpstr>
      <vt:lpstr>This Class</vt:lpstr>
      <vt:lpstr>PowerPoint Presentation</vt:lpstr>
      <vt:lpstr>Goals</vt:lpstr>
      <vt:lpstr>The explosion in data is supporting a revolution in the science of learning</vt:lpstr>
      <vt:lpstr>EDM is…</vt:lpstr>
      <vt:lpstr>Types of EDM/LA Method (Baker &amp; Siemens, 2014; building off of Baker &amp; Yacef, 2009)</vt:lpstr>
      <vt:lpstr>Prediction</vt:lpstr>
      <vt:lpstr>Structure Discovery</vt:lpstr>
      <vt:lpstr>Structure Discovery</vt:lpstr>
      <vt:lpstr>Structure Discovery</vt:lpstr>
      <vt:lpstr>Relationship Mining</vt:lpstr>
      <vt:lpstr>Relationship Mining</vt:lpstr>
      <vt:lpstr>Discovery with Models</vt:lpstr>
      <vt:lpstr>Distillation of Data for Human Judgment</vt:lpstr>
      <vt:lpstr>Why now?</vt:lpstr>
      <vt:lpstr>Why now?</vt:lpstr>
      <vt:lpstr>Why now?</vt:lpstr>
      <vt:lpstr>Tools for this class</vt:lpstr>
      <vt:lpstr>RapidMiner versus Python</vt:lpstr>
      <vt:lpstr>Basic HW 1</vt:lpstr>
      <vt:lpstr>Let’s look at Basic HW 1’s  User Interface</vt:lpstr>
      <vt:lpstr>Questions? Concerns?</vt:lpstr>
      <vt:lpstr>Background in Statistics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390</cp:revision>
  <dcterms:created xsi:type="dcterms:W3CDTF">2010-01-07T20:34:12Z</dcterms:created>
  <dcterms:modified xsi:type="dcterms:W3CDTF">2019-01-01T18:47:13Z</dcterms:modified>
</cp:coreProperties>
</file>