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533" r:id="rId3"/>
    <p:sldId id="576" r:id="rId4"/>
    <p:sldId id="577" r:id="rId5"/>
    <p:sldId id="578" r:id="rId6"/>
    <p:sldId id="579" r:id="rId7"/>
    <p:sldId id="580" r:id="rId8"/>
    <p:sldId id="567" r:id="rId9"/>
    <p:sldId id="582" r:id="rId10"/>
    <p:sldId id="583" r:id="rId11"/>
    <p:sldId id="581" r:id="rId12"/>
    <p:sldId id="507" r:id="rId13"/>
    <p:sldId id="549" r:id="rId14"/>
    <p:sldId id="550" r:id="rId15"/>
    <p:sldId id="584" r:id="rId16"/>
    <p:sldId id="509" r:id="rId17"/>
    <p:sldId id="510" r:id="rId18"/>
    <p:sldId id="551" r:id="rId19"/>
    <p:sldId id="552" r:id="rId20"/>
    <p:sldId id="554" r:id="rId21"/>
    <p:sldId id="555" r:id="rId22"/>
    <p:sldId id="556" r:id="rId23"/>
    <p:sldId id="557" r:id="rId24"/>
    <p:sldId id="558" r:id="rId25"/>
    <p:sldId id="559" r:id="rId26"/>
    <p:sldId id="560" r:id="rId27"/>
    <p:sldId id="529" r:id="rId28"/>
    <p:sldId id="573" r:id="rId29"/>
    <p:sldId id="588" r:id="rId30"/>
    <p:sldId id="589" r:id="rId31"/>
    <p:sldId id="592" r:id="rId32"/>
    <p:sldId id="590" r:id="rId33"/>
    <p:sldId id="591" r:id="rId34"/>
    <p:sldId id="599" r:id="rId35"/>
    <p:sldId id="593" r:id="rId36"/>
    <p:sldId id="594" r:id="rId37"/>
    <p:sldId id="595" r:id="rId38"/>
    <p:sldId id="596" r:id="rId39"/>
    <p:sldId id="597" r:id="rId40"/>
    <p:sldId id="598" r:id="rId41"/>
    <p:sldId id="603" r:id="rId42"/>
    <p:sldId id="600" r:id="rId43"/>
    <p:sldId id="601" r:id="rId44"/>
    <p:sldId id="604" r:id="rId45"/>
    <p:sldId id="605" r:id="rId46"/>
    <p:sldId id="602" r:id="rId47"/>
    <p:sldId id="585" r:id="rId48"/>
    <p:sldId id="586" r:id="rId49"/>
    <p:sldId id="587" r:id="rId50"/>
    <p:sldId id="606" r:id="rId51"/>
    <p:sldId id="607" r:id="rId52"/>
    <p:sldId id="561" r:id="rId53"/>
    <p:sldId id="498" r:id="rId54"/>
    <p:sldId id="497" r:id="rId55"/>
    <p:sldId id="500" r:id="rId56"/>
    <p:sldId id="412" r:id="rId57"/>
    <p:sldId id="301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59" d="100"/>
          <a:sy n="59" d="100"/>
        </p:scale>
        <p:origin x="5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umbia.edu/~rsb2162/2015paper176.pdf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EDUC691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2AF9B-E16E-43F8-B424-AE1D67D37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variables…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9426B-46B5-4E84-9062-84800CCB6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could cause your model not to apply to new data sets you might be interested in?</a:t>
            </a:r>
          </a:p>
          <a:p>
            <a:endParaRPr lang="en-US" dirty="0"/>
          </a:p>
          <a:p>
            <a:r>
              <a:rPr lang="en-US" dirty="0"/>
              <a:t>Student is one example… what else?</a:t>
            </a:r>
          </a:p>
        </p:txBody>
      </p:sp>
    </p:spTree>
    <p:extLst>
      <p:ext uri="{BB962C8B-B14F-4D97-AF65-F5344CB8AC3E}">
        <p14:creationId xmlns:p14="http://schemas.microsoft.com/office/powerpoint/2010/main" val="116736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2AF9B-E16E-43F8-B424-AE1D67D37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it make a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9426B-46B5-4E84-9062-84800CCB6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when you turn on cross-validation?</a:t>
            </a:r>
          </a:p>
        </p:txBody>
      </p:sp>
    </p:spTree>
    <p:extLst>
      <p:ext uri="{BB962C8B-B14F-4D97-AF65-F5344CB8AC3E}">
        <p14:creationId xmlns:p14="http://schemas.microsoft.com/office/powerpoint/2010/main" val="110633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you liking </a:t>
            </a:r>
            <a:br>
              <a:rPr lang="en-US" dirty="0"/>
            </a:br>
            <a:r>
              <a:rPr lang="en-US" dirty="0"/>
              <a:t>RapidMiner and Python?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52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RapidMiner or Python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D8265-F8C3-45A5-9BBC-15EE1DCA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A93A-F960-4FE5-A36C-49F13A210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Python and RapidMiner have a different set of algorithms available</a:t>
            </a:r>
          </a:p>
          <a:p>
            <a:endParaRPr lang="en-US" dirty="0"/>
          </a:p>
          <a:p>
            <a:r>
              <a:rPr lang="en-US" dirty="0"/>
              <a:t>Python’s set tends to be more recent</a:t>
            </a:r>
          </a:p>
          <a:p>
            <a:endParaRPr lang="en-US" dirty="0"/>
          </a:p>
          <a:p>
            <a:r>
              <a:rPr lang="en-US" dirty="0"/>
              <a:t>But it’s not totally clear they are *better*</a:t>
            </a:r>
          </a:p>
          <a:p>
            <a:endParaRPr lang="en-US" dirty="0"/>
          </a:p>
          <a:p>
            <a:r>
              <a:rPr lang="en-US" dirty="0"/>
              <a:t>We’ll come back to this when we discuss Hand</a:t>
            </a:r>
          </a:p>
        </p:txBody>
      </p:sp>
    </p:spTree>
    <p:extLst>
      <p:ext uri="{BB962C8B-B14F-4D97-AF65-F5344CB8AC3E}">
        <p14:creationId xmlns:p14="http://schemas.microsoft.com/office/powerpoint/2010/main" val="145929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difference between a classifier and a </a:t>
            </a:r>
            <a:r>
              <a:rPr lang="en-US" dirty="0" err="1"/>
              <a:t>regressor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19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things </a:t>
            </a:r>
            <a:br>
              <a:rPr lang="en-US" dirty="0"/>
            </a:br>
            <a:r>
              <a:rPr lang="en-US" dirty="0"/>
              <a:t>you might use a classifier for, </a:t>
            </a:r>
            <a:br>
              <a:rPr lang="en-US" dirty="0"/>
            </a:br>
            <a:r>
              <a:rPr lang="en-US" dirty="0"/>
              <a:t>in education?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Bonus points for examples other than those in the BDE videos</a:t>
            </a:r>
          </a:p>
        </p:txBody>
      </p:sp>
    </p:spTree>
    <p:extLst>
      <p:ext uri="{BB962C8B-B14F-4D97-AF65-F5344CB8AC3E}">
        <p14:creationId xmlns:p14="http://schemas.microsoft.com/office/powerpoint/2010/main" val="4195819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about any </a:t>
            </a:r>
            <a:br>
              <a:rPr lang="en-US" dirty="0"/>
            </a:br>
            <a:r>
              <a:rPr lang="en-US" dirty="0"/>
              <a:t>classification algorithms?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75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folks feel like they understood logistic regression?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6977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go over basic homework 1</a:t>
            </a:r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0.5A - B + 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900816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3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0.5A - B + 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97652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8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0.5A - B + 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77971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1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00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0.5A - B + 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103985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1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1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6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0.5A - B + 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01797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0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would someone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decision tree rather than, say, logistic regression?</a:t>
            </a:r>
          </a:p>
        </p:txBody>
      </p:sp>
    </p:spTree>
    <p:extLst>
      <p:ext uri="{BB962C8B-B14F-4D97-AF65-F5344CB8AC3E}">
        <p14:creationId xmlns:p14="http://schemas.microsoft.com/office/powerpoint/2010/main" val="3785311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anyone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any classification algorithms outside the set discussed/recommended in the videos?</a:t>
            </a:r>
          </a:p>
          <a:p>
            <a:endParaRPr lang="en-US" dirty="0"/>
          </a:p>
          <a:p>
            <a:r>
              <a:rPr lang="en-US" dirty="0"/>
              <a:t>Say more?</a:t>
            </a:r>
          </a:p>
        </p:txBody>
      </p:sp>
    </p:spTree>
    <p:extLst>
      <p:ext uri="{BB962C8B-B14F-4D97-AF65-F5344CB8AC3E}">
        <p14:creationId xmlns:p14="http://schemas.microsoft.com/office/powerpoint/2010/main" val="3897649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lectures?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read Hand article?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72188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Hand’s main thesis?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5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go over basic homework 1</a:t>
            </a:r>
          </a:p>
          <a:p>
            <a:endParaRPr lang="en-US" dirty="0"/>
          </a:p>
          <a:p>
            <a:r>
              <a:rPr lang="en-US" dirty="0"/>
              <a:t>Who did the assignment in Python?</a:t>
            </a:r>
          </a:p>
          <a:p>
            <a:r>
              <a:rPr lang="en-US" dirty="0"/>
              <a:t>Who did the assignment in RapidMiner?</a:t>
            </a:r>
          </a:p>
        </p:txBody>
      </p:sp>
    </p:spTree>
    <p:extLst>
      <p:ext uri="{BB962C8B-B14F-4D97-AF65-F5344CB8AC3E}">
        <p14:creationId xmlns:p14="http://schemas.microsoft.com/office/powerpoint/2010/main" val="2907052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Hand’s main thesis?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thinks it makes sense?</a:t>
            </a:r>
          </a:p>
          <a:p>
            <a:endParaRPr lang="en-US" dirty="0"/>
          </a:p>
          <a:p>
            <a:r>
              <a:rPr lang="en-US" dirty="0"/>
              <a:t>Who thinks he’s probably wrong?</a:t>
            </a:r>
          </a:p>
        </p:txBody>
      </p:sp>
    </p:spTree>
    <p:extLst>
      <p:ext uri="{BB962C8B-B14F-4D97-AF65-F5344CB8AC3E}">
        <p14:creationId xmlns:p14="http://schemas.microsoft.com/office/powerpoint/2010/main" val="32871970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Hand’s main thesis?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thinks it makes sense?</a:t>
            </a:r>
          </a:p>
          <a:p>
            <a:endParaRPr lang="en-US" dirty="0"/>
          </a:p>
          <a:p>
            <a:r>
              <a:rPr lang="en-US" dirty="0"/>
              <a:t>Who thinks he’s probably wrong?</a:t>
            </a:r>
          </a:p>
          <a:p>
            <a:endParaRPr lang="en-US" dirty="0"/>
          </a:p>
          <a:p>
            <a:r>
              <a:rPr lang="en-US" dirty="0"/>
              <a:t>Please present arguments in favor of each perspective</a:t>
            </a:r>
          </a:p>
        </p:txBody>
      </p:sp>
    </p:spTree>
    <p:extLst>
      <p:ext uri="{BB962C8B-B14F-4D97-AF65-F5344CB8AC3E}">
        <p14:creationId xmlns:p14="http://schemas.microsoft.com/office/powerpoint/2010/main" val="3305355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he is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simple algorithms work well for many problems?</a:t>
            </a:r>
          </a:p>
        </p:txBody>
      </p:sp>
    </p:spTree>
    <p:extLst>
      <p:ext uri="{BB962C8B-B14F-4D97-AF65-F5344CB8AC3E}">
        <p14:creationId xmlns:p14="http://schemas.microsoft.com/office/powerpoint/2010/main" val="22504265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he is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have some algorithms like recurrent neural networks become so popular?</a:t>
            </a:r>
          </a:p>
        </p:txBody>
      </p:sp>
    </p:spTree>
    <p:extLst>
      <p:ext uri="{BB962C8B-B14F-4D97-AF65-F5344CB8AC3E}">
        <p14:creationId xmlns:p14="http://schemas.microsoft.com/office/powerpoint/2010/main" val="4209224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he is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have some algorithms like recurrent neural networks become so popular?</a:t>
            </a:r>
          </a:p>
          <a:p>
            <a:endParaRPr lang="en-US" dirty="0"/>
          </a:p>
          <a:p>
            <a:r>
              <a:rPr lang="en-US" dirty="0"/>
              <a:t>Note that many of the key successes have been in very large scale data sets like voice recognition</a:t>
            </a:r>
          </a:p>
        </p:txBody>
      </p:sp>
    </p:spTree>
    <p:extLst>
      <p:ext uri="{BB962C8B-B14F-4D97-AF65-F5344CB8AC3E}">
        <p14:creationId xmlns:p14="http://schemas.microsoft.com/office/powerpoint/2010/main" val="7826666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295A-BCB2-4412-93D5-BC1E551A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of Hand’s key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8823-9533-4E6F-8F72-092E9471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points trained on are not usually drawn from the same distribution </a:t>
            </a:r>
          </a:p>
          <a:p>
            <a:r>
              <a:rPr lang="en-US" dirty="0"/>
              <a:t>As the data points where the classifier will be applied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060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295A-BCB2-4412-93D5-BC1E551A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of Hand’s key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8823-9533-4E6F-8F72-092E9471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points trained on are not usually drawn from the same distribution </a:t>
            </a:r>
          </a:p>
          <a:p>
            <a:r>
              <a:rPr lang="en-US" dirty="0"/>
              <a:t>As the data points where the classifier will be applied</a:t>
            </a:r>
          </a:p>
          <a:p>
            <a:endParaRPr lang="en-US" dirty="0"/>
          </a:p>
          <a:p>
            <a:r>
              <a:rPr lang="en-US" dirty="0"/>
              <a:t>Is this a plausible argument for educational data mining?</a:t>
            </a:r>
          </a:p>
        </p:txBody>
      </p:sp>
    </p:spTree>
    <p:extLst>
      <p:ext uri="{BB962C8B-B14F-4D97-AF65-F5344CB8AC3E}">
        <p14:creationId xmlns:p14="http://schemas.microsoft.com/office/powerpoint/2010/main" val="13081772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295A-BCB2-4412-93D5-BC1E551A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of Hand’s key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8823-9533-4E6F-8F72-092E9471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points trained on are not usually drawn from the same distribution </a:t>
            </a:r>
          </a:p>
          <a:p>
            <a:r>
              <a:rPr lang="en-US" dirty="0"/>
              <a:t>As the data points where the classifier will be applied</a:t>
            </a:r>
          </a:p>
          <a:p>
            <a:endParaRPr lang="en-US" dirty="0"/>
          </a:p>
          <a:p>
            <a:r>
              <a:rPr lang="en-US" dirty="0"/>
              <a:t>Is this a plausible argument for large-scale voice recognition technology?</a:t>
            </a:r>
          </a:p>
        </p:txBody>
      </p:sp>
    </p:spTree>
    <p:extLst>
      <p:ext uri="{BB962C8B-B14F-4D97-AF65-F5344CB8AC3E}">
        <p14:creationId xmlns:p14="http://schemas.microsoft.com/office/powerpoint/2010/main" val="1022726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295A-BCB2-4412-93D5-BC1E551A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of Hand’s key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8823-9533-4E6F-8F72-092E9471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points trained on are often treated as certainly true and objective</a:t>
            </a:r>
          </a:p>
          <a:p>
            <a:r>
              <a:rPr lang="en-US" dirty="0"/>
              <a:t>But they are often arbitrary and uncertain</a:t>
            </a:r>
          </a:p>
        </p:txBody>
      </p:sp>
    </p:spTree>
    <p:extLst>
      <p:ext uri="{BB962C8B-B14F-4D97-AF65-F5344CB8AC3E}">
        <p14:creationId xmlns:p14="http://schemas.microsoft.com/office/powerpoint/2010/main" val="40616325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295A-BCB2-4412-93D5-BC1E551A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of Hand’s key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8823-9533-4E6F-8F72-092E9471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points trained on are often treated as certainly true and objective</a:t>
            </a:r>
          </a:p>
          <a:p>
            <a:r>
              <a:rPr lang="en-US" dirty="0"/>
              <a:t>But they are often arbitrary and uncertain</a:t>
            </a:r>
          </a:p>
          <a:p>
            <a:endParaRPr lang="en-US" dirty="0"/>
          </a:p>
          <a:p>
            <a:r>
              <a:rPr lang="en-US" dirty="0"/>
              <a:t>Is this a plausible argument for educational data mining?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5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RapidMiner folks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well did you succeed in making the tool work?</a:t>
            </a:r>
          </a:p>
          <a:p>
            <a:endParaRPr lang="en-US" dirty="0"/>
          </a:p>
          <a:p>
            <a:r>
              <a:rPr lang="en-US" dirty="0"/>
              <a:t>What were some of the biggest challenges?</a:t>
            </a:r>
          </a:p>
        </p:txBody>
      </p:sp>
    </p:spTree>
    <p:extLst>
      <p:ext uri="{BB962C8B-B14F-4D97-AF65-F5344CB8AC3E}">
        <p14:creationId xmlns:p14="http://schemas.microsoft.com/office/powerpoint/2010/main" val="485231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295A-BCB2-4412-93D5-BC1E551A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of Hand’s key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8823-9533-4E6F-8F72-092E9471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points trained on are often treated as certainly true and objective</a:t>
            </a:r>
          </a:p>
          <a:p>
            <a:r>
              <a:rPr lang="en-US" dirty="0"/>
              <a:t>But they are often arbitrary and uncertain</a:t>
            </a:r>
          </a:p>
          <a:p>
            <a:endParaRPr lang="en-US" dirty="0"/>
          </a:p>
          <a:p>
            <a:r>
              <a:rPr lang="en-US" dirty="0"/>
              <a:t>Is this a plausible argument for large-scale speech recognition?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256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D459-DAD9-4464-80B5-192773AA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51BFF-0B6B-4F3A-931B-8493DDFB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 refers to these issues as over-fitting</a:t>
            </a:r>
          </a:p>
          <a:p>
            <a:endParaRPr lang="en-US" dirty="0"/>
          </a:p>
          <a:p>
            <a:r>
              <a:rPr lang="en-US" dirty="0"/>
              <a:t>But they are a specific type of over-fitting that is relevant to some problems and not to others</a:t>
            </a:r>
          </a:p>
          <a:p>
            <a:endParaRPr lang="en-US" dirty="0"/>
          </a:p>
          <a:p>
            <a:r>
              <a:rPr lang="en-US" dirty="0"/>
              <a:t>And is different than the common idea that over-fitting comes from limited data</a:t>
            </a:r>
          </a:p>
        </p:txBody>
      </p:sp>
    </p:spTree>
    <p:extLst>
      <p:ext uri="{BB962C8B-B14F-4D97-AF65-F5344CB8AC3E}">
        <p14:creationId xmlns:p14="http://schemas.microsoft.com/office/powerpoint/2010/main" val="15241593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295A-BCB2-4412-93D5-BC1E551A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of Hand’s key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8823-9533-4E6F-8F72-092E9471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 and practitioners usually do best when working with an algorithm they know very well</a:t>
            </a:r>
          </a:p>
          <a:p>
            <a:endParaRPr lang="en-US" dirty="0"/>
          </a:p>
          <a:p>
            <a:r>
              <a:rPr lang="en-US" dirty="0"/>
              <a:t>And therefore more recent algorithms win competitions</a:t>
            </a:r>
          </a:p>
          <a:p>
            <a:pPr lvl="1"/>
            <a:r>
              <a:rPr lang="en-US" dirty="0"/>
              <a:t>Because those are the algorithms the researcher knows best </a:t>
            </a:r>
            <a:r>
              <a:rPr lang="en-US" b="1" i="1" dirty="0"/>
              <a:t>and</a:t>
            </a:r>
            <a:r>
              <a:rPr lang="en-US" dirty="0"/>
              <a:t> wants to prove are better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514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98A3-386C-4346-9321-4DCC527D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Momentary digression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0236D-DC2E-4E8D-8AD3-0AC4F7C60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is familiar with data competitions like the KDD Cup, Kaggle competitions, and </a:t>
            </a:r>
            <a:r>
              <a:rPr lang="en-US" dirty="0" err="1"/>
              <a:t>ASSISTments</a:t>
            </a:r>
            <a:r>
              <a:rPr lang="en-US" dirty="0"/>
              <a:t> Longitudinal Challenge?</a:t>
            </a:r>
          </a:p>
        </p:txBody>
      </p:sp>
    </p:spTree>
    <p:extLst>
      <p:ext uri="{BB962C8B-B14F-4D97-AF65-F5344CB8AC3E}">
        <p14:creationId xmlns:p14="http://schemas.microsoft.com/office/powerpoint/2010/main" val="19134068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98A3-386C-4346-9321-4DCC527D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counter-evidence to 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0236D-DC2E-4E8D-8AD3-0AC4F7C60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algorithms win a lot of data mining competitions these days (where lots of people are trying their best)</a:t>
            </a:r>
          </a:p>
        </p:txBody>
      </p:sp>
    </p:spTree>
    <p:extLst>
      <p:ext uri="{BB962C8B-B14F-4D97-AF65-F5344CB8AC3E}">
        <p14:creationId xmlns:p14="http://schemas.microsoft.com/office/powerpoint/2010/main" val="28442439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98A3-386C-4346-9321-4DCC527D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counter-evidence to 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0236D-DC2E-4E8D-8AD3-0AC4F7C60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algorithms win a lot of data mining competitions these days (where lots of people are trying their best)</a:t>
            </a:r>
          </a:p>
          <a:p>
            <a:endParaRPr lang="en-US" dirty="0"/>
          </a:p>
          <a:p>
            <a:r>
              <a:rPr lang="en-US" dirty="0"/>
              <a:t>Those of you who like Hand, how would you respond to this?</a:t>
            </a:r>
          </a:p>
        </p:txBody>
      </p:sp>
    </p:spTree>
    <p:extLst>
      <p:ext uri="{BB962C8B-B14F-4D97-AF65-F5344CB8AC3E}">
        <p14:creationId xmlns:p14="http://schemas.microsoft.com/office/powerpoint/2010/main" val="2546332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98A3-386C-4346-9321-4DCC527D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counter-evidence to 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0236D-DC2E-4E8D-8AD3-0AC4F7C60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possible rejoinder: These are usually well-defined problems where the training set and eventual test set resemble each other a lot</a:t>
            </a:r>
          </a:p>
        </p:txBody>
      </p:sp>
    </p:spTree>
    <p:extLst>
      <p:ext uri="{BB962C8B-B14F-4D97-AF65-F5344CB8AC3E}">
        <p14:creationId xmlns:p14="http://schemas.microsoft.com/office/powerpoint/2010/main" val="38337876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D61E-D502-4C99-842F-A820D628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practical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D4D43-E462-4F5D-BED4-C5D90926F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107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B5DE-B8B9-48B2-B6BA-8396A17C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47AE5-448E-45A7-96F3-5BAC3C70F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one algorithm that seems really appropriate?</a:t>
            </a:r>
          </a:p>
          <a:p>
            <a:r>
              <a:rPr lang="en-US" dirty="0"/>
              <a:t>Run every algorithm that will actually run for your data?</a:t>
            </a:r>
          </a:p>
          <a:p>
            <a:endParaRPr lang="en-US" dirty="0"/>
          </a:p>
          <a:p>
            <a:r>
              <a:rPr lang="en-US" dirty="0"/>
              <a:t>Something in between?</a:t>
            </a:r>
          </a:p>
        </p:txBody>
      </p:sp>
    </p:spTree>
    <p:extLst>
      <p:ext uri="{BB962C8B-B14F-4D97-AF65-F5344CB8AC3E}">
        <p14:creationId xmlns:p14="http://schemas.microsoft.com/office/powerpoint/2010/main" val="14317648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B5DE-B8B9-48B2-B6BA-8396A17C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typical lab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47AE5-448E-45A7-96F3-5BAC3C70F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small number of algorithms that</a:t>
            </a:r>
          </a:p>
          <a:p>
            <a:pPr lvl="1"/>
            <a:r>
              <a:rPr lang="en-US" dirty="0"/>
              <a:t>Have worked on past similar problems</a:t>
            </a:r>
          </a:p>
          <a:p>
            <a:pPr lvl="1"/>
            <a:r>
              <a:rPr lang="en-US" dirty="0"/>
              <a:t>Fit different kinds of patterns from each other</a:t>
            </a:r>
          </a:p>
        </p:txBody>
      </p:sp>
    </p:spTree>
    <p:extLst>
      <p:ext uri="{BB962C8B-B14F-4D97-AF65-F5344CB8AC3E}">
        <p14:creationId xmlns:p14="http://schemas.microsoft.com/office/powerpoint/2010/main" val="279820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folks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well did you succeed in making the tool work?</a:t>
            </a:r>
          </a:p>
          <a:p>
            <a:endParaRPr lang="en-US" dirty="0"/>
          </a:p>
          <a:p>
            <a:r>
              <a:rPr lang="en-US" dirty="0"/>
              <a:t>What were some of the biggest challenges?</a:t>
            </a:r>
          </a:p>
        </p:txBody>
      </p:sp>
    </p:spTree>
    <p:extLst>
      <p:ext uri="{BB962C8B-B14F-4D97-AF65-F5344CB8AC3E}">
        <p14:creationId xmlns:p14="http://schemas.microsoft.com/office/powerpoint/2010/main" val="18172136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E840-7AD1-4D3F-96A2-6A0C504F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really the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DEFA3-560A-43AE-89C7-0356E6909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 is it the data you put into it?</a:t>
            </a:r>
          </a:p>
          <a:p>
            <a:endParaRPr lang="en-US" dirty="0"/>
          </a:p>
          <a:p>
            <a:r>
              <a:rPr lang="en-US" dirty="0"/>
              <a:t>We’ll come back to this in the Feature Engineering lecture in a month</a:t>
            </a:r>
          </a:p>
        </p:txBody>
      </p:sp>
    </p:spTree>
    <p:extLst>
      <p:ext uri="{BB962C8B-B14F-4D97-AF65-F5344CB8AC3E}">
        <p14:creationId xmlns:p14="http://schemas.microsoft.com/office/powerpoint/2010/main" val="3231822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B3D0-5200-4D52-9743-7A651D41D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C2BD9-9BC8-4001-8E77-3391DD457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98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HW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56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Creative HW 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85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February 13</a:t>
            </a:r>
          </a:p>
          <a:p>
            <a:endParaRPr lang="en-US" dirty="0"/>
          </a:p>
          <a:p>
            <a:r>
              <a:rPr lang="en-US" dirty="0"/>
              <a:t>Behavior Detection</a:t>
            </a:r>
          </a:p>
          <a:p>
            <a:endParaRPr lang="en-US" dirty="0"/>
          </a:p>
          <a:p>
            <a:r>
              <a:rPr lang="en-US" dirty="0"/>
              <a:t>Baker, R.S. (2015) Big Data and Education. Ch.1, V5. Ch. 3, V1, V2.</a:t>
            </a:r>
          </a:p>
          <a:p>
            <a:endParaRPr lang="en-US" dirty="0"/>
          </a:p>
          <a:p>
            <a:r>
              <a:rPr lang="en-US" dirty="0"/>
              <a:t>Sao Pedro, M.A.,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J., Montalvo, O. </a:t>
            </a:r>
            <a:r>
              <a:rPr lang="en-US" dirty="0" err="1"/>
              <a:t>Nakama</a:t>
            </a:r>
            <a:r>
              <a:rPr lang="en-US" dirty="0"/>
              <a:t>, A. (2013) Leveraging Machine-Learned Detectors of Systematic Inquiry Behavior to Estimate and Predict Transfer of Inquiry Skill. </a:t>
            </a:r>
            <a:r>
              <a:rPr lang="en-US" i="1" dirty="0"/>
              <a:t>User Modeling and User-Adapted Interaction, 23</a:t>
            </a:r>
            <a:r>
              <a:rPr lang="en-US" dirty="0"/>
              <a:t> (1), 1-39. </a:t>
            </a:r>
          </a:p>
          <a:p>
            <a:r>
              <a:rPr lang="en-US" dirty="0"/>
              <a:t>Kai, S., Paquette, L., Baker, R.S., Bosch, N., </a:t>
            </a:r>
            <a:r>
              <a:rPr lang="en-US" dirty="0" err="1"/>
              <a:t>D'Mello</a:t>
            </a:r>
            <a:r>
              <a:rPr lang="en-US" dirty="0"/>
              <a:t>, S., </a:t>
            </a:r>
            <a:r>
              <a:rPr lang="en-US" dirty="0" err="1"/>
              <a:t>Ocumpaugh</a:t>
            </a:r>
            <a:r>
              <a:rPr lang="en-US" dirty="0"/>
              <a:t>, J., Shute, V., Ventura, M. (2015) A Comparison of Face-based and Interaction-based Affect Detectors in Physics Playground. Proceedings of the 8th International Conference on Educational Data Mining, 77-84.</a:t>
            </a:r>
            <a:r>
              <a:rPr lang="en-US" dirty="0">
                <a:hlinkClick r:id="rId2"/>
              </a:rPr>
              <a:t> </a:t>
            </a:r>
            <a:endParaRPr lang="en-US" dirty="0"/>
          </a:p>
          <a:p>
            <a:endParaRPr lang="en-US" dirty="0"/>
          </a:p>
          <a:p>
            <a:r>
              <a:rPr lang="en-US" dirty="0"/>
              <a:t>Creative HW 1 due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2AF9B-E16E-43F8-B424-AE1D67D37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it make a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9426B-46B5-4E84-9062-84800CCB6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ran Decision Tree/W-J48 with an without student as a variable in the data set?</a:t>
            </a:r>
          </a:p>
          <a:p>
            <a:r>
              <a:rPr lang="en-US" dirty="0"/>
              <a:t>What was the difference?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7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2AF9B-E16E-43F8-B424-AE1D67D37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it make a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9426B-46B5-4E84-9062-84800CCB6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ran Decision Tree/W-J48 with an without student as a variable in the data set?</a:t>
            </a:r>
          </a:p>
          <a:p>
            <a:r>
              <a:rPr lang="en-US" dirty="0"/>
              <a:t>What was the difference?</a:t>
            </a:r>
          </a:p>
          <a:p>
            <a:endParaRPr lang="en-US" dirty="0"/>
          </a:p>
          <a:p>
            <a:r>
              <a:rPr lang="en-US" dirty="0"/>
              <a:t>Why might RapidMiner and Python produce different results for this?</a:t>
            </a:r>
          </a:p>
        </p:txBody>
      </p:sp>
    </p:spTree>
    <p:extLst>
      <p:ext uri="{BB962C8B-B14F-4D97-AF65-F5344CB8AC3E}">
        <p14:creationId xmlns:p14="http://schemas.microsoft.com/office/powerpoint/2010/main" val="195659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student from the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did you remove student from the model?</a:t>
            </a:r>
          </a:p>
          <a:p>
            <a:endParaRPr lang="en-US" dirty="0"/>
          </a:p>
          <a:p>
            <a:r>
              <a:rPr lang="en-US" dirty="0"/>
              <a:t>There were multiple ways to accomplish this</a:t>
            </a:r>
          </a:p>
        </p:txBody>
      </p:sp>
    </p:spTree>
    <p:extLst>
      <p:ext uri="{BB962C8B-B14F-4D97-AF65-F5344CB8AC3E}">
        <p14:creationId xmlns:p14="http://schemas.microsoft.com/office/powerpoint/2010/main" val="217013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2AF9B-E16E-43F8-B424-AE1D67D37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you know…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9426B-46B5-4E84-9062-84800CCB6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were over-fitting to student?</a:t>
            </a:r>
          </a:p>
          <a:p>
            <a:endParaRPr lang="en-US" dirty="0"/>
          </a:p>
          <a:p>
            <a:r>
              <a:rPr lang="en-US" dirty="0"/>
              <a:t>Or any variable, for that matter?</a:t>
            </a:r>
          </a:p>
        </p:txBody>
      </p:sp>
    </p:spTree>
    <p:extLst>
      <p:ext uri="{BB962C8B-B14F-4D97-AF65-F5344CB8AC3E}">
        <p14:creationId xmlns:p14="http://schemas.microsoft.com/office/powerpoint/2010/main" val="60511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1175</Words>
  <Application>Microsoft Office PowerPoint</Application>
  <PresentationFormat>On-screen Show (4:3)</PresentationFormat>
  <Paragraphs>218</Paragraphs>
  <Slides>57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Arial</vt:lpstr>
      <vt:lpstr>Calibri</vt:lpstr>
      <vt:lpstr>Office Theme</vt:lpstr>
      <vt:lpstr>Core Methods in  Educational Data Mining</vt:lpstr>
      <vt:lpstr>The Homework</vt:lpstr>
      <vt:lpstr>The Homework</vt:lpstr>
      <vt:lpstr>RapidMiner folks</vt:lpstr>
      <vt:lpstr>Python folks</vt:lpstr>
      <vt:lpstr>Did it make a difference?</vt:lpstr>
      <vt:lpstr>Did it make a difference?</vt:lpstr>
      <vt:lpstr>Removing student from the model</vt:lpstr>
      <vt:lpstr>How would you know…</vt:lpstr>
      <vt:lpstr>What are some variables…</vt:lpstr>
      <vt:lpstr>Did it make a difference?</vt:lpstr>
      <vt:lpstr>Questions? Comments? Concerns?</vt:lpstr>
      <vt:lpstr>How are you liking  RapidMiner and Python?</vt:lpstr>
      <vt:lpstr>Other RapidMiner or Python questions?</vt:lpstr>
      <vt:lpstr>Note…</vt:lpstr>
      <vt:lpstr>What is the difference between a classifier and a regressor?</vt:lpstr>
      <vt:lpstr>What are some things  you might use a classifier for,  in education?</vt:lpstr>
      <vt:lpstr>Any questions about any  classification algorithms?</vt:lpstr>
      <vt:lpstr>Do folks feel like they understood logistic regression?</vt:lpstr>
      <vt:lpstr>Logistic Regression</vt:lpstr>
      <vt:lpstr>Logistic Regression</vt:lpstr>
      <vt:lpstr>Logistic Regression</vt:lpstr>
      <vt:lpstr>Logistic Regression</vt:lpstr>
      <vt:lpstr>Logistic Regression</vt:lpstr>
      <vt:lpstr>Why would someone</vt:lpstr>
      <vt:lpstr>Has anyone</vt:lpstr>
      <vt:lpstr>Other questions, comments, concerns about lectures?</vt:lpstr>
      <vt:lpstr>Did anyone read Hand article?</vt:lpstr>
      <vt:lpstr>What is Hand’s main thesis?</vt:lpstr>
      <vt:lpstr>What is Hand’s main thesis?</vt:lpstr>
      <vt:lpstr>What is Hand’s main thesis?</vt:lpstr>
      <vt:lpstr>If he is wrong</vt:lpstr>
      <vt:lpstr>If he is right</vt:lpstr>
      <vt:lpstr>If he is right</vt:lpstr>
      <vt:lpstr>One of Hand’s key arguments</vt:lpstr>
      <vt:lpstr>One of Hand’s key arguments</vt:lpstr>
      <vt:lpstr>One of Hand’s key arguments</vt:lpstr>
      <vt:lpstr>Another of Hand’s key arguments</vt:lpstr>
      <vt:lpstr>Another of Hand’s key arguments</vt:lpstr>
      <vt:lpstr>Another of Hand’s key arguments</vt:lpstr>
      <vt:lpstr>Note</vt:lpstr>
      <vt:lpstr>Another of Hand’s key arguments</vt:lpstr>
      <vt:lpstr>Momentary digression</vt:lpstr>
      <vt:lpstr>Some counter-evidence to Hand</vt:lpstr>
      <vt:lpstr>Some counter-evidence to Hand</vt:lpstr>
      <vt:lpstr>Some counter-evidence to Hand</vt:lpstr>
      <vt:lpstr>Another practical question</vt:lpstr>
      <vt:lpstr>Should you</vt:lpstr>
      <vt:lpstr>My typical lab practice</vt:lpstr>
      <vt:lpstr>Is it really the algorithm?</vt:lpstr>
      <vt:lpstr>Questions? Comments?</vt:lpstr>
      <vt:lpstr>Creative HW 1</vt:lpstr>
      <vt:lpstr>Questions about Creative HW 1?</vt:lpstr>
      <vt:lpstr>Questions? Concerns?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397</cp:revision>
  <dcterms:created xsi:type="dcterms:W3CDTF">2010-01-07T20:34:12Z</dcterms:created>
  <dcterms:modified xsi:type="dcterms:W3CDTF">2019-01-31T20:51:10Z</dcterms:modified>
</cp:coreProperties>
</file>