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533" r:id="rId3"/>
    <p:sldId id="567" r:id="rId4"/>
    <p:sldId id="568" r:id="rId5"/>
    <p:sldId id="590" r:id="rId6"/>
    <p:sldId id="591" r:id="rId7"/>
    <p:sldId id="592" r:id="rId8"/>
    <p:sldId id="593" r:id="rId9"/>
    <p:sldId id="594" r:id="rId10"/>
    <p:sldId id="595" r:id="rId11"/>
    <p:sldId id="569" r:id="rId12"/>
    <p:sldId id="570" r:id="rId13"/>
    <p:sldId id="507" r:id="rId14"/>
    <p:sldId id="596" r:id="rId15"/>
    <p:sldId id="572" r:id="rId16"/>
    <p:sldId id="576" r:id="rId17"/>
    <p:sldId id="578" r:id="rId18"/>
    <p:sldId id="581" r:id="rId19"/>
    <p:sldId id="579" r:id="rId20"/>
    <p:sldId id="582" r:id="rId21"/>
    <p:sldId id="583" r:id="rId22"/>
    <p:sldId id="584" r:id="rId23"/>
    <p:sldId id="585" r:id="rId24"/>
    <p:sldId id="586" r:id="rId25"/>
    <p:sldId id="587" r:id="rId26"/>
    <p:sldId id="588" r:id="rId27"/>
    <p:sldId id="529" r:id="rId28"/>
    <p:sldId id="561" r:id="rId29"/>
    <p:sldId id="571" r:id="rId30"/>
    <p:sldId id="589" r:id="rId31"/>
    <p:sldId id="500" r:id="rId32"/>
    <p:sldId id="412" r:id="rId33"/>
    <p:sldId id="30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60" d="100"/>
          <a:sy n="60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EDUC619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89A88-FB0E-4D93-8F9B-CA9851A7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used Python? Who used RapidMiner? Who used 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39956-3F13-4826-B57E-EB286C85D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75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Anyone else?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else in the audience have</a:t>
            </a:r>
          </a:p>
          <a:p>
            <a:pPr lvl="1"/>
            <a:r>
              <a:rPr lang="en-US" dirty="0"/>
              <a:t>Something clever they did and want to share?</a:t>
            </a:r>
          </a:p>
          <a:p>
            <a:pPr lvl="1"/>
            <a:r>
              <a:rPr lang="en-US" dirty="0"/>
              <a:t>Something clever they didn’t do but want to discuss?</a:t>
            </a:r>
          </a:p>
          <a:p>
            <a:pPr lvl="1"/>
            <a:r>
              <a:rPr lang="en-US" dirty="0"/>
              <a:t>A concern about how to do this right?</a:t>
            </a:r>
          </a:p>
        </p:txBody>
      </p:sp>
    </p:spTree>
    <p:extLst>
      <p:ext uri="{BB962C8B-B14F-4D97-AF65-F5344CB8AC3E}">
        <p14:creationId xmlns:p14="http://schemas.microsoft.com/office/powerpoint/2010/main" val="420143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mattered?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could you do to get better model performance?</a:t>
            </a:r>
          </a:p>
          <a:p>
            <a:endParaRPr lang="en-US" dirty="0"/>
          </a:p>
          <a:p>
            <a:r>
              <a:rPr lang="en-US" dirty="0"/>
              <a:t>(Without cheating)</a:t>
            </a:r>
          </a:p>
        </p:txBody>
      </p:sp>
    </p:spTree>
    <p:extLst>
      <p:ext uri="{BB962C8B-B14F-4D97-AF65-F5344CB8AC3E}">
        <p14:creationId xmlns:p14="http://schemas.microsoft.com/office/powerpoint/2010/main" val="1539723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Concerns?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383AE-7BF4-4F31-AF82-ACEE9DE3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 2, V5, start at slide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5927D-6048-496D-B8C7-F0E91A988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0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Textbook/Readings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behavior detector?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6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of the methods for collecting ground truth for complex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1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of the methods for collecting ground truth for complex behavior?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are their advantages and disadvantages?</a:t>
            </a:r>
          </a:p>
        </p:txBody>
      </p:sp>
    </p:spTree>
    <p:extLst>
      <p:ext uri="{BB962C8B-B14F-4D97-AF65-F5344CB8AC3E}">
        <p14:creationId xmlns:p14="http://schemas.microsoft.com/office/powerpoint/2010/main" val="2970055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indicators of ground truth for student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2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over the homework</a:t>
            </a:r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indicators of ground truth for student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advantages and disadvantages?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79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the San Pedro et al. </a:t>
            </a:r>
            <a:br>
              <a:rPr lang="en-US" dirty="0"/>
            </a:br>
            <a:r>
              <a:rPr lang="en-US" dirty="0"/>
              <a:t>case study?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2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the Sao Pedro et al. </a:t>
            </a:r>
            <a:br>
              <a:rPr lang="en-US" dirty="0"/>
            </a:br>
            <a:r>
              <a:rPr lang="en-US" dirty="0"/>
              <a:t>paper?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5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Thoughts on the Kai et al. </a:t>
            </a:r>
            <a:br>
              <a:rPr lang="en-US" dirty="0"/>
            </a:br>
            <a:r>
              <a:rPr lang="en-US" dirty="0"/>
              <a:t>paper?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6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Grain-sizes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grain-size(s) were the detection focus for each paper/case study?</a:t>
            </a:r>
          </a:p>
        </p:txBody>
      </p:sp>
    </p:spTree>
    <p:extLst>
      <p:ext uri="{BB962C8B-B14F-4D97-AF65-F5344CB8AC3E}">
        <p14:creationId xmlns:p14="http://schemas.microsoft.com/office/powerpoint/2010/main" val="2933223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Grain-sizes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What are the advantages and disadvantages of working at these different grain-size(s)?</a:t>
            </a:r>
          </a:p>
          <a:p>
            <a:pPr lvl="1"/>
            <a:r>
              <a:rPr lang="en-US" dirty="0"/>
              <a:t>Student-level</a:t>
            </a:r>
          </a:p>
          <a:p>
            <a:pPr lvl="1"/>
            <a:r>
              <a:rPr lang="en-US" dirty="0"/>
              <a:t>Action-level</a:t>
            </a:r>
          </a:p>
          <a:p>
            <a:pPr lvl="1"/>
            <a:r>
              <a:rPr lang="en-US" dirty="0"/>
              <a:t>Observation-level</a:t>
            </a:r>
          </a:p>
          <a:p>
            <a:pPr lvl="1"/>
            <a:r>
              <a:rPr lang="en-US" dirty="0"/>
              <a:t>Problem/Activity-level</a:t>
            </a:r>
          </a:p>
          <a:p>
            <a:pPr lvl="1"/>
            <a:r>
              <a:rPr lang="en-US" dirty="0"/>
              <a:t>Day/Session-level</a:t>
            </a:r>
          </a:p>
          <a:p>
            <a:pPr lvl="1"/>
            <a:r>
              <a:rPr lang="en-US" dirty="0"/>
              <a:t>Lesson-level</a:t>
            </a:r>
          </a:p>
        </p:txBody>
      </p:sp>
    </p:spTree>
    <p:extLst>
      <p:ext uri="{BB962C8B-B14F-4D97-AF65-F5344CB8AC3E}">
        <p14:creationId xmlns:p14="http://schemas.microsoft.com/office/powerpoint/2010/main" val="1700843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not expect (or want)</a:t>
            </a:r>
          </a:p>
          <a:p>
            <a:endParaRPr lang="en-US" dirty="0"/>
          </a:p>
          <a:p>
            <a:r>
              <a:rPr lang="en-US" dirty="0"/>
              <a:t>Detectors with Kappa = 0.75</a:t>
            </a:r>
          </a:p>
          <a:p>
            <a:endParaRPr lang="en-US" dirty="0"/>
          </a:p>
          <a:p>
            <a:r>
              <a:rPr lang="en-US" dirty="0"/>
              <a:t>For models built with training labels with inter-rater reliability Kappa = 0.62?</a:t>
            </a:r>
          </a:p>
        </p:txBody>
      </p:sp>
    </p:spTree>
    <p:extLst>
      <p:ext uri="{BB962C8B-B14F-4D97-AF65-F5344CB8AC3E}">
        <p14:creationId xmlns:p14="http://schemas.microsoft.com/office/powerpoint/2010/main" val="1830680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questions, comments, concerns about lectures?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HW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HW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couple of models</a:t>
            </a:r>
          </a:p>
          <a:p>
            <a:endParaRPr lang="en-US" dirty="0"/>
          </a:p>
          <a:p>
            <a:r>
              <a:rPr lang="en-US" dirty="0"/>
              <a:t>Apply some standard metrics for them</a:t>
            </a:r>
          </a:p>
          <a:p>
            <a:endParaRPr lang="en-US" dirty="0"/>
          </a:p>
          <a:p>
            <a:r>
              <a:rPr lang="en-US" dirty="0"/>
              <a:t>Available on </a:t>
            </a:r>
            <a:r>
              <a:rPr lang="en-US" dirty="0" err="1"/>
              <a:t>TutorShop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6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go over some of the solutions </a:t>
            </a:r>
            <a:br>
              <a:rPr lang="en-US" dirty="0"/>
            </a:br>
            <a:r>
              <a:rPr lang="en-US" dirty="0"/>
              <a:t>you handed in….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call on a small number of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53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HW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did not click DONE (were unable to) in Basic HW 1</a:t>
            </a:r>
          </a:p>
          <a:p>
            <a:endParaRPr lang="en-US" dirty="0"/>
          </a:p>
          <a:p>
            <a:r>
              <a:rPr lang="en-US" dirty="0"/>
              <a:t>Please go back and do that now</a:t>
            </a:r>
          </a:p>
          <a:p>
            <a:endParaRPr lang="en-US" dirty="0"/>
          </a:p>
          <a:p>
            <a:r>
              <a:rPr lang="en-US" dirty="0"/>
              <a:t>Sorry for </a:t>
            </a:r>
            <a:r>
              <a:rPr lang="en-US"/>
              <a:t>the glitch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7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or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Feburary</a:t>
            </a:r>
            <a:r>
              <a:rPr lang="en-US" dirty="0"/>
              <a:t> 20</a:t>
            </a:r>
          </a:p>
          <a:p>
            <a:endParaRPr lang="en-US" dirty="0"/>
          </a:p>
          <a:p>
            <a:r>
              <a:rPr lang="en-US" dirty="0"/>
              <a:t>Diagnostic Metrics</a:t>
            </a:r>
          </a:p>
          <a:p>
            <a:endParaRPr lang="en-US" dirty="0"/>
          </a:p>
          <a:p>
            <a:r>
              <a:rPr lang="en-US" dirty="0"/>
              <a:t>Baker, R.S. (2015) Big Data and Education. Ch. 2, V1, V2, V3, V4.</a:t>
            </a:r>
          </a:p>
          <a:p>
            <a:endParaRPr lang="en-US" dirty="0"/>
          </a:p>
          <a:p>
            <a:r>
              <a:rPr lang="en-US" dirty="0" err="1"/>
              <a:t>Jeni</a:t>
            </a:r>
            <a:r>
              <a:rPr lang="en-US" dirty="0"/>
              <a:t>, L. A., Cohn, J. F., &amp; De La Torre, F. (2013). Facing Imbalanced Data--Recommendations for the Use of Performance Metrics. Proceedings of Affective Computing and Intelligent Interaction (ACII), 245-251.</a:t>
            </a:r>
          </a:p>
          <a:p>
            <a:r>
              <a:rPr lang="en-US" dirty="0"/>
              <a:t>Knowles, J. E. (2014). Of needles and haystacks: Building an accurate statewide dropout early warning system in Wisconsin. Madison, WI: Wisconsin Department of Public Instruction. </a:t>
            </a:r>
          </a:p>
          <a:p>
            <a:r>
              <a:rPr lang="en-US" dirty="0" err="1"/>
              <a:t>Kitto</a:t>
            </a:r>
            <a:r>
              <a:rPr lang="en-US" dirty="0"/>
              <a:t>, K., Shum, S. B., &amp; Gibson, A. (2018). Embracing imperfection in learning analytics. In </a:t>
            </a:r>
            <a:r>
              <a:rPr lang="en-US" i="1" dirty="0"/>
              <a:t>Proceedings of the 8th International Conference on Learning Analytics and Knowledge</a:t>
            </a:r>
            <a:r>
              <a:rPr lang="en-US" dirty="0"/>
              <a:t> (pp. 451-460). ACM.</a:t>
            </a:r>
          </a:p>
          <a:p>
            <a:endParaRPr lang="en-US" dirty="0"/>
          </a:p>
          <a:p>
            <a:r>
              <a:rPr lang="en-US" dirty="0"/>
              <a:t>Basic HW 2 due!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go over some of the solutions </a:t>
            </a:r>
            <a:br>
              <a:rPr lang="en-US" dirty="0"/>
            </a:br>
            <a:r>
              <a:rPr lang="en-US" dirty="0"/>
              <a:t>you handed in….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I call on you, please come up and discuss</a:t>
            </a:r>
          </a:p>
          <a:p>
            <a:pPr lvl="1"/>
            <a:r>
              <a:rPr lang="en-US" dirty="0"/>
              <a:t>What you did</a:t>
            </a:r>
          </a:p>
          <a:p>
            <a:pPr lvl="2"/>
            <a:r>
              <a:rPr lang="en-US" dirty="0"/>
              <a:t>If you’re not the first person I call, please focus on how your solution differed from previous students</a:t>
            </a:r>
          </a:p>
          <a:p>
            <a:pPr lvl="1"/>
            <a:r>
              <a:rPr lang="en-US" dirty="0"/>
              <a:t>How well it worked</a:t>
            </a:r>
          </a:p>
          <a:p>
            <a:pPr lvl="1"/>
            <a:endParaRPr lang="en-US" dirty="0"/>
          </a:p>
          <a:p>
            <a:r>
              <a:rPr lang="en-US" dirty="0"/>
              <a:t>If you’re in the audience, please ask questions</a:t>
            </a:r>
          </a:p>
          <a:p>
            <a:pPr lvl="1"/>
            <a:r>
              <a:rPr lang="en-US" dirty="0"/>
              <a:t>But be nice…</a:t>
            </a:r>
          </a:p>
        </p:txBody>
      </p:sp>
    </p:spTree>
    <p:extLst>
      <p:ext uri="{BB962C8B-B14F-4D97-AF65-F5344CB8AC3E}">
        <p14:creationId xmlns:p14="http://schemas.microsoft.com/office/powerpoint/2010/main" val="263419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1BC1-B021-4DD4-B69B-B7C1FEE0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Ruikun</a:t>
            </a:r>
            <a:r>
              <a:rPr lang="en-US" dirty="0"/>
              <a:t> 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2FE6-DF35-4834-BF57-F1216A520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3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652A-AF7C-4E3D-A04F-CE6F351C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Michael </a:t>
            </a:r>
            <a:r>
              <a:rPr lang="en-US" dirty="0" err="1"/>
              <a:t>Frisone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4F4F4-15D5-48D4-A6D8-4A423954A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98C5-CF9B-4BA5-9AEB-91DFBE09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6456-941B-4F26-8E93-7427A452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cross-validated or held out a test set? Who didn't?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98C5-CF9B-4BA5-9AEB-91DFBE099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A6456-941B-4F26-8E93-7427A452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cross-validated with a student batch?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5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96FE-D8EC-4FD5-B50A-1D2B9F5F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batch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C1502-E503-4A87-B7AB-AFE68E7F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Ruiqing</a:t>
            </a:r>
            <a:r>
              <a:rPr lang="en-US" dirty="0"/>
              <a:t>, you cross-validated with Avgtimelast3SDnormed as batch.</a:t>
            </a:r>
          </a:p>
          <a:p>
            <a:r>
              <a:rPr lang="en-US" dirty="0" err="1"/>
              <a:t>Peiying</a:t>
            </a:r>
            <a:r>
              <a:rPr lang="en-US" dirty="0"/>
              <a:t>, you cross-validated with time as batch.</a:t>
            </a:r>
          </a:p>
          <a:p>
            <a:r>
              <a:rPr lang="en-US" dirty="0"/>
              <a:t>These are unusual choices. Can you provide some justification?</a:t>
            </a:r>
          </a:p>
        </p:txBody>
      </p:sp>
    </p:spTree>
    <p:extLst>
      <p:ext uri="{BB962C8B-B14F-4D97-AF65-F5344CB8AC3E}">
        <p14:creationId xmlns:p14="http://schemas.microsoft.com/office/powerpoint/2010/main" val="3054066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570</Words>
  <Application>Microsoft Office PowerPoint</Application>
  <PresentationFormat>On-screen Show (4:3)</PresentationFormat>
  <Paragraphs>92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Core Methods in  Educational Data Mining</vt:lpstr>
      <vt:lpstr>The Homework</vt:lpstr>
      <vt:lpstr>Let’s go over some of the solutions  you handed in….</vt:lpstr>
      <vt:lpstr>Let’s go over some of the solutions  you handed in….</vt:lpstr>
      <vt:lpstr>Ruikun Han</vt:lpstr>
      <vt:lpstr>Michael Frisone</vt:lpstr>
      <vt:lpstr>Who</vt:lpstr>
      <vt:lpstr>Who</vt:lpstr>
      <vt:lpstr>Different batch variables</vt:lpstr>
      <vt:lpstr>Who used Python? Who used RapidMiner? Who used R?</vt:lpstr>
      <vt:lpstr>Anyone else?</vt:lpstr>
      <vt:lpstr>What mattered?</vt:lpstr>
      <vt:lpstr>Questions? Comments? Concerns?</vt:lpstr>
      <vt:lpstr>Ch 2, V5, start at slide 6</vt:lpstr>
      <vt:lpstr>Textbook/Readings</vt:lpstr>
      <vt:lpstr>What is a behavior detector?</vt:lpstr>
      <vt:lpstr>What are some of the methods for collecting ground truth for complex behavior?</vt:lpstr>
      <vt:lpstr>What are some of the methods for collecting ground truth for complex behavior?</vt:lpstr>
      <vt:lpstr>What are some indicators of ground truth for student success?</vt:lpstr>
      <vt:lpstr>What are some indicators of ground truth for student success?</vt:lpstr>
      <vt:lpstr>Thoughts on the San Pedro et al.  case study?</vt:lpstr>
      <vt:lpstr>Thoughts on the Sao Pedro et al.  paper?</vt:lpstr>
      <vt:lpstr>Thoughts on the Kai et al.  paper?</vt:lpstr>
      <vt:lpstr>Grain-sizes</vt:lpstr>
      <vt:lpstr>Grain-sizes</vt:lpstr>
      <vt:lpstr>Why…</vt:lpstr>
      <vt:lpstr>Other questions, comments, concerns about lectures?</vt:lpstr>
      <vt:lpstr>Basic HW 2</vt:lpstr>
      <vt:lpstr>Basic HW 2</vt:lpstr>
      <vt:lpstr>Basic HW 2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</cp:lastModifiedBy>
  <cp:revision>398</cp:revision>
  <dcterms:created xsi:type="dcterms:W3CDTF">2010-01-07T20:34:12Z</dcterms:created>
  <dcterms:modified xsi:type="dcterms:W3CDTF">2019-02-13T15:59:19Z</dcterms:modified>
</cp:coreProperties>
</file>