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659" r:id="rId3"/>
    <p:sldId id="675" r:id="rId4"/>
    <p:sldId id="676" r:id="rId5"/>
    <p:sldId id="677" r:id="rId6"/>
    <p:sldId id="678" r:id="rId7"/>
    <p:sldId id="679" r:id="rId8"/>
    <p:sldId id="683" r:id="rId9"/>
    <p:sldId id="680" r:id="rId10"/>
    <p:sldId id="684" r:id="rId11"/>
    <p:sldId id="697" r:id="rId12"/>
    <p:sldId id="698" r:id="rId13"/>
    <p:sldId id="699" r:id="rId14"/>
    <p:sldId id="700" r:id="rId15"/>
    <p:sldId id="701" r:id="rId16"/>
    <p:sldId id="702" r:id="rId17"/>
    <p:sldId id="703" r:id="rId18"/>
    <p:sldId id="704" r:id="rId19"/>
    <p:sldId id="705" r:id="rId20"/>
    <p:sldId id="706" r:id="rId21"/>
    <p:sldId id="709" r:id="rId22"/>
    <p:sldId id="842" r:id="rId23"/>
    <p:sldId id="843" r:id="rId24"/>
    <p:sldId id="844" r:id="rId25"/>
    <p:sldId id="846" r:id="rId26"/>
    <p:sldId id="850" r:id="rId27"/>
    <p:sldId id="852" r:id="rId28"/>
    <p:sldId id="853" r:id="rId29"/>
    <p:sldId id="856" r:id="rId30"/>
    <p:sldId id="825" r:id="rId31"/>
    <p:sldId id="826" r:id="rId32"/>
    <p:sldId id="827" r:id="rId33"/>
    <p:sldId id="828" r:id="rId34"/>
    <p:sldId id="859" r:id="rId35"/>
    <p:sldId id="860" r:id="rId36"/>
    <p:sldId id="867" r:id="rId37"/>
    <p:sldId id="861" r:id="rId38"/>
    <p:sldId id="862" r:id="rId39"/>
    <p:sldId id="863" r:id="rId40"/>
    <p:sldId id="864" r:id="rId41"/>
    <p:sldId id="865" r:id="rId42"/>
    <p:sldId id="866" r:id="rId43"/>
    <p:sldId id="868" r:id="rId44"/>
    <p:sldId id="869" r:id="rId45"/>
    <p:sldId id="829" r:id="rId46"/>
    <p:sldId id="830" r:id="rId47"/>
    <p:sldId id="831" r:id="rId48"/>
    <p:sldId id="832" r:id="rId49"/>
    <p:sldId id="833" r:id="rId50"/>
    <p:sldId id="834" r:id="rId51"/>
    <p:sldId id="838" r:id="rId52"/>
    <p:sldId id="823" r:id="rId53"/>
    <p:sldId id="837" r:id="rId54"/>
    <p:sldId id="835" r:id="rId55"/>
    <p:sldId id="836" r:id="rId56"/>
    <p:sldId id="854" r:id="rId57"/>
    <p:sldId id="855" r:id="rId58"/>
    <p:sldId id="841" r:id="rId59"/>
    <p:sldId id="412" r:id="rId60"/>
    <p:sldId id="301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F711411-5A74-4285-AB94-913E11AEAFC3}">
          <p14:sldIdLst>
            <p14:sldId id="256"/>
            <p14:sldId id="659"/>
            <p14:sldId id="675"/>
            <p14:sldId id="676"/>
            <p14:sldId id="677"/>
            <p14:sldId id="678"/>
            <p14:sldId id="679"/>
            <p14:sldId id="683"/>
            <p14:sldId id="680"/>
            <p14:sldId id="684"/>
            <p14:sldId id="697"/>
            <p14:sldId id="698"/>
            <p14:sldId id="699"/>
            <p14:sldId id="700"/>
            <p14:sldId id="701"/>
            <p14:sldId id="702"/>
            <p14:sldId id="703"/>
            <p14:sldId id="704"/>
            <p14:sldId id="705"/>
            <p14:sldId id="706"/>
            <p14:sldId id="709"/>
            <p14:sldId id="842"/>
            <p14:sldId id="843"/>
            <p14:sldId id="844"/>
            <p14:sldId id="846"/>
            <p14:sldId id="850"/>
            <p14:sldId id="852"/>
            <p14:sldId id="853"/>
            <p14:sldId id="856"/>
            <p14:sldId id="825"/>
            <p14:sldId id="826"/>
            <p14:sldId id="827"/>
            <p14:sldId id="828"/>
            <p14:sldId id="859"/>
            <p14:sldId id="860"/>
            <p14:sldId id="867"/>
            <p14:sldId id="861"/>
            <p14:sldId id="862"/>
            <p14:sldId id="863"/>
            <p14:sldId id="864"/>
            <p14:sldId id="865"/>
            <p14:sldId id="866"/>
            <p14:sldId id="868"/>
            <p14:sldId id="869"/>
            <p14:sldId id="829"/>
            <p14:sldId id="830"/>
            <p14:sldId id="831"/>
            <p14:sldId id="832"/>
            <p14:sldId id="833"/>
            <p14:sldId id="834"/>
            <p14:sldId id="838"/>
            <p14:sldId id="823"/>
            <p14:sldId id="837"/>
            <p14:sldId id="835"/>
            <p14:sldId id="836"/>
            <p14:sldId id="854"/>
            <p14:sldId id="855"/>
            <p14:sldId id="841"/>
          </p14:sldIdLst>
        </p14:section>
        <p14:section name="Untitled Section" id="{7C0EC489-2797-4695-99E6-50127CBBF94C}">
          <p14:sldIdLst>
            <p14:sldId id="412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60" d="100"/>
          <a:sy n="60" d="100"/>
        </p:scale>
        <p:origin x="4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EDUC691</a:t>
            </a:r>
            <a:br>
              <a:rPr lang="en-US" dirty="0"/>
            </a:br>
            <a:r>
              <a:rPr lang="en-US" dirty="0"/>
              <a:t>Spring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thoughts about feature engineering?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19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Feature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of automated feature generation, as compared to feature engineering?</a:t>
            </a:r>
          </a:p>
          <a:p>
            <a:endParaRPr lang="en-US" dirty="0"/>
          </a:p>
          <a:p>
            <a:r>
              <a:rPr lang="en-US" dirty="0"/>
              <a:t>What are the disadvantages?</a:t>
            </a:r>
          </a:p>
        </p:txBody>
      </p:sp>
    </p:spTree>
    <p:extLst>
      <p:ext uri="{BB962C8B-B14F-4D97-AF65-F5344CB8AC3E}">
        <p14:creationId xmlns:p14="http://schemas.microsoft.com/office/powerpoint/2010/main" val="3900356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Feature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of automated feature selection, as compared to having a domain expert decide? </a:t>
            </a:r>
            <a:br>
              <a:rPr lang="en-US" dirty="0"/>
            </a:br>
            <a:r>
              <a:rPr lang="en-US" dirty="0"/>
              <a:t>(as in Sao Pedro paper from Monday)</a:t>
            </a:r>
          </a:p>
          <a:p>
            <a:endParaRPr lang="en-US" dirty="0"/>
          </a:p>
          <a:p>
            <a:r>
              <a:rPr lang="en-US" dirty="0"/>
              <a:t>What are the disadvantages?</a:t>
            </a:r>
          </a:p>
        </p:txBody>
      </p:sp>
    </p:spTree>
    <p:extLst>
      <p:ext uri="{BB962C8B-B14F-4D97-AF65-F5344CB8AC3E}">
        <p14:creationId xmlns:p14="http://schemas.microsoft.com/office/powerpoint/2010/main" val="3844501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connection to make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457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connection to make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Correlation filtering</a:t>
            </a:r>
          </a:p>
          <a:p>
            <a:endParaRPr lang="en-US" dirty="0"/>
          </a:p>
          <a:p>
            <a:r>
              <a:rPr lang="en-US" dirty="0"/>
              <a:t>Eliminating </a:t>
            </a:r>
            <a:r>
              <a:rPr lang="en-US" dirty="0" err="1"/>
              <a:t>collinearity</a:t>
            </a:r>
            <a:r>
              <a:rPr lang="en-US" dirty="0"/>
              <a:t> in statistics</a:t>
            </a:r>
          </a:p>
          <a:p>
            <a:endParaRPr lang="en-US" dirty="0"/>
          </a:p>
          <a:p>
            <a:r>
              <a:rPr lang="en-US" dirty="0"/>
              <a:t>In this case, increasing interpretability and reducing over-fitting go together</a:t>
            </a:r>
          </a:p>
          <a:p>
            <a:pPr lvl="1"/>
            <a:r>
              <a:rPr lang="en-US" dirty="0"/>
              <a:t>At least to some positive degree</a:t>
            </a:r>
          </a:p>
        </p:txBody>
      </p:sp>
    </p:spTree>
    <p:extLst>
      <p:ext uri="{BB962C8B-B14F-4D97-AF65-F5344CB8AC3E}">
        <p14:creationId xmlns:p14="http://schemas.microsoft.com/office/powerpoint/2010/main" val="3397035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Outer-loop forward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and disadvantages to doing this?</a:t>
            </a:r>
          </a:p>
        </p:txBody>
      </p:sp>
    </p:spTree>
    <p:extLst>
      <p:ext uri="{BB962C8B-B14F-4D97-AF65-F5344CB8AC3E}">
        <p14:creationId xmlns:p14="http://schemas.microsoft.com/office/powerpoint/2010/main" val="2247491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knowledge engineering?</a:t>
            </a:r>
          </a:p>
        </p:txBody>
      </p:sp>
    </p:spTree>
    <p:extLst>
      <p:ext uri="{BB962C8B-B14F-4D97-AF65-F5344CB8AC3E}">
        <p14:creationId xmlns:p14="http://schemas.microsoft.com/office/powerpoint/2010/main" val="1440844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knowledge engineering and EDM?</a:t>
            </a:r>
          </a:p>
        </p:txBody>
      </p:sp>
    </p:spTree>
    <p:extLst>
      <p:ext uri="{BB962C8B-B14F-4D97-AF65-F5344CB8AC3E}">
        <p14:creationId xmlns:p14="http://schemas.microsoft.com/office/powerpoint/2010/main" val="2078315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good knowledge engineering and bad knowledge engineering?</a:t>
            </a:r>
          </a:p>
        </p:txBody>
      </p:sp>
    </p:spTree>
    <p:extLst>
      <p:ext uri="{BB962C8B-B14F-4D97-AF65-F5344CB8AC3E}">
        <p14:creationId xmlns:p14="http://schemas.microsoft.com/office/powerpoint/2010/main" val="41459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(good) knowledge engineering and EDM?</a:t>
            </a:r>
          </a:p>
          <a:p>
            <a:endParaRPr lang="en-US" dirty="0"/>
          </a:p>
          <a:p>
            <a:r>
              <a:rPr lang="en-US" dirty="0"/>
              <a:t>What are the advantages and disadvantages of each?</a:t>
            </a:r>
          </a:p>
        </p:txBody>
      </p:sp>
    </p:spTree>
    <p:extLst>
      <p:ext uri="{BB962C8B-B14F-4D97-AF65-F5344CB8AC3E}">
        <p14:creationId xmlns:p14="http://schemas.microsoft.com/office/powerpoint/2010/main" val="330349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Continuing with Feature Engineering </a:t>
            </a:r>
          </a:p>
        </p:txBody>
      </p:sp>
    </p:spTree>
    <p:extLst>
      <p:ext uri="{BB962C8B-B14F-4D97-AF65-F5344CB8AC3E}">
        <p14:creationId xmlns:p14="http://schemas.microsoft.com/office/powerpoint/2010/main" val="2155851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they be integrated?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6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3B2AE-7D44-4FC2-B995-C5992D7C6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Clustering: Basic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08AB7-8F83-486D-8B01-C4B0831D1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Questions, Thoughts, Concerns?</a:t>
            </a:r>
          </a:p>
        </p:txBody>
      </p:sp>
    </p:spTree>
    <p:extLst>
      <p:ext uri="{BB962C8B-B14F-4D97-AF65-F5344CB8AC3E}">
        <p14:creationId xmlns:p14="http://schemas.microsoft.com/office/powerpoint/2010/main" val="3029169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play with clustering a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 k-means using the following points and initial centroids</a:t>
            </a:r>
          </a:p>
          <a:p>
            <a:endParaRPr lang="en-US" dirty="0"/>
          </a:p>
          <a:p>
            <a:r>
              <a:rPr lang="en-US" dirty="0"/>
              <a:t>I need 5 volunteers!</a:t>
            </a:r>
          </a:p>
        </p:txBody>
      </p:sp>
    </p:spTree>
    <p:extLst>
      <p:ext uri="{BB962C8B-B14F-4D97-AF65-F5344CB8AC3E}">
        <p14:creationId xmlns:p14="http://schemas.microsoft.com/office/powerpoint/2010/main" val="14033427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733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7772400" y="5638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7772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630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158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8229600" y="33528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590800" y="3048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534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48768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44196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4495800" y="411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4953000" y="3581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4876800" y="4191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4648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9624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41910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3886200" y="3276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48006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43434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4953000" y="2438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105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4495800" y="3352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4724400" y="1905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5029200" y="2971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4724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5029200" y="3352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4343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4267200" y="4114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46482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37338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40386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4681538" y="3924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4191000" y="3886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4249738" y="262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4032250" y="2413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3673475" y="29162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3816350" y="27003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4105275" y="3060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4537075" y="24844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257800" y="2895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46482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7244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876800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4343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4724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4321175" y="284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4724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4267200" y="3657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5720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13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comments on exercise?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389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questions about k-Means?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9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Baker’s feature engineering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Brainstorming 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Deciding 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Creating 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Studying the impact of features on model 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to 3 (or 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1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distortion/MSD good for choosing between randomized restarts</a:t>
            </a:r>
          </a:p>
          <a:p>
            <a:endParaRPr lang="en-US" dirty="0"/>
          </a:p>
          <a:p>
            <a:r>
              <a:rPr lang="en-US" dirty="0"/>
              <a:t>But bad for choosing cluster size?</a:t>
            </a:r>
          </a:p>
        </p:txBody>
      </p:sp>
    </p:spTree>
    <p:extLst>
      <p:ext uri="{BB962C8B-B14F-4D97-AF65-F5344CB8AC3E}">
        <p14:creationId xmlns:p14="http://schemas.microsoft.com/office/powerpoint/2010/main" val="19098671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Isn’t cross-validated distortion/MSD good for choosing cluster size?</a:t>
            </a:r>
          </a:p>
          <a:p>
            <a:endParaRPr lang="en-US" dirty="0"/>
          </a:p>
          <a:p>
            <a:r>
              <a:rPr lang="en-US" dirty="0"/>
              <a:t>Why doesn’t cross-validation fix the issue?</a:t>
            </a:r>
          </a:p>
        </p:txBody>
      </p:sp>
    </p:spTree>
    <p:extLst>
      <p:ext uri="{BB962C8B-B14F-4D97-AF65-F5344CB8AC3E}">
        <p14:creationId xmlns:p14="http://schemas.microsoft.com/office/powerpoint/2010/main" val="39327803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solution?</a:t>
            </a:r>
          </a:p>
        </p:txBody>
      </p:sp>
    </p:spTree>
    <p:extLst>
      <p:ext uri="{BB962C8B-B14F-4D97-AF65-F5344CB8AC3E}">
        <p14:creationId xmlns:p14="http://schemas.microsoft.com/office/powerpoint/2010/main" val="5842382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there a better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choose the number of clusters</a:t>
            </a:r>
          </a:p>
          <a:p>
            <a:endParaRPr lang="en-US" dirty="0"/>
          </a:p>
          <a:p>
            <a:r>
              <a:rPr lang="en-US" dirty="0"/>
              <a:t>Than just the adjusted fit?</a:t>
            </a:r>
          </a:p>
        </p:txBody>
      </p:sp>
    </p:spTree>
    <p:extLst>
      <p:ext uri="{BB962C8B-B14F-4D97-AF65-F5344CB8AC3E}">
        <p14:creationId xmlns:p14="http://schemas.microsoft.com/office/powerpoint/2010/main" val="4977943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Silhouette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increasingly popular method for determining how many clusters to use (</a:t>
            </a:r>
            <a:r>
              <a:rPr lang="en-US" dirty="0" err="1"/>
              <a:t>Rousseeuw</a:t>
            </a:r>
            <a:r>
              <a:rPr lang="en-US" dirty="0"/>
              <a:t>, 1987; Kaufman &amp; </a:t>
            </a:r>
            <a:r>
              <a:rPr lang="en-US" dirty="0" err="1"/>
              <a:t>Rousseeuw</a:t>
            </a:r>
            <a:r>
              <a:rPr lang="en-US" dirty="0"/>
              <a:t>, 1990)</a:t>
            </a:r>
          </a:p>
        </p:txBody>
      </p:sp>
    </p:spTree>
    <p:extLst>
      <p:ext uri="{BB962C8B-B14F-4D97-AF65-F5344CB8AC3E}">
        <p14:creationId xmlns:p14="http://schemas.microsoft.com/office/powerpoint/2010/main" val="21473489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Silhouette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Silhouette plot shows how close each point in a cluster is to points in adjacent clusters</a:t>
            </a:r>
          </a:p>
          <a:p>
            <a:endParaRPr lang="en-US" dirty="0"/>
          </a:p>
          <a:p>
            <a:r>
              <a:rPr lang="en-US" dirty="0"/>
              <a:t>Silhouette values scaled from -1 to 1</a:t>
            </a:r>
          </a:p>
          <a:p>
            <a:pPr lvl="1"/>
            <a:r>
              <a:rPr lang="en-US" dirty="0"/>
              <a:t>Close to +1: Data point is far from adjacent clusters</a:t>
            </a:r>
          </a:p>
          <a:p>
            <a:pPr lvl="1"/>
            <a:r>
              <a:rPr lang="en-US" dirty="0"/>
              <a:t>Close to 0: Data point is at boundary between clusters</a:t>
            </a:r>
          </a:p>
          <a:p>
            <a:pPr lvl="1"/>
            <a:r>
              <a:rPr lang="en-US" dirty="0"/>
              <a:t>Close to -1: Data point is closer to other cluster than its own cluster </a:t>
            </a:r>
          </a:p>
        </p:txBody>
      </p:sp>
    </p:spTree>
    <p:extLst>
      <p:ext uri="{BB962C8B-B14F-4D97-AF65-F5344CB8AC3E}">
        <p14:creationId xmlns:p14="http://schemas.microsoft.com/office/powerpoint/2010/main" val="3074564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Silhouette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For each data point </a:t>
                </a:r>
                <a:r>
                  <a:rPr lang="en-US" dirty="0" err="1"/>
                  <a:t>i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A(</a:t>
                </a:r>
                <a:r>
                  <a:rPr lang="en-US" dirty="0" err="1"/>
                  <a:t>i</a:t>
                </a:r>
                <a:r>
                  <a:rPr lang="en-US" dirty="0"/>
                  <a:t>) = average distance of </a:t>
                </a:r>
                <a:r>
                  <a:rPr lang="en-US" dirty="0" err="1"/>
                  <a:t>i</a:t>
                </a:r>
                <a:r>
                  <a:rPr lang="en-US" dirty="0"/>
                  <a:t> from all other data points in same cluster C</a:t>
                </a:r>
              </a:p>
              <a:p>
                <a:endParaRPr lang="en-US" dirty="0"/>
              </a:p>
              <a:p>
                <a:r>
                  <a:rPr lang="en-US" dirty="0"/>
                  <a:t>C* = cluster with lowest average distance of </a:t>
                </a:r>
                <a:r>
                  <a:rPr lang="en-US" dirty="0" err="1"/>
                  <a:t>i</a:t>
                </a:r>
                <a:r>
                  <a:rPr lang="en-US" dirty="0"/>
                  <a:t> from all other data points in cluster c*</a:t>
                </a:r>
              </a:p>
              <a:p>
                <a:endParaRPr lang="en-US" dirty="0"/>
              </a:p>
              <a:p>
                <a:r>
                  <a:rPr lang="en-US" dirty="0"/>
                  <a:t>B(</a:t>
                </a:r>
                <a:r>
                  <a:rPr lang="en-US" dirty="0" err="1"/>
                  <a:t>i</a:t>
                </a:r>
                <a:r>
                  <a:rPr lang="en-US" dirty="0"/>
                  <a:t>) = average dissimilarity of </a:t>
                </a:r>
                <a:r>
                  <a:rPr lang="en-US" dirty="0" err="1"/>
                  <a:t>i</a:t>
                </a:r>
                <a:r>
                  <a:rPr lang="en-US" dirty="0"/>
                  <a:t> from all other data points in cluster C*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sz="5100" b="0" i="1" smtClean="0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sz="51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100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sz="51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5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100" b="0" i="1" smtClean="0">
                            <a:latin typeface="Cambria Math"/>
                          </a:rPr>
                          <m:t>𝐵</m:t>
                        </m:r>
                        <m:d>
                          <m:dPr>
                            <m:ctrlPr>
                              <a:rPr lang="en-US" sz="51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5100" b="0" i="1" smtClean="0">
                                <a:latin typeface="Cambria Math"/>
                              </a:rPr>
                              <m:t>𝑖</m:t>
                            </m:r>
                          </m:e>
                        </m:d>
                        <m:r>
                          <a:rPr lang="en-US" sz="51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5100" b="0" i="1" smtClean="0">
                            <a:latin typeface="Cambria Math"/>
                          </a:rPr>
                          <m:t>𝐴</m:t>
                        </m:r>
                        <m:r>
                          <a:rPr lang="en-US" sz="5100" b="0" i="1" smtClean="0">
                            <a:latin typeface="Cambria Math"/>
                          </a:rPr>
                          <m:t>(</m:t>
                        </m:r>
                        <m:r>
                          <a:rPr lang="en-US" sz="51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51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100" b="0" i="0" smtClean="0">
                            <a:latin typeface="Cambria Math"/>
                          </a:rPr>
                          <m:t>max</m:t>
                        </m:r>
                        <m:r>
                          <a:rPr lang="en-US" sz="5100" b="0" i="1" smtClean="0">
                            <a:latin typeface="Cambria Math"/>
                          </a:rPr>
                          <m:t>⁡{</m:t>
                        </m:r>
                        <m:r>
                          <a:rPr lang="en-US" sz="5100" b="0" i="1" smtClean="0">
                            <a:latin typeface="Cambria Math"/>
                          </a:rPr>
                          <m:t>𝐴</m:t>
                        </m:r>
                        <m:d>
                          <m:dPr>
                            <m:ctrlPr>
                              <a:rPr lang="en-US" sz="51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5100" b="0" i="1" smtClean="0">
                                <a:latin typeface="Cambria Math"/>
                              </a:rPr>
                              <m:t>𝑖</m:t>
                            </m:r>
                          </m:e>
                        </m:d>
                        <m:r>
                          <a:rPr lang="en-US" sz="5100" b="0" i="1" smtClean="0">
                            <a:latin typeface="Cambria Math"/>
                          </a:rPr>
                          <m:t>, </m:t>
                        </m:r>
                        <m:r>
                          <a:rPr lang="en-US" sz="5100" b="0" i="1" smtClean="0">
                            <a:latin typeface="Cambria Math"/>
                          </a:rPr>
                          <m:t>𝐵</m:t>
                        </m:r>
                        <m:r>
                          <a:rPr lang="en-US" sz="5100" b="0" i="1" smtClean="0">
                            <a:latin typeface="Cambria Math"/>
                          </a:rPr>
                          <m:t>(</m:t>
                        </m:r>
                        <m:r>
                          <a:rPr lang="en-US" sz="51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51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815" t="-1939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4394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from </a:t>
            </a:r>
            <a:br>
              <a:rPr lang="en-US" dirty="0"/>
            </a:br>
            <a:r>
              <a:rPr lang="en-US" sz="3600" dirty="0"/>
              <a:t>http://scikit-learn.org/ stable/</a:t>
            </a:r>
            <a:r>
              <a:rPr lang="en-US" sz="3600" dirty="0" err="1"/>
              <a:t>auto_examples</a:t>
            </a:r>
            <a:r>
              <a:rPr lang="en-US" sz="3600" dirty="0"/>
              <a:t>/cluster/ plot_kmeans_silhouette_analysis.html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613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clusters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../../_images/plot_kmeans_silhouette_analysis_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209313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0971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clusters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../../_images/plot_kmeans_silhouette_analysis_0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" y="1600200"/>
            <a:ext cx="9013371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27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useful?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Brainstorming 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Deciding 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Creating 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Studying the impact of features on model 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to 3 (or 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360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clusters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../../_images/plot_kmeans_silhouette_analysis_0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991600" cy="3496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9888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clusters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../../_images/plot_kmeans_silhouette_analysis_0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230" y="1676400"/>
            <a:ext cx="9209314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8016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clusters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../../_images/plot_kmeans_silhouette_analysis_00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049062" cy="351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3879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in this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and 4 clusters are reasonable choices</a:t>
            </a:r>
          </a:p>
          <a:p>
            <a:r>
              <a:rPr lang="en-US" dirty="0"/>
              <a:t>3, 5, and 6 clusters are not good choices</a:t>
            </a:r>
          </a:p>
        </p:txBody>
      </p:sp>
    </p:spTree>
    <p:extLst>
      <p:ext uri="{BB962C8B-B14F-4D97-AF65-F5344CB8AC3E}">
        <p14:creationId xmlns:p14="http://schemas.microsoft.com/office/powerpoint/2010/main" val="20673443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39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Gaussian Mixture Models</a:t>
            </a:r>
          </a:p>
        </p:txBody>
      </p:sp>
    </p:spTree>
    <p:extLst>
      <p:ext uri="{BB962C8B-B14F-4D97-AF65-F5344CB8AC3E}">
        <p14:creationId xmlns:p14="http://schemas.microsoft.com/office/powerpoint/2010/main" val="7808729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Gaussian Mixture Models</a:t>
            </a:r>
          </a:p>
          <a:p>
            <a:endParaRPr lang="en-US" dirty="0"/>
          </a:p>
          <a:p>
            <a:r>
              <a:rPr lang="en-US" dirty="0"/>
              <a:t>Why not use them all the time?</a:t>
            </a:r>
          </a:p>
        </p:txBody>
      </p:sp>
    </p:spTree>
    <p:extLst>
      <p:ext uri="{BB962C8B-B14F-4D97-AF65-F5344CB8AC3E}">
        <p14:creationId xmlns:p14="http://schemas.microsoft.com/office/powerpoint/2010/main" val="12605956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Spectral Clustering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17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Spectral Clustering</a:t>
            </a:r>
          </a:p>
          <a:p>
            <a:endParaRPr lang="en-US" dirty="0"/>
          </a:p>
          <a:p>
            <a:r>
              <a:rPr lang="en-US" dirty="0"/>
              <a:t>Why not use it all the time?</a:t>
            </a:r>
          </a:p>
        </p:txBody>
      </p:sp>
    </p:spTree>
    <p:extLst>
      <p:ext uri="{BB962C8B-B14F-4D97-AF65-F5344CB8AC3E}">
        <p14:creationId xmlns:p14="http://schemas.microsoft.com/office/powerpoint/2010/main" val="8623424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Hierarchical Clustering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99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missing?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Brainstorming 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Deciding 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Creating 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Studying the impact of features on model 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to 3 (or 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010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Hierarchical Clustering</a:t>
            </a:r>
          </a:p>
          <a:p>
            <a:endParaRPr lang="en-US" dirty="0"/>
          </a:p>
          <a:p>
            <a:r>
              <a:rPr lang="en-US" dirty="0"/>
              <a:t>Why not use it all the time?</a:t>
            </a:r>
          </a:p>
        </p:txBody>
      </p:sp>
    </p:spTree>
    <p:extLst>
      <p:ext uri="{BB962C8B-B14F-4D97-AF65-F5344CB8AC3E}">
        <p14:creationId xmlns:p14="http://schemas.microsoft.com/office/powerpoint/2010/main" val="20641447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Clustering: 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93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Analysis .vs. 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30682822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Analysis: 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909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 general advantages of structure discovery algorithms (clustering, factor analysis)</a:t>
            </a:r>
          </a:p>
          <a:p>
            <a:r>
              <a:rPr lang="en-US" dirty="0"/>
              <a:t>Compared to supervised/prediction modeling methods?</a:t>
            </a:r>
          </a:p>
        </p:txBody>
      </p:sp>
    </p:spTree>
    <p:extLst>
      <p:ext uri="{BB962C8B-B14F-4D97-AF65-F5344CB8AC3E}">
        <p14:creationId xmlns:p14="http://schemas.microsoft.com/office/powerpoint/2010/main" val="24847934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 general advantages of structure discovery algorithms (clustering, factor analysis)</a:t>
            </a:r>
          </a:p>
          <a:p>
            <a:r>
              <a:rPr lang="en-US" dirty="0"/>
              <a:t>Compared to supervised/prediction modeling methods?</a:t>
            </a:r>
          </a:p>
          <a:p>
            <a:endParaRPr lang="en-US" dirty="0"/>
          </a:p>
          <a:p>
            <a:r>
              <a:rPr lang="en-US" dirty="0"/>
              <a:t>What are the disadvantages?</a:t>
            </a:r>
          </a:p>
        </p:txBody>
      </p:sp>
    </p:spTree>
    <p:extLst>
      <p:ext uri="{BB962C8B-B14F-4D97-AF65-F5344CB8AC3E}">
        <p14:creationId xmlns:p14="http://schemas.microsoft.com/office/powerpoint/2010/main" val="22385573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point…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cluster in a well-known domain, you are likely to obtain well-known findings</a:t>
            </a:r>
          </a:p>
        </p:txBody>
      </p:sp>
    </p:spTree>
    <p:extLst>
      <p:ext uri="{BB962C8B-B14F-4D97-AF65-F5344CB8AC3E}">
        <p14:creationId xmlns:p14="http://schemas.microsoft.com/office/powerpoint/2010/main" val="27456230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Because of this…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Clustering is popular</a:t>
            </a:r>
          </a:p>
          <a:p>
            <a:endParaRPr lang="en-US" dirty="0"/>
          </a:p>
          <a:p>
            <a:r>
              <a:rPr lang="en-US" dirty="0"/>
              <a:t>But somewhat prone to uninteresting papers in education research</a:t>
            </a:r>
          </a:p>
          <a:p>
            <a:pPr lvl="1"/>
            <a:r>
              <a:rPr lang="en-US" dirty="0"/>
              <a:t>Where usually a lot is already known</a:t>
            </a:r>
          </a:p>
          <a:p>
            <a:pPr lvl="1"/>
            <a:endParaRPr lang="en-US" dirty="0"/>
          </a:p>
          <a:p>
            <a:r>
              <a:rPr lang="en-US" dirty="0"/>
              <a:t>So be thoughtful…</a:t>
            </a:r>
          </a:p>
        </p:txBody>
      </p:sp>
    </p:spTree>
    <p:extLst>
      <p:ext uri="{BB962C8B-B14F-4D97-AF65-F5344CB8AC3E}">
        <p14:creationId xmlns:p14="http://schemas.microsoft.com/office/powerpoint/2010/main" val="424892177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other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8902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Association Rule and Sequential Pattern Mining</a:t>
            </a:r>
          </a:p>
          <a:p>
            <a:endParaRPr lang="en-US" dirty="0"/>
          </a:p>
          <a:p>
            <a:r>
              <a:rPr lang="en-US" dirty="0"/>
              <a:t>Wednesday, March 27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Baker, R.S. (2018) Big Data and Education. Ch. 7, V1, V2, V3, V4, V5.</a:t>
            </a:r>
          </a:p>
          <a:p>
            <a:endParaRPr lang="en-US" dirty="0"/>
          </a:p>
          <a:p>
            <a:r>
              <a:rPr lang="en-US" dirty="0"/>
              <a:t>Baker, R.S. (2018) Big Data and Education. Ch. 5, V3, V4.</a:t>
            </a:r>
          </a:p>
          <a:p>
            <a:r>
              <a:rPr lang="en-US" dirty="0"/>
              <a:t>Merceron, A., </a:t>
            </a:r>
            <a:r>
              <a:rPr lang="en-US" dirty="0" err="1"/>
              <a:t>Yacef</a:t>
            </a:r>
            <a:r>
              <a:rPr lang="en-US" dirty="0"/>
              <a:t>, K. (2008) Interestingness Measures for Association Rules in Educational Data. Proceedings of the 1st International Conference on Educational Data Mining,57-66. </a:t>
            </a:r>
          </a:p>
          <a:p>
            <a:r>
              <a:rPr lang="en-US" dirty="0" err="1"/>
              <a:t>Bazaldua</a:t>
            </a:r>
            <a:r>
              <a:rPr lang="en-US" dirty="0"/>
              <a:t>, D.A.L., Baker, R.S., San Pedro, M.O.Z. (2014) Combining Expert and Metric-Based Assessments of Association Rule Interestingness. </a:t>
            </a:r>
            <a:r>
              <a:rPr lang="en-US" i="1" dirty="0"/>
              <a:t>Proceedings of the 7th International Conference on Educational Data Mining</a:t>
            </a:r>
            <a:r>
              <a:rPr lang="en-US" dirty="0"/>
              <a:t>.</a:t>
            </a:r>
          </a:p>
          <a:p>
            <a:r>
              <a:rPr lang="en-US" dirty="0" err="1"/>
              <a:t>Kinnebrew</a:t>
            </a:r>
            <a:r>
              <a:rPr lang="en-US" dirty="0"/>
              <a:t>, J. S., </a:t>
            </a:r>
            <a:r>
              <a:rPr lang="en-US" dirty="0" err="1"/>
              <a:t>Loretz</a:t>
            </a:r>
            <a:r>
              <a:rPr lang="en-US" dirty="0"/>
              <a:t>, K. M., &amp; Biswas, G. (2013). A contextualized, differential sequence mining method to derive students' learning behavior patterns. JEDM-Journal of Educational Data Mining, 5(1), 190-219.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else could it be improved?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7989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IDEO tips for Brainstorming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1. Defer judgment</a:t>
            </a:r>
          </a:p>
          <a:p>
            <a:pPr marL="0" indent="0">
              <a:buNone/>
            </a:pPr>
            <a:r>
              <a:rPr lang="en-US" b="1" dirty="0"/>
              <a:t>2. Encourage wild ideas</a:t>
            </a:r>
          </a:p>
          <a:p>
            <a:pPr marL="0" indent="0">
              <a:buNone/>
            </a:pPr>
            <a:r>
              <a:rPr lang="en-US" b="1" dirty="0"/>
              <a:t>3. Build on the ideas of others</a:t>
            </a:r>
          </a:p>
          <a:p>
            <a:pPr marL="0" indent="0">
              <a:buNone/>
            </a:pPr>
            <a:r>
              <a:rPr lang="en-US" b="1" dirty="0"/>
              <a:t>4. Stay focused on the topic</a:t>
            </a:r>
          </a:p>
          <a:p>
            <a:pPr marL="0" indent="0">
              <a:buNone/>
            </a:pPr>
            <a:r>
              <a:rPr lang="en-US" b="1" dirty="0"/>
              <a:t>5. One conversation at a time</a:t>
            </a:r>
          </a:p>
          <a:p>
            <a:pPr marL="0" indent="0">
              <a:buNone/>
            </a:pPr>
            <a:r>
              <a:rPr lang="en-US" b="1" dirty="0"/>
              <a:t>6. Be visual</a:t>
            </a:r>
          </a:p>
          <a:p>
            <a:pPr marL="0" indent="0">
              <a:buNone/>
            </a:pPr>
            <a:r>
              <a:rPr lang="en-US" b="1" dirty="0"/>
              <a:t>7. Go for quantity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http://www.openideo.com/fieldnotes/openideo-team-notes/seven-tips-on-better-brainstorming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8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thoughts?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89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Deciding what features to create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Trade-off between the effort to create a feature and how likely it is to be useful</a:t>
            </a:r>
          </a:p>
          <a:p>
            <a:r>
              <a:rPr lang="en-US" dirty="0"/>
              <a:t>Worth biasing in favor of features that are different than anything else you’ve tried before</a:t>
            </a:r>
          </a:p>
          <a:p>
            <a:pPr lvl="1"/>
            <a:r>
              <a:rPr lang="en-US" dirty="0"/>
              <a:t>Explores a different part of the space</a:t>
            </a:r>
          </a:p>
        </p:txBody>
      </p:sp>
    </p:spTree>
    <p:extLst>
      <p:ext uri="{BB962C8B-B14F-4D97-AF65-F5344CB8AC3E}">
        <p14:creationId xmlns:p14="http://schemas.microsoft.com/office/powerpoint/2010/main" val="26038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5618</TotalTime>
  <Words>997</Words>
  <Application>Microsoft Office PowerPoint</Application>
  <PresentationFormat>On-screen Show (4:3)</PresentationFormat>
  <Paragraphs>254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4" baseType="lpstr">
      <vt:lpstr>Arial</vt:lpstr>
      <vt:lpstr>Calibri</vt:lpstr>
      <vt:lpstr>Cambria Math</vt:lpstr>
      <vt:lpstr>Office Theme</vt:lpstr>
      <vt:lpstr>Core Methods in  Educational Data Mining</vt:lpstr>
      <vt:lpstr>Continuing with Feature Engineering </vt:lpstr>
      <vt:lpstr>Baker’s feature engineering process</vt:lpstr>
      <vt:lpstr>What’s useful?</vt:lpstr>
      <vt:lpstr>What’s missing?</vt:lpstr>
      <vt:lpstr>How else could it be improved?</vt:lpstr>
      <vt:lpstr>IDEO tips for Brainstorming</vt:lpstr>
      <vt:lpstr>Your thoughts?</vt:lpstr>
      <vt:lpstr>Deciding what features to create</vt:lpstr>
      <vt:lpstr>General thoughts about feature engineering?</vt:lpstr>
      <vt:lpstr>Automated Feature Generation</vt:lpstr>
      <vt:lpstr>Automated Feature Selection</vt:lpstr>
      <vt:lpstr>A connection to make</vt:lpstr>
      <vt:lpstr>A connection to make</vt:lpstr>
      <vt:lpstr>Outer-loop forward selection</vt:lpstr>
      <vt:lpstr>Knowledge Engineering</vt:lpstr>
      <vt:lpstr>Knowledge Engineering</vt:lpstr>
      <vt:lpstr>Knowledge Engineering</vt:lpstr>
      <vt:lpstr>Knowledge Engineering</vt:lpstr>
      <vt:lpstr>How can they be integrated?</vt:lpstr>
      <vt:lpstr>Clustering: Basic Assignment</vt:lpstr>
      <vt:lpstr>Let’s play with clustering a bit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comments on exercise?</vt:lpstr>
      <vt:lpstr>Any questions about k-Means?</vt:lpstr>
      <vt:lpstr>Why</vt:lpstr>
      <vt:lpstr>Why</vt:lpstr>
      <vt:lpstr>What</vt:lpstr>
      <vt:lpstr>Is there a better way</vt:lpstr>
      <vt:lpstr>Silhouette Analysis</vt:lpstr>
      <vt:lpstr>Silhouette Analysis</vt:lpstr>
      <vt:lpstr>Silhouette Formula</vt:lpstr>
      <vt:lpstr>Example from  http://scikit-learn.org/ stable/auto_examples/cluster/ plot_kmeans_silhouette_analysis.html</vt:lpstr>
      <vt:lpstr>Good clusters</vt:lpstr>
      <vt:lpstr>Good clusters</vt:lpstr>
      <vt:lpstr>Bad clusters</vt:lpstr>
      <vt:lpstr>Bad clusters</vt:lpstr>
      <vt:lpstr>Bad clusters</vt:lpstr>
      <vt:lpstr>So in this example</vt:lpstr>
      <vt:lpstr>Questions? Comments?</vt:lpstr>
      <vt:lpstr>What are the advantages?</vt:lpstr>
      <vt:lpstr>What are the advantages?</vt:lpstr>
      <vt:lpstr>What are the advantages?</vt:lpstr>
      <vt:lpstr>What are the advantages?</vt:lpstr>
      <vt:lpstr>What are the advantages?</vt:lpstr>
      <vt:lpstr>What are the advantages?</vt:lpstr>
      <vt:lpstr>Clustering: Any Questions?</vt:lpstr>
      <vt:lpstr>Factor Analysis .vs. Clustering</vt:lpstr>
      <vt:lpstr>Factor Analysis: Any Questions?</vt:lpstr>
      <vt:lpstr>What…</vt:lpstr>
      <vt:lpstr>What…</vt:lpstr>
      <vt:lpstr>Important point…</vt:lpstr>
      <vt:lpstr>Because of this…</vt:lpstr>
      <vt:lpstr>Any other questions?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</cp:lastModifiedBy>
  <cp:revision>456</cp:revision>
  <dcterms:created xsi:type="dcterms:W3CDTF">2010-01-07T20:34:12Z</dcterms:created>
  <dcterms:modified xsi:type="dcterms:W3CDTF">2019-03-16T11:11:17Z</dcterms:modified>
</cp:coreProperties>
</file>