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777" r:id="rId3"/>
    <p:sldId id="781" r:id="rId4"/>
    <p:sldId id="782" r:id="rId5"/>
    <p:sldId id="783" r:id="rId6"/>
    <p:sldId id="784" r:id="rId7"/>
    <p:sldId id="785" r:id="rId8"/>
    <p:sldId id="786" r:id="rId9"/>
    <p:sldId id="787" r:id="rId10"/>
    <p:sldId id="791" r:id="rId11"/>
    <p:sldId id="792" r:id="rId12"/>
    <p:sldId id="801" r:id="rId13"/>
    <p:sldId id="793" r:id="rId14"/>
    <p:sldId id="796" r:id="rId15"/>
    <p:sldId id="794" r:id="rId16"/>
    <p:sldId id="795" r:id="rId17"/>
    <p:sldId id="797" r:id="rId18"/>
    <p:sldId id="798" r:id="rId19"/>
    <p:sldId id="799" r:id="rId20"/>
    <p:sldId id="800" r:id="rId21"/>
    <p:sldId id="809" r:id="rId22"/>
    <p:sldId id="802" r:id="rId23"/>
    <p:sldId id="804" r:id="rId24"/>
    <p:sldId id="805" r:id="rId25"/>
    <p:sldId id="806" r:id="rId26"/>
    <p:sldId id="807" r:id="rId27"/>
    <p:sldId id="808" r:id="rId28"/>
    <p:sldId id="803" r:id="rId29"/>
    <p:sldId id="316" r:id="rId30"/>
    <p:sldId id="318" r:id="rId31"/>
    <p:sldId id="810" r:id="rId32"/>
    <p:sldId id="778" r:id="rId33"/>
    <p:sldId id="811" r:id="rId34"/>
    <p:sldId id="820" r:id="rId35"/>
    <p:sldId id="812" r:id="rId36"/>
    <p:sldId id="779" r:id="rId37"/>
    <p:sldId id="819" r:id="rId38"/>
    <p:sldId id="813" r:id="rId39"/>
    <p:sldId id="814" r:id="rId40"/>
    <p:sldId id="821" r:id="rId41"/>
    <p:sldId id="822" r:id="rId42"/>
    <p:sldId id="823" r:id="rId43"/>
    <p:sldId id="824" r:id="rId44"/>
    <p:sldId id="828" r:id="rId45"/>
    <p:sldId id="829" r:id="rId46"/>
    <p:sldId id="834" r:id="rId47"/>
    <p:sldId id="835" r:id="rId48"/>
    <p:sldId id="817" r:id="rId49"/>
    <p:sldId id="837" r:id="rId50"/>
    <p:sldId id="831" r:id="rId51"/>
    <p:sldId id="825" r:id="rId52"/>
    <p:sldId id="827" r:id="rId53"/>
    <p:sldId id="826" r:id="rId54"/>
    <p:sldId id="833" r:id="rId55"/>
    <p:sldId id="832" r:id="rId56"/>
    <p:sldId id="836" r:id="rId57"/>
    <p:sldId id="838" r:id="rId58"/>
    <p:sldId id="788" r:id="rId59"/>
    <p:sldId id="780" r:id="rId60"/>
    <p:sldId id="412" r:id="rId61"/>
    <p:sldId id="301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777"/>
            <p14:sldId id="781"/>
            <p14:sldId id="782"/>
            <p14:sldId id="783"/>
            <p14:sldId id="784"/>
            <p14:sldId id="785"/>
            <p14:sldId id="786"/>
            <p14:sldId id="787"/>
            <p14:sldId id="791"/>
            <p14:sldId id="792"/>
            <p14:sldId id="801"/>
            <p14:sldId id="793"/>
            <p14:sldId id="796"/>
            <p14:sldId id="794"/>
            <p14:sldId id="795"/>
            <p14:sldId id="797"/>
            <p14:sldId id="798"/>
            <p14:sldId id="799"/>
            <p14:sldId id="800"/>
            <p14:sldId id="809"/>
            <p14:sldId id="802"/>
            <p14:sldId id="804"/>
            <p14:sldId id="805"/>
            <p14:sldId id="806"/>
            <p14:sldId id="807"/>
            <p14:sldId id="808"/>
            <p14:sldId id="803"/>
            <p14:sldId id="316"/>
            <p14:sldId id="318"/>
            <p14:sldId id="810"/>
            <p14:sldId id="778"/>
            <p14:sldId id="811"/>
            <p14:sldId id="820"/>
            <p14:sldId id="812"/>
            <p14:sldId id="779"/>
            <p14:sldId id="819"/>
            <p14:sldId id="813"/>
            <p14:sldId id="814"/>
            <p14:sldId id="821"/>
            <p14:sldId id="822"/>
            <p14:sldId id="823"/>
            <p14:sldId id="824"/>
            <p14:sldId id="828"/>
            <p14:sldId id="829"/>
            <p14:sldId id="834"/>
            <p14:sldId id="835"/>
            <p14:sldId id="817"/>
            <p14:sldId id="837"/>
            <p14:sldId id="831"/>
            <p14:sldId id="825"/>
            <p14:sldId id="827"/>
            <p14:sldId id="826"/>
            <p14:sldId id="833"/>
            <p14:sldId id="832"/>
            <p14:sldId id="836"/>
            <p14:sldId id="838"/>
            <p14:sldId id="788"/>
            <p14:sldId id="780"/>
            <p14:sldId id="412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66" d="100"/>
          <a:sy n="66" d="100"/>
        </p:scale>
        <p:origin x="12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3929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5169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8663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0364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5290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3890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6957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 6191</a:t>
            </a:r>
            <a:br>
              <a:rPr lang="en-US" dirty="0"/>
            </a:br>
            <a:r>
              <a:rPr lang="en-US" dirty="0"/>
              <a:t>Fall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48FAD-A537-FCDA-A898-FEBB1DC10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55353-A1B0-108F-AFD1-DBE339D98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inputs M, N, P</a:t>
            </a:r>
          </a:p>
          <a:p>
            <a:r>
              <a:rPr lang="en-US" dirty="0"/>
              <a:t>With w weights 1, 0, -0.5 and b intercept 0.1</a:t>
            </a:r>
          </a:p>
          <a:p>
            <a:r>
              <a:rPr lang="en-US" dirty="0"/>
              <a:t>Then for M=1, N=-7, P=2</a:t>
            </a:r>
          </a:p>
          <a:p>
            <a:r>
              <a:rPr lang="en-US" dirty="0"/>
              <a:t>What is f(x)?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66E217-F4D6-F885-9D16-D109D2675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5697538"/>
            <a:ext cx="41338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400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48FAD-A537-FCDA-A898-FEBB1DC10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55353-A1B0-108F-AFD1-DBE339D98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inputs M, N, P</a:t>
            </a:r>
          </a:p>
          <a:p>
            <a:r>
              <a:rPr lang="en-US" dirty="0"/>
              <a:t>With w weights 1, 0, -0.5 and b intercept 0.1</a:t>
            </a:r>
          </a:p>
          <a:p>
            <a:r>
              <a:rPr lang="en-US" dirty="0"/>
              <a:t>Then for M=-1, N=0.003, P=8</a:t>
            </a:r>
          </a:p>
          <a:p>
            <a:r>
              <a:rPr lang="en-US" dirty="0"/>
              <a:t>What is f(x)?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66E217-F4D6-F885-9D16-D109D2675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5697538"/>
            <a:ext cx="41338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233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67982-B888-00FD-539A-6149CD5AD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actually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EBADC-CC79-86C9-DD7E-28D269DF9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 modern neural networks use more complex decision functions than just a step function</a:t>
            </a:r>
          </a:p>
          <a:p>
            <a:pPr lvl="1"/>
            <a:r>
              <a:rPr lang="en-US" dirty="0"/>
              <a:t>Logistic function</a:t>
            </a:r>
          </a:p>
          <a:p>
            <a:pPr lvl="1"/>
            <a:r>
              <a:rPr lang="en-US" dirty="0"/>
              <a:t>Tanh function</a:t>
            </a:r>
          </a:p>
          <a:p>
            <a:pPr lvl="1"/>
            <a:r>
              <a:rPr lang="en-US" dirty="0" err="1"/>
              <a:t>ReLu</a:t>
            </a:r>
            <a:r>
              <a:rPr lang="en-US" dirty="0"/>
              <a:t> function</a:t>
            </a:r>
          </a:p>
          <a:p>
            <a:pPr lvl="2"/>
            <a:r>
              <a:rPr lang="en-US" dirty="0"/>
              <a:t>If x&gt;0, x</a:t>
            </a:r>
          </a:p>
          <a:p>
            <a:pPr lvl="2"/>
            <a:r>
              <a:rPr lang="en-US" dirty="0"/>
              <a:t>If x&lt;=0, 0</a:t>
            </a:r>
          </a:p>
          <a:p>
            <a:pPr lvl="1"/>
            <a:r>
              <a:rPr lang="en-US" dirty="0"/>
              <a:t>And many more</a:t>
            </a:r>
          </a:p>
        </p:txBody>
      </p:sp>
    </p:spTree>
    <p:extLst>
      <p:ext uri="{BB962C8B-B14F-4D97-AF65-F5344CB8AC3E}">
        <p14:creationId xmlns:p14="http://schemas.microsoft.com/office/powerpoint/2010/main" val="1548327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98E92-ADDC-A89A-978A-CB53EB832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one perceptron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C51D5-5780-B0B8-E4FA-9AE9AE4D7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one perceptron can have multiple inputs</a:t>
            </a:r>
          </a:p>
        </p:txBody>
      </p:sp>
    </p:spTree>
    <p:extLst>
      <p:ext uri="{BB962C8B-B14F-4D97-AF65-F5344CB8AC3E}">
        <p14:creationId xmlns:p14="http://schemas.microsoft.com/office/powerpoint/2010/main" val="846053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98E92-ADDC-A89A-978A-CB53EB832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C51D5-5780-B0B8-E4FA-9AE9AE4D7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neural networks take a lot of inputs</a:t>
            </a:r>
            <a:br>
              <a:rPr lang="en-US" dirty="0"/>
            </a:br>
            <a:r>
              <a:rPr lang="en-US" dirty="0"/>
              <a:t>and they can produce multiple outputs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ED65DC34-8EDB-8CE2-EEED-6C369D0AD4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95600" y="2714625"/>
            <a:ext cx="3000375" cy="36099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1647B9-CD70-DE03-5161-D4B6BA49783F}"/>
              </a:ext>
            </a:extLst>
          </p:cNvPr>
          <p:cNvSpPr txBox="1"/>
          <p:nvPr/>
        </p:nvSpPr>
        <p:spPr>
          <a:xfrm>
            <a:off x="76200" y="6400800"/>
            <a:ext cx="876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courtesy of glosser.ca used under Creative Commons Licensing</a:t>
            </a:r>
          </a:p>
        </p:txBody>
      </p:sp>
    </p:spTree>
    <p:extLst>
      <p:ext uri="{BB962C8B-B14F-4D97-AF65-F5344CB8AC3E}">
        <p14:creationId xmlns:p14="http://schemas.microsoft.com/office/powerpoint/2010/main" val="4067016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98E92-ADDC-A89A-978A-CB53EB832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C51D5-5780-B0B8-E4FA-9AE9AE4D7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 circles: Predictors</a:t>
            </a:r>
          </a:p>
          <a:p>
            <a:r>
              <a:rPr lang="en-US" dirty="0"/>
              <a:t>Blue circles: </a:t>
            </a:r>
            <a:r>
              <a:rPr lang="en-US" dirty="0" err="1"/>
              <a:t>Perceptrons</a:t>
            </a:r>
            <a:endParaRPr lang="en-US" dirty="0"/>
          </a:p>
          <a:p>
            <a:r>
              <a:rPr lang="en-US" dirty="0"/>
              <a:t>Green circles: </a:t>
            </a:r>
            <a:r>
              <a:rPr lang="en-US" dirty="0" err="1"/>
              <a:t>Predicteds</a:t>
            </a:r>
            <a:endParaRPr lang="en-US" dirty="0"/>
          </a:p>
          <a:p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ED65DC34-8EDB-8CE2-EEED-6C369D0AD4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19800" y="2698750"/>
            <a:ext cx="3000375" cy="36099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1647B9-CD70-DE03-5161-D4B6BA49783F}"/>
              </a:ext>
            </a:extLst>
          </p:cNvPr>
          <p:cNvSpPr txBox="1"/>
          <p:nvPr/>
        </p:nvSpPr>
        <p:spPr>
          <a:xfrm>
            <a:off x="76200" y="6400800"/>
            <a:ext cx="876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courtesy of glosser.ca used under Creative Commons Licensing</a:t>
            </a:r>
          </a:p>
        </p:txBody>
      </p:sp>
    </p:spTree>
    <p:extLst>
      <p:ext uri="{BB962C8B-B14F-4D97-AF65-F5344CB8AC3E}">
        <p14:creationId xmlns:p14="http://schemas.microsoft.com/office/powerpoint/2010/main" val="50947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98E92-ADDC-A89A-978A-CB53EB832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see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C51D5-5780-B0B8-E4FA-9AE9AE4D7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single layer neural network</a:t>
            </a:r>
          </a:p>
          <a:p>
            <a:r>
              <a:rPr lang="en-US" dirty="0"/>
              <a:t>A </a:t>
            </a:r>
            <a:r>
              <a:rPr lang="en-US" b="1" i="1" dirty="0"/>
              <a:t>very</a:t>
            </a:r>
            <a:r>
              <a:rPr lang="en-US" dirty="0"/>
              <a:t> simple one</a:t>
            </a:r>
          </a:p>
          <a:p>
            <a:r>
              <a:rPr lang="en-US" dirty="0"/>
              <a:t>Generally hundreds/thousands/</a:t>
            </a:r>
            <a:br>
              <a:rPr lang="en-US" dirty="0"/>
            </a:br>
            <a:r>
              <a:rPr lang="en-US" dirty="0"/>
              <a:t>millions of hidden </a:t>
            </a:r>
            <a:r>
              <a:rPr lang="en-US" dirty="0" err="1"/>
              <a:t>perceptrons</a:t>
            </a:r>
            <a:endParaRPr lang="en-US" dirty="0"/>
          </a:p>
          <a:p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ED65DC34-8EDB-8CE2-EEED-6C369D0AD4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19800" y="2698750"/>
            <a:ext cx="3000375" cy="36099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1647B9-CD70-DE03-5161-D4B6BA49783F}"/>
              </a:ext>
            </a:extLst>
          </p:cNvPr>
          <p:cNvSpPr txBox="1"/>
          <p:nvPr/>
        </p:nvSpPr>
        <p:spPr>
          <a:xfrm>
            <a:off x="76200" y="6400800"/>
            <a:ext cx="876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courtesy of glosser.ca used under Creative Commons Licensing</a:t>
            </a:r>
          </a:p>
        </p:txBody>
      </p:sp>
    </p:spTree>
    <p:extLst>
      <p:ext uri="{BB962C8B-B14F-4D97-AF65-F5344CB8AC3E}">
        <p14:creationId xmlns:p14="http://schemas.microsoft.com/office/powerpoint/2010/main" val="2547736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98E92-ADDC-A89A-978A-CB53EB832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this is just a simple single-layer neural network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ED65DC34-8EDB-8CE2-EEED-6C369D0AD4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00400" y="2104231"/>
            <a:ext cx="3000375" cy="36099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1647B9-CD70-DE03-5161-D4B6BA49783F}"/>
              </a:ext>
            </a:extLst>
          </p:cNvPr>
          <p:cNvSpPr txBox="1"/>
          <p:nvPr/>
        </p:nvSpPr>
        <p:spPr>
          <a:xfrm>
            <a:off x="76200" y="6400800"/>
            <a:ext cx="876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courtesy of glosser.ca used under Creative Commons Licensing</a:t>
            </a:r>
          </a:p>
        </p:txBody>
      </p:sp>
    </p:spTree>
    <p:extLst>
      <p:ext uri="{BB962C8B-B14F-4D97-AF65-F5344CB8AC3E}">
        <p14:creationId xmlns:p14="http://schemas.microsoft.com/office/powerpoint/2010/main" val="2719353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56DC7-6815-4B88-7EFE-DAA6CE8D4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to deep learning</a:t>
            </a:r>
          </a:p>
        </p:txBody>
      </p:sp>
      <p:pic>
        <p:nvPicPr>
          <p:cNvPr id="1026" name="Picture 2" descr="Visual diagram of an input layer, hidden layers, and an output layer of a feedforward neural network">
            <a:extLst>
              <a:ext uri="{FF2B5EF4-FFF2-40B4-BE49-F238E27FC236}">
                <a16:creationId xmlns:a16="http://schemas.microsoft.com/office/drawing/2014/main" id="{312767FD-FEC2-74DD-331E-5966C24EF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05768"/>
            <a:ext cx="6073654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27AA98-E689-6F60-C284-ABBBEAFACF1F}"/>
              </a:ext>
            </a:extLst>
          </p:cNvPr>
          <p:cNvSpPr txBox="1"/>
          <p:nvPr/>
        </p:nvSpPr>
        <p:spPr>
          <a:xfrm>
            <a:off x="76200" y="6400800"/>
            <a:ext cx="876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courtesy of IBM</a:t>
            </a:r>
          </a:p>
        </p:txBody>
      </p:sp>
    </p:spTree>
    <p:extLst>
      <p:ext uri="{BB962C8B-B14F-4D97-AF65-F5344CB8AC3E}">
        <p14:creationId xmlns:p14="http://schemas.microsoft.com/office/powerpoint/2010/main" val="113485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56DC7-6815-4B88-7EFE-DAA6CE8D4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hidden layers</a:t>
            </a:r>
          </a:p>
        </p:txBody>
      </p:sp>
      <p:pic>
        <p:nvPicPr>
          <p:cNvPr id="1026" name="Picture 2" descr="Visual diagram of an input layer, hidden layers, and an output layer of a feedforward neural network">
            <a:extLst>
              <a:ext uri="{FF2B5EF4-FFF2-40B4-BE49-F238E27FC236}">
                <a16:creationId xmlns:a16="http://schemas.microsoft.com/office/drawing/2014/main" id="{312767FD-FEC2-74DD-331E-5966C24EF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05768"/>
            <a:ext cx="6073654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27AA98-E689-6F60-C284-ABBBEAFACF1F}"/>
              </a:ext>
            </a:extLst>
          </p:cNvPr>
          <p:cNvSpPr txBox="1"/>
          <p:nvPr/>
        </p:nvSpPr>
        <p:spPr>
          <a:xfrm>
            <a:off x="76200" y="6400800"/>
            <a:ext cx="876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courtesy of IBM</a:t>
            </a:r>
          </a:p>
        </p:txBody>
      </p:sp>
    </p:spTree>
    <p:extLst>
      <p:ext uri="{BB962C8B-B14F-4D97-AF65-F5344CB8AC3E}">
        <p14:creationId xmlns:p14="http://schemas.microsoft.com/office/powerpoint/2010/main" val="466950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6E03D-F3BD-4245-8A44-77D80E30C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CF825-B9C8-4A4C-A987-7E46C8162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take a few minutes to discuss the final project</a:t>
            </a:r>
          </a:p>
          <a:p>
            <a:endParaRPr lang="en-US" dirty="0"/>
          </a:p>
          <a:p>
            <a:r>
              <a:rPr lang="en-US" dirty="0"/>
              <a:t>One month away</a:t>
            </a:r>
          </a:p>
          <a:p>
            <a:endParaRPr lang="en-US" dirty="0"/>
          </a:p>
          <a:p>
            <a:r>
              <a:rPr lang="en-US" dirty="0"/>
              <a:t>The end of the semester is creeping up on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36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98E92-ADDC-A89A-978A-CB53EB832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does deep learning (sometimes) work better?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C51D5-5780-B0B8-E4FA-9AE9AE4D7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capture multiple layers of abstraction</a:t>
            </a:r>
          </a:p>
          <a:p>
            <a:endParaRPr lang="en-US" dirty="0"/>
          </a:p>
          <a:p>
            <a:r>
              <a:rPr lang="en-US" dirty="0"/>
              <a:t>Without having to do so in a way that human beings can understand</a:t>
            </a:r>
          </a:p>
        </p:txBody>
      </p:sp>
    </p:spTree>
    <p:extLst>
      <p:ext uri="{BB962C8B-B14F-4D97-AF65-F5344CB8AC3E}">
        <p14:creationId xmlns:p14="http://schemas.microsoft.com/office/powerpoint/2010/main" val="647517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B5A4B-28D0-F887-5A2F-052B079F5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6348-BDE5-D4FE-1A16-B47DAABD8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12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84E1-ECE8-5D84-B4B3-5032CDDA7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DAC7D-04D1-31BB-90F7-B2A81561F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of ways to make things more complex still</a:t>
            </a:r>
          </a:p>
        </p:txBody>
      </p:sp>
    </p:spTree>
    <p:extLst>
      <p:ext uri="{BB962C8B-B14F-4D97-AF65-F5344CB8AC3E}">
        <p14:creationId xmlns:p14="http://schemas.microsoft.com/office/powerpoint/2010/main" val="4017062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F696A-1BC3-0351-C671-A177D6A1C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Often the term deep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E1F01-E656-EE12-08CD-BE5C58A61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Reserved for recurrent neural networks</a:t>
            </a:r>
            <a:br>
              <a:rPr lang="en-US" dirty="0"/>
            </a:br>
            <a:r>
              <a:rPr lang="en-US" dirty="0"/>
              <a:t>(or more complex algorithms still)</a:t>
            </a:r>
          </a:p>
          <a:p>
            <a:endParaRPr lang="en-US" dirty="0"/>
          </a:p>
          <a:p>
            <a:r>
              <a:rPr lang="en-US" dirty="0"/>
              <a:t>Recurrent neural networks f</a:t>
            </a:r>
            <a:r>
              <a:rPr lang="en-US" sz="2900" dirty="0">
                <a:solidFill>
                  <a:schemeClr val="dk1"/>
                </a:solidFill>
              </a:rPr>
              <a:t>its on sequence of events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dirty="0">
                <a:solidFill>
                  <a:schemeClr val="dk1"/>
                </a:solidFill>
              </a:rPr>
              <a:t>Keeping some degree of “memory” about previous 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053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F696A-1BC3-0351-C671-A177D6A1C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Recurrent neural networks (RNN)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E1F01-E656-EE12-08CD-BE5C58A61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Feed back information from later layers back to earlier layers</a:t>
            </a:r>
          </a:p>
          <a:p>
            <a:endParaRPr lang="en-US" sz="2500" dirty="0">
              <a:solidFill>
                <a:schemeClr val="dk1"/>
              </a:solidFill>
            </a:endParaRPr>
          </a:p>
          <a:p>
            <a:r>
              <a:rPr lang="en-US" dirty="0">
                <a:solidFill>
                  <a:schemeClr val="dk1"/>
                </a:solidFill>
              </a:rPr>
              <a:t>A node can (over time) influence itself</a:t>
            </a:r>
          </a:p>
          <a:p>
            <a:endParaRPr lang="en-US" dirty="0">
              <a:solidFill>
                <a:schemeClr val="dk1"/>
              </a:solidFill>
            </a:endParaRPr>
          </a:p>
          <a:p>
            <a:r>
              <a:rPr lang="en-US" dirty="0">
                <a:solidFill>
                  <a:schemeClr val="dk1"/>
                </a:solidFill>
              </a:rPr>
              <a:t>Allows for sequence of outputs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106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F696A-1BC3-0351-C671-A177D6A1C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short term memory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E1F01-E656-EE12-08CD-BE5C58A61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RNN variant</a:t>
            </a:r>
          </a:p>
          <a:p>
            <a:endParaRPr lang="en-US" dirty="0">
              <a:solidFill>
                <a:schemeClr val="dk1"/>
              </a:solidFill>
            </a:endParaRPr>
          </a:p>
          <a:p>
            <a:r>
              <a:rPr lang="en-US" dirty="0">
                <a:solidFill>
                  <a:schemeClr val="dk1"/>
                </a:solidFill>
              </a:rPr>
              <a:t>Replaces </a:t>
            </a:r>
            <a:r>
              <a:rPr lang="en-US" dirty="0" err="1">
                <a:solidFill>
                  <a:schemeClr val="dk1"/>
                </a:solidFill>
              </a:rPr>
              <a:t>perceptrons</a:t>
            </a:r>
            <a:r>
              <a:rPr lang="en-US" dirty="0">
                <a:solidFill>
                  <a:schemeClr val="dk1"/>
                </a:solidFill>
              </a:rPr>
              <a:t> with LSTM units</a:t>
            </a:r>
          </a:p>
          <a:p>
            <a:endParaRPr lang="en-US" dirty="0">
              <a:solidFill>
                <a:schemeClr val="dk1"/>
              </a:solidFill>
            </a:endParaRPr>
          </a:p>
          <a:p>
            <a:r>
              <a:rPr lang="en-US" dirty="0">
                <a:solidFill>
                  <a:schemeClr val="dk1"/>
                </a:solidFill>
              </a:rPr>
              <a:t>Information propagation reduces over time for given piece of information (long-term memory)</a:t>
            </a:r>
          </a:p>
          <a:p>
            <a:endParaRPr lang="en-US" dirty="0">
              <a:solidFill>
                <a:schemeClr val="dk1"/>
              </a:solidFill>
            </a:endParaRPr>
          </a:p>
          <a:p>
            <a:r>
              <a:rPr lang="en-US" dirty="0">
                <a:solidFill>
                  <a:schemeClr val="dk1"/>
                </a:solidFill>
              </a:rPr>
              <a:t>Activation patterns in network change once per time step (short-term memory)</a:t>
            </a:r>
          </a:p>
          <a:p>
            <a:endParaRPr lang="en-US" dirty="0">
              <a:solidFill>
                <a:schemeClr val="dk1"/>
              </a:solidFill>
            </a:endParaRPr>
          </a:p>
          <a:p>
            <a:r>
              <a:rPr lang="en-US" dirty="0">
                <a:solidFill>
                  <a:schemeClr val="dk1"/>
                </a:solidFill>
              </a:rPr>
              <a:t>Will not go into full details; linear algebra required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424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281A0-6292-F410-C71A-80046BB46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LSTM Unit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56C5ACC-3B3E-4F2E-9D95-CDF4E29ECF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200" y="762000"/>
            <a:ext cx="8229600" cy="365760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49E554-CABF-F21C-9CA3-BC042A3FFE08}"/>
              </a:ext>
            </a:extLst>
          </p:cNvPr>
          <p:cNvSpPr txBox="1"/>
          <p:nvPr/>
        </p:nvSpPr>
        <p:spPr>
          <a:xfrm>
            <a:off x="76200" y="64008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by </a:t>
            </a:r>
            <a:r>
              <a:rPr lang="en-US" dirty="0" err="1"/>
              <a:t>fdeloche</a:t>
            </a:r>
            <a:r>
              <a:rPr lang="en-US" dirty="0"/>
              <a:t> - CC BY-SA 4.0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76477BE-8669-D0FE-4643-EDD2847F5815}"/>
              </a:ext>
            </a:extLst>
          </p:cNvPr>
          <p:cNvSpPr txBox="1">
            <a:spLocks/>
          </p:cNvSpPr>
          <p:nvPr/>
        </p:nvSpPr>
        <p:spPr>
          <a:xfrm>
            <a:off x="685800" y="4572000"/>
            <a:ext cx="8001000" cy="15541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Note the: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dk1"/>
                </a:solidFill>
              </a:rPr>
              <a:t>Hidden state (h)	Forget gate (Ft)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dk1"/>
                </a:solidFill>
              </a:rPr>
              <a:t>Input gate (It)		Output gate (</a:t>
            </a:r>
            <a:r>
              <a:rPr lang="en-US" dirty="0" err="1">
                <a:solidFill>
                  <a:schemeClr val="dk1"/>
                </a:solidFill>
              </a:rPr>
              <a:t>Ot</a:t>
            </a:r>
            <a:r>
              <a:rPr lang="en-US" dirty="0">
                <a:solidFill>
                  <a:schemeClr val="dk1"/>
                </a:solidFill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433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B5A4B-28D0-F887-5A2F-052B079F5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6348-BDE5-D4FE-1A16-B47DAABD8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684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FA108-BB1A-E158-DFAE-6F4AEC997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Deep Knowledge Tracing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Piech</a:t>
            </a:r>
            <a:r>
              <a:rPr lang="en-US" dirty="0"/>
              <a:t> et al., 2015)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A526F-28A1-40A8-0477-4B4CCA4FA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Finally</a:t>
            </a:r>
          </a:p>
          <a:p>
            <a:endParaRPr lang="en-US" dirty="0"/>
          </a:p>
          <a:p>
            <a:r>
              <a:rPr lang="en-US" dirty="0"/>
              <a:t>Predict student correctness… with an LSTM!</a:t>
            </a:r>
          </a:p>
        </p:txBody>
      </p:sp>
    </p:spTree>
    <p:extLst>
      <p:ext uri="{BB962C8B-B14F-4D97-AF65-F5344CB8AC3E}">
        <p14:creationId xmlns:p14="http://schemas.microsoft.com/office/powerpoint/2010/main" val="29162743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DKT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Initial paper reported massively better performance than original BKT or PFA (</a:t>
            </a:r>
            <a:r>
              <a:rPr lang="en-US" sz="29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Piech</a:t>
            </a: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 al., 2015)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320040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Seemed at first too good to be true, and (</a:t>
            </a:r>
            <a:r>
              <a:rPr lang="en-US" sz="2900" dirty="0" err="1">
                <a:solidFill>
                  <a:schemeClr val="dk1"/>
                </a:solidFill>
              </a:rPr>
              <a:t>Xiong</a:t>
            </a:r>
            <a:r>
              <a:rPr lang="en-US" sz="2900" dirty="0">
                <a:solidFill>
                  <a:schemeClr val="dk1"/>
                </a:solidFill>
              </a:rPr>
              <a:t> et al., 2016) reported that (</a:t>
            </a:r>
            <a:r>
              <a:rPr lang="en-US" sz="2900" dirty="0" err="1">
                <a:solidFill>
                  <a:schemeClr val="dk1"/>
                </a:solidFill>
              </a:rPr>
              <a:t>Piech</a:t>
            </a:r>
            <a:r>
              <a:rPr lang="en-US" sz="2900" dirty="0">
                <a:solidFill>
                  <a:schemeClr val="dk1"/>
                </a:solidFill>
              </a:rPr>
              <a:t> et al., 2015) had used the same data points for both training and test</a:t>
            </a:r>
          </a:p>
          <a:p>
            <a:pPr marL="320040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500025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6E03D-F3BD-4245-8A44-77D80E30C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CF825-B9C8-4A4C-A987-7E46C8162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go over the assignment</a:t>
            </a:r>
          </a:p>
          <a:p>
            <a:endParaRPr lang="en-US" dirty="0"/>
          </a:p>
          <a:p>
            <a:r>
              <a:rPr lang="en-US" dirty="0"/>
              <a:t>Most important things to note</a:t>
            </a:r>
          </a:p>
          <a:p>
            <a:pPr lvl="1"/>
            <a:r>
              <a:rPr lang="en-US" dirty="0"/>
              <a:t>You need a project group of 2-3</a:t>
            </a:r>
          </a:p>
          <a:p>
            <a:pPr lvl="1"/>
            <a:r>
              <a:rPr lang="en-US" dirty="0"/>
              <a:t>You present an idea</a:t>
            </a:r>
          </a:p>
          <a:p>
            <a:pPr lvl="1"/>
            <a:r>
              <a:rPr lang="en-US" dirty="0"/>
              <a:t>You do </a:t>
            </a:r>
            <a:r>
              <a:rPr lang="en-US" b="1" i="1" dirty="0"/>
              <a:t>not</a:t>
            </a:r>
            <a:r>
              <a:rPr lang="en-US" dirty="0"/>
              <a:t> conduct an analysis between now and December 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810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DKT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(</a:t>
            </a:r>
            <a:r>
              <a:rPr lang="en-US" sz="2900" dirty="0" err="1">
                <a:solidFill>
                  <a:schemeClr val="dk1"/>
                </a:solidFill>
              </a:rPr>
              <a:t>Khajah</a:t>
            </a:r>
            <a:r>
              <a:rPr lang="en-US" sz="2900" dirty="0">
                <a:solidFill>
                  <a:schemeClr val="dk1"/>
                </a:solidFill>
              </a:rPr>
              <a:t> et al., 2016) compared DKT to modern extensions to BKT on same data set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dirty="0">
                <a:solidFill>
                  <a:schemeClr val="dk1"/>
                </a:solidFill>
              </a:rPr>
              <a:t>Particularly beneficial to re-fit item-skill mappings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(Wilson et al., 2016) compared DKT to temporal IRT on same data set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accent2"/>
              </a:buClr>
              <a:buSzPct val="59999"/>
              <a:buNone/>
            </a:pP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Bottom line: All three approaches appeared to perform comparably well</a:t>
            </a: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1792251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9A238-EE2B-F39D-3825-D96581E23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Beginning of what could be called </a:t>
            </a:r>
            <a:br>
              <a:rPr lang="en-US" dirty="0"/>
            </a:br>
            <a:r>
              <a:rPr lang="en-US" dirty="0"/>
              <a:t>DKT-Family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EFF16-EE0C-2144-B1AD-9A5271B0D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range of knowledge tracing algorithms based on different variants on Deep Learning</a:t>
            </a:r>
          </a:p>
          <a:p>
            <a:endParaRPr lang="en-US" dirty="0"/>
          </a:p>
          <a:p>
            <a:r>
              <a:rPr lang="en-US" dirty="0"/>
              <a:t>Now literally hundreds of published variants</a:t>
            </a:r>
          </a:p>
          <a:p>
            <a:pPr lvl="1"/>
            <a:r>
              <a:rPr lang="en-US" dirty="0"/>
              <a:t>Most of them tiny tweaks to get tiny gains in performance</a:t>
            </a:r>
          </a:p>
          <a:p>
            <a:endParaRPr lang="en-US" dirty="0"/>
          </a:p>
          <a:p>
            <a:r>
              <a:rPr lang="en-US" dirty="0"/>
              <a:t>I will discuss some of the key issues that researchers have tried to address, and what their approaches were</a:t>
            </a:r>
          </a:p>
        </p:txBody>
      </p:sp>
    </p:spTree>
    <p:extLst>
      <p:ext uri="{BB962C8B-B14F-4D97-AF65-F5344CB8AC3E}">
        <p14:creationId xmlns:p14="http://schemas.microsoft.com/office/powerpoint/2010/main" val="13205294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Degenerate behavior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510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(Yeung &amp; Yeung, 2018) report degenerate behavior for DKT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Getting answers right leads to lower knowledge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Wild swings in probability estimates in short periods of time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5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sz="29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844050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Degenerate behavior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510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(Yeung &amp; Yeung, 2018) report degenerate behavior for DKT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Getting answers right leads to lower knowledge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Wild swings in probability estimates in short periods of time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5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320040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They proposed adding two types of regularization to moderate these swings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Increasing </a:t>
            </a:r>
            <a:r>
              <a:rPr lang="en-US" sz="25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weight of current prediction for future prediction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Reducing amount model is allowed to change future estimates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sz="29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5183321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6C96A-CE28-CECA-0FDE-2F53CBB4B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59AF6-47C9-E2E7-64B4-A6C850D7A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469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4BBC3-400C-05DC-FDEA-4DCE5FA80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Impossible to interpret </a:t>
            </a:r>
            <a:br>
              <a:rPr lang="en-US" dirty="0"/>
            </a:br>
            <a:r>
              <a:rPr lang="en-US" dirty="0"/>
              <a:t>in terms of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0BF24-95A9-C400-5F05-8A800343B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DKT Family predicts individual item correctness, not skills</a:t>
            </a:r>
          </a:p>
          <a:p>
            <a:endParaRPr lang="en-US" dirty="0"/>
          </a:p>
          <a:p>
            <a:r>
              <a:rPr lang="en-US" dirty="0"/>
              <a:t>What do you do for entirely new items?</a:t>
            </a:r>
          </a:p>
          <a:p>
            <a:endParaRPr lang="en-US" dirty="0"/>
          </a:p>
          <a:p>
            <a:r>
              <a:rPr lang="en-US" dirty="0"/>
              <a:t>What information can you provide teachers?</a:t>
            </a:r>
          </a:p>
        </p:txBody>
      </p:sp>
    </p:spTree>
    <p:extLst>
      <p:ext uri="{BB962C8B-B14F-4D97-AF65-F5344CB8AC3E}">
        <p14:creationId xmlns:p14="http://schemas.microsoft.com/office/powerpoint/2010/main" val="15444136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Extension for </a:t>
            </a:r>
            <a:b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Latent Knowledge Estimation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(Zhang et al., 2017) propose an extension to DKT, called DKVMN</a:t>
            </a:r>
            <a:r>
              <a:rPr lang="en-US" sz="2900" i="1" dirty="0">
                <a:solidFill>
                  <a:schemeClr val="dk1"/>
                </a:solidFill>
              </a:rPr>
              <a:t>,</a:t>
            </a:r>
            <a:r>
              <a:rPr lang="en-US" sz="2900" dirty="0">
                <a:solidFill>
                  <a:schemeClr val="dk1"/>
                </a:solidFill>
              </a:rPr>
              <a:t> that fits an item-skill mapping too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Based on Memory-Augmented Neural Network, that keeps an external memory matrix that neurons update and refer back to 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Latent skill difficult to interpret</a:t>
            </a:r>
            <a:endParaRPr lang="en-US" sz="29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2906802"/>
      </p:ext>
    </p:extLst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Extension for </a:t>
            </a:r>
            <a:b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Latent Knowledge Estimation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(Lee &amp; Yeung, 2019) propose an alternative to DKT, called KQN, that attempts to output more interpretable latent skill estimates</a:t>
            </a:r>
            <a:endParaRPr lang="en-US" sz="25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Again, fits an external memory network to fit skills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Also attempts to fit amount of information transfer between skills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Still not that interpretable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sz="29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5277666"/>
      </p:ext>
    </p:extLst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3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Extension for </a:t>
            </a:r>
            <a:b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Latent Knowledge Estimation</a:t>
            </a:r>
          </a:p>
        </p:txBody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(Scruggs et al., 2020) propose an extension to any DKT-family algorithm</a:t>
            </a:r>
            <a:endParaRPr lang="en-US" sz="2500" dirty="0">
              <a:solidFill>
                <a:schemeClr val="dk1"/>
              </a:solidFill>
            </a:endParaRP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Human-derived skill-item mapping used</a:t>
            </a:r>
          </a:p>
          <a:p>
            <a:pPr marL="720090"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Predicted performance on all items in skill averaged</a:t>
            </a:r>
          </a:p>
          <a:p>
            <a:pPr marL="1120140" lvl="2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5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Including both unseen and already-seen items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Leads to successful prediction of post-tests outside the learning system</a:t>
            </a:r>
            <a:endParaRPr lang="en-US" sz="29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sz="2900" b="0" i="0" u="none" strike="noStrike" cap="none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979379"/>
      </p:ext>
    </p:extLst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6FDBD-303B-2CAC-A56E-8A9848D5B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885E4-2C57-4F85-1C21-C894D849F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58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6E03D-F3BD-4245-8A44-77D80E30C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CF825-B9C8-4A4C-A987-7E46C8162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Finding teammates</a:t>
            </a:r>
          </a:p>
          <a:p>
            <a:endParaRPr lang="en-US" dirty="0"/>
          </a:p>
          <a:p>
            <a:r>
              <a:rPr lang="en-US" dirty="0"/>
              <a:t>Some of you have been ultra-proactive and have already found teammates</a:t>
            </a:r>
          </a:p>
          <a:p>
            <a:endParaRPr lang="en-US" dirty="0"/>
          </a:p>
          <a:p>
            <a:r>
              <a:rPr lang="en-US" dirty="0"/>
              <a:t>For those of you who haven’t, I recommend posting to the final-project folder on piazza</a:t>
            </a:r>
          </a:p>
          <a:p>
            <a:pPr lvl="1"/>
            <a:r>
              <a:rPr lang="en-US" dirty="0"/>
              <a:t>Suggest an idea you’re potentially interested in to your classmates</a:t>
            </a:r>
          </a:p>
          <a:p>
            <a:pPr lvl="1"/>
            <a:r>
              <a:rPr lang="en-US" dirty="0"/>
              <a:t>Read their ideas</a:t>
            </a:r>
          </a:p>
          <a:p>
            <a:pPr lvl="1"/>
            <a:r>
              <a:rPr lang="en-US" dirty="0"/>
              <a:t>If you haven’t found project partners by Thanksgiving, send me an email and I’ll see if I can connect people</a:t>
            </a:r>
          </a:p>
        </p:txBody>
      </p:sp>
    </p:spTree>
    <p:extLst>
      <p:ext uri="{BB962C8B-B14F-4D97-AF65-F5344CB8AC3E}">
        <p14:creationId xmlns:p14="http://schemas.microsoft.com/office/powerpoint/2010/main" val="35982798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70AC7-9CE7-FD8A-56E3-D614EE6B6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DKT really 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80B3-9EFE-EAB3-AD3B-B4B0576B8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Ding &amp; Larson (2019) demonstrate theoretically that a lot of what DKT learns is how good a student is overall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52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70AC7-9CE7-FD8A-56E3-D614EE6B6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DKT really 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80B3-9EFE-EAB3-AD3B-B4B0576B8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Zhang et al. (2021) follow this up with empirical work showing that most of the improvement in performance for DKVMN is in the first attempt on a new skill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244034B-268F-A134-6806-432E78190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25674"/>
            <a:ext cx="7124700" cy="326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3131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70AC7-9CE7-FD8A-56E3-D614EE6B6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DKT really 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80B3-9EFE-EAB3-AD3B-B4B0576B8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particular, there’s essentially no benefit to deep learning after several attempts on a skill (about the point where students often reach mastery, if they didn’t already know skill)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244034B-268F-A134-6806-432E78190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25674"/>
            <a:ext cx="7124700" cy="326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2507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7581D-13D4-C425-C9EC-067A5E7C1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7C98F-946B-EED5-8394-710664B8B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490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6E3B6-9CDE-A721-ECA6-F9093F3B6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Other Recent DKT variants: SAKT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5195C-DC62-E8AE-C976-89F52AE45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Pandey &amp; </a:t>
            </a:r>
            <a:r>
              <a:rPr lang="en-US" dirty="0" err="1"/>
              <a:t>Karypis</a:t>
            </a:r>
            <a:r>
              <a:rPr lang="en-US" dirty="0"/>
              <a:t> (2019) propose a DKT variant, called SAKT, which fits attentional weights between exercises and more explicitly predicts performance on current exercise from performance on past exercises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Gets a little better fit, doubles down a little more on some limitations we’ve already discussed</a:t>
            </a:r>
          </a:p>
        </p:txBody>
      </p:sp>
    </p:spTree>
    <p:extLst>
      <p:ext uri="{BB962C8B-B14F-4D97-AF65-F5344CB8AC3E}">
        <p14:creationId xmlns:p14="http://schemas.microsoft.com/office/powerpoint/2010/main" val="39259341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6E3B6-9CDE-A721-ECA6-F9093F3B6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Other Recent DKT variants: SAKT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5195C-DC62-E8AE-C976-89F52AE45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Incidentally, Pandey &amp; </a:t>
            </a:r>
            <a:r>
              <a:rPr lang="en-US" dirty="0" err="1"/>
              <a:t>Karypis</a:t>
            </a:r>
            <a:r>
              <a:rPr lang="en-US" dirty="0"/>
              <a:t> (2019)’s abstract doesn’t match what they actually do</a:t>
            </a:r>
          </a:p>
          <a:p>
            <a:endParaRPr lang="en-US" dirty="0"/>
          </a:p>
          <a:p>
            <a:r>
              <a:rPr lang="en-US" dirty="0"/>
              <a:t>Abstract claims they find relationship between KC</a:t>
            </a:r>
          </a:p>
          <a:p>
            <a:endParaRPr lang="en-US" dirty="0"/>
          </a:p>
          <a:p>
            <a:r>
              <a:rPr lang="en-US" dirty="0"/>
              <a:t>And then one sentence in paper</a:t>
            </a:r>
          </a:p>
          <a:p>
            <a:pPr lvl="1"/>
            <a:r>
              <a:rPr lang="en-US" dirty="0"/>
              <a:t>“For predicting student’s performance on an exercise, we used exercises as KCs.” (p.2)</a:t>
            </a:r>
          </a:p>
        </p:txBody>
      </p:sp>
    </p:spTree>
    <p:extLst>
      <p:ext uri="{BB962C8B-B14F-4D97-AF65-F5344CB8AC3E}">
        <p14:creationId xmlns:p14="http://schemas.microsoft.com/office/powerpoint/2010/main" val="5339836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6E3B6-9CDE-A721-ECA6-F9093F3B6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Other Recent DKT variants: AKT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5195C-DC62-E8AE-C976-89F52AE45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Ghosh et al. (2020) propose a DKT variant, called AKT, which</a:t>
            </a:r>
          </a:p>
          <a:p>
            <a:pPr lvl="1"/>
            <a:r>
              <a:rPr lang="en-US" dirty="0"/>
              <a:t>Explicitly stores and uses learner’s entire past practice history for each prediction</a:t>
            </a:r>
          </a:p>
          <a:p>
            <a:pPr lvl="1"/>
            <a:r>
              <a:rPr lang="en-US" dirty="0"/>
              <a:t>Uses exponential decay curve to </a:t>
            </a:r>
            <a:r>
              <a:rPr lang="en-US" dirty="0" err="1"/>
              <a:t>downweight</a:t>
            </a:r>
            <a:r>
              <a:rPr lang="en-US" dirty="0"/>
              <a:t> past actions</a:t>
            </a:r>
          </a:p>
          <a:p>
            <a:pPr lvl="1"/>
            <a:r>
              <a:rPr lang="en-US" dirty="0"/>
              <a:t>Uses Rasch-model embeddings to calculate item difficulty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9972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7581D-13D4-C425-C9EC-067A5E7C1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7C98F-946B-EED5-8394-710664B8B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86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CE4D2-3192-E9F3-AEDE-5952A1E0B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Adding in more information: SAINT+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D60B1-8205-8A9E-A318-2DA5232FD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Shin et al. (2021) add elapsed time and lag time as additional inputs to SAINT+</a:t>
            </a:r>
          </a:p>
          <a:p>
            <a:endParaRPr lang="en-US" dirty="0"/>
          </a:p>
          <a:p>
            <a:r>
              <a:rPr lang="en-US" dirty="0"/>
              <a:t>Additional information leads to better performance</a:t>
            </a:r>
          </a:p>
          <a:p>
            <a:pPr lvl="1"/>
            <a:r>
              <a:rPr lang="en-US" dirty="0"/>
              <a:t>Paper is unfortunately vague as to whether current action’s time variables are included in calculation, or just previous actions</a:t>
            </a:r>
          </a:p>
        </p:txBody>
      </p:sp>
    </p:spTree>
    <p:extLst>
      <p:ext uri="{BB962C8B-B14F-4D97-AF65-F5344CB8AC3E}">
        <p14:creationId xmlns:p14="http://schemas.microsoft.com/office/powerpoint/2010/main" val="27137978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CE4D2-3192-E9F3-AEDE-5952A1E0B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Adding in more information: </a:t>
            </a:r>
            <a:br>
              <a:rPr lang="en-US" dirty="0"/>
            </a:br>
            <a:r>
              <a:rPr lang="en-US" dirty="0"/>
              <a:t>Process-BERT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D60B1-8205-8A9E-A318-2DA5232FD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Scarlatos</a:t>
            </a:r>
            <a:r>
              <a:rPr lang="en-US" dirty="0"/>
              <a:t> et al. (2022) add timing and use of resources such as calculator</a:t>
            </a:r>
          </a:p>
          <a:p>
            <a:endParaRPr lang="en-US" dirty="0"/>
          </a:p>
          <a:p>
            <a:r>
              <a:rPr lang="en-US" dirty="0"/>
              <a:t>Additional information leads to better performance</a:t>
            </a:r>
          </a:p>
        </p:txBody>
      </p:sp>
    </p:spTree>
    <p:extLst>
      <p:ext uri="{BB962C8B-B14F-4D97-AF65-F5344CB8AC3E}">
        <p14:creationId xmlns:p14="http://schemas.microsoft.com/office/powerpoint/2010/main" val="1718193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6E03D-F3BD-4245-8A44-77D80E30C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CF825-B9C8-4A4C-A987-7E46C8162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53591362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838A0-E013-0E68-7D97-601400591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827E4-81F9-4208-080F-C6FDD212C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429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AAB03-C545-165A-23F4-76F1B58A1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Curious methodological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A3633-3C64-8AD5-95DF-3262573B3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DKT-family papers report large improvements over previous algorithms, including other DKT-family algorithms</a:t>
            </a:r>
          </a:p>
          <a:p>
            <a:endParaRPr lang="en-US" dirty="0"/>
          </a:p>
          <a:p>
            <a:r>
              <a:rPr lang="en-US" dirty="0"/>
              <a:t>Improvements that seem to mostly or entirely dissipate in the next paper</a:t>
            </a:r>
          </a:p>
        </p:txBody>
      </p:sp>
    </p:spTree>
    <p:extLst>
      <p:ext uri="{BB962C8B-B14F-4D97-AF65-F5344CB8AC3E}">
        <p14:creationId xmlns:p14="http://schemas.microsoft.com/office/powerpoint/2010/main" val="39360394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1FE6A-3FAE-74DF-8490-124E0CB4C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reasons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6F754-F2EB-B957-2F07-121793F40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Poor validation and over-fitting</a:t>
            </a:r>
          </a:p>
          <a:p>
            <a:endParaRPr lang="en-US" dirty="0"/>
          </a:p>
          <a:p>
            <a:r>
              <a:rPr lang="en-US" dirty="0"/>
              <a:t>A lot of DKT-family papers don’t use student-level cross-validation</a:t>
            </a:r>
          </a:p>
          <a:p>
            <a:pPr lvl="1"/>
            <a:r>
              <a:rPr lang="en-US" dirty="0"/>
              <a:t>Poor cross-validation benefits DKT-family algorithms more than other algorithms, because DKT-family fits more aggressively</a:t>
            </a:r>
          </a:p>
          <a:p>
            <a:endParaRPr lang="en-US" dirty="0"/>
          </a:p>
          <a:p>
            <a:r>
              <a:rPr lang="en-US" dirty="0"/>
              <a:t>A lot of DKT-family papers fit their own hyperparameters but use past hyperparameters for other algorithms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037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A886D-FE2B-9FC0-A38A-7D01BCEF8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F4EC5-8EC3-10AF-A51C-1172E5E55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Gervet</a:t>
            </a:r>
            <a:r>
              <a:rPr lang="en-US" dirty="0"/>
              <a:t> et al. (2020) compares KT algorithms on several data sets</a:t>
            </a:r>
          </a:p>
          <a:p>
            <a:r>
              <a:rPr lang="en-US" dirty="0"/>
              <a:t>Key findings</a:t>
            </a:r>
          </a:p>
          <a:p>
            <a:pPr lvl="1"/>
            <a:r>
              <a:rPr lang="en-US" dirty="0"/>
              <a:t>Different data sets have different winners</a:t>
            </a:r>
          </a:p>
          <a:p>
            <a:pPr lvl="1"/>
            <a:r>
              <a:rPr lang="en-US" dirty="0"/>
              <a:t>DKT-family performs better than other algorithms on large data sets, but worse on smaller data sets</a:t>
            </a:r>
          </a:p>
          <a:p>
            <a:pPr lvl="1"/>
            <a:r>
              <a:rPr lang="en-US" dirty="0"/>
              <a:t>DKT-family algorithms perform worse than LKT-family on data sets with very high numbers of practices per skill (i.e. language learning)</a:t>
            </a:r>
          </a:p>
          <a:p>
            <a:pPr lvl="1"/>
            <a:r>
              <a:rPr lang="en-US" dirty="0"/>
              <a:t>DKT-family algorithms do better at predicting if exact order of items matters (which can occur if items within a skill vary a lot)</a:t>
            </a:r>
          </a:p>
          <a:p>
            <a:pPr lvl="1"/>
            <a:r>
              <a:rPr lang="en-US" dirty="0"/>
              <a:t>DKT-family algorithms reach peak performance faster than other algorithms (as in Zhang)</a:t>
            </a:r>
          </a:p>
        </p:txBody>
      </p:sp>
    </p:spTree>
    <p:extLst>
      <p:ext uri="{BB962C8B-B14F-4D97-AF65-F5344CB8AC3E}">
        <p14:creationId xmlns:p14="http://schemas.microsoft.com/office/powerpoint/2010/main" val="32800495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70A15-0555-B841-D721-AF84C66ED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DKT-family: work continues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D8F4D-B07D-3801-9FCA-F5EA20A70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Dozens of recent papers trying to get better results by adjusting the deep learning framework in various ways </a:t>
            </a:r>
          </a:p>
        </p:txBody>
      </p:sp>
    </p:spTree>
    <p:extLst>
      <p:ext uri="{BB962C8B-B14F-4D97-AF65-F5344CB8AC3E}">
        <p14:creationId xmlns:p14="http://schemas.microsoft.com/office/powerpoint/2010/main" val="25254272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8A03D-805F-F44B-D87B-976587EA7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Frontier for DKT-family: </a:t>
            </a:r>
            <a:br>
              <a:rPr lang="en-US" dirty="0"/>
            </a:br>
            <a:r>
              <a:rPr lang="en-US" dirty="0"/>
              <a:t>Beyond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68F6D-2FCE-54E6-395A-A6E2E88D9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Tracing (Ghosh et al., 2021) extends output layer to predict which multiple choice item the student will select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325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8A03D-805F-F44B-D87B-976587EA7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Frontier for DKT-family: </a:t>
            </a:r>
            <a:br>
              <a:rPr lang="en-US" dirty="0"/>
            </a:br>
            <a:r>
              <a:rPr lang="en-US" dirty="0"/>
              <a:t>Beyond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68F6D-2FCE-54E6-395A-A6E2E88D9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Open-Ended Knowledge Tracing (Liu et al., 2022) integrates KT with </a:t>
            </a:r>
          </a:p>
          <a:p>
            <a:pPr lvl="1"/>
            <a:r>
              <a:rPr lang="en-US" dirty="0"/>
              <a:t>A GPT-2 model fine-tuned on 2.1 million Java code exercises and written descriptions of them</a:t>
            </a:r>
          </a:p>
          <a:p>
            <a:pPr lvl="1"/>
            <a:endParaRPr lang="en-US" dirty="0"/>
          </a:p>
          <a:p>
            <a:r>
              <a:rPr lang="en-US" dirty="0"/>
              <a:t>In order to generate predicted student code which makes predicted specific errors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918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4555B-BF3B-69D7-010F-70B92C781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6E6E8-7172-F2D3-CE8E-4DE1D90F8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3325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16F76-4C19-24BF-D0A8-3BC83A898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(if there’s time)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03D16-FE06-CAD4-B8FA-F48C33BEE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additional information could be useful to add as inputs?</a:t>
            </a:r>
          </a:p>
          <a:p>
            <a:endParaRPr lang="en-US" dirty="0"/>
          </a:p>
          <a:p>
            <a:r>
              <a:rPr lang="en-US" dirty="0"/>
              <a:t>How could we go further in what we predict?</a:t>
            </a:r>
          </a:p>
        </p:txBody>
      </p:sp>
    </p:spTree>
    <p:extLst>
      <p:ext uri="{BB962C8B-B14F-4D97-AF65-F5344CB8AC3E}">
        <p14:creationId xmlns:p14="http://schemas.microsoft.com/office/powerpoint/2010/main" val="217376237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C6BAE-E763-4A24-A5A4-58DE60660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 and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4D5D0-95F2-462B-A745-CC362DB3C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6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A99AE-BD6D-D879-2873-323040E6F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Deep 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99595-B808-8280-9ED5-C55AF60CA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3848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162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November 17</a:t>
            </a:r>
          </a:p>
          <a:p>
            <a:pPr lvl="1"/>
            <a:r>
              <a:rPr lang="en-US" dirty="0"/>
              <a:t>Knowledge Structure Discovery</a:t>
            </a:r>
          </a:p>
          <a:p>
            <a:pPr lvl="1"/>
            <a:r>
              <a:rPr lang="en-US" dirty="0"/>
              <a:t>No assignment due</a:t>
            </a:r>
          </a:p>
          <a:p>
            <a:pPr lvl="1"/>
            <a:endParaRPr lang="en-US" dirty="0"/>
          </a:p>
          <a:p>
            <a:r>
              <a:rPr lang="en-US" dirty="0"/>
              <a:t>November 22 SPECIAL DAY</a:t>
            </a:r>
          </a:p>
          <a:p>
            <a:pPr lvl="1"/>
            <a:r>
              <a:rPr lang="en-US" dirty="0"/>
              <a:t>ALL VIRTUAL CLASS</a:t>
            </a:r>
          </a:p>
          <a:p>
            <a:pPr lvl="1"/>
            <a:r>
              <a:rPr lang="en-US"/>
              <a:t>NO RYAN OFFICE HOURS</a:t>
            </a:r>
            <a:endParaRPr lang="en-US" dirty="0"/>
          </a:p>
          <a:p>
            <a:pPr lvl="1"/>
            <a:r>
              <a:rPr lang="en-US" dirty="0"/>
              <a:t>Cluster Analysis</a:t>
            </a:r>
          </a:p>
          <a:p>
            <a:pPr lvl="1"/>
            <a:r>
              <a:rPr lang="en-US" dirty="0"/>
              <a:t>Creative: Knowledge Structure due</a:t>
            </a:r>
          </a:p>
          <a:p>
            <a:pPr lvl="1"/>
            <a:endParaRPr lang="en-US" dirty="0"/>
          </a:p>
          <a:p>
            <a:r>
              <a:rPr lang="en-US" dirty="0"/>
              <a:t>December 1</a:t>
            </a:r>
          </a:p>
          <a:p>
            <a:pPr lvl="1"/>
            <a:r>
              <a:rPr lang="en-US" dirty="0"/>
              <a:t>ALL VIRTUAL CLASS</a:t>
            </a:r>
          </a:p>
          <a:p>
            <a:pPr lvl="1"/>
            <a:r>
              <a:rPr lang="en-US" dirty="0"/>
              <a:t>NO RYAN OFFICE HOURS</a:t>
            </a:r>
          </a:p>
          <a:p>
            <a:pPr lvl="1"/>
            <a:r>
              <a:rPr lang="en-US" dirty="0"/>
              <a:t>Correlation Mining</a:t>
            </a:r>
          </a:p>
          <a:p>
            <a:pPr lvl="1"/>
            <a:r>
              <a:rPr lang="en-US" dirty="0"/>
              <a:t>Basic: Clustering due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A99AE-BD6D-D879-2873-323040E6F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Deep Knowledge Tracing?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99595-B808-8280-9ED5-C55AF60CA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39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48FAD-A537-FCDA-A898-FEBB1DC10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overly brief introduction </a:t>
            </a:r>
            <a:br>
              <a:rPr lang="en-US" dirty="0"/>
            </a:br>
            <a:r>
              <a:rPr lang="en-US" dirty="0"/>
              <a:t>to neural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55353-A1B0-108F-AFD1-DBE339D98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77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48FAD-A537-FCDA-A898-FEBB1DC10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classic perceptron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55353-A1B0-108F-AFD1-DBE339D98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perceptron takes a set of inputs</a:t>
            </a:r>
          </a:p>
          <a:p>
            <a:r>
              <a:rPr lang="en-US" dirty="0"/>
              <a:t>Has a weight for each input</a:t>
            </a:r>
          </a:p>
          <a:p>
            <a:r>
              <a:rPr lang="en-US" dirty="0"/>
              <a:t>Multiplies those weights by the inputs</a:t>
            </a:r>
          </a:p>
          <a:p>
            <a:r>
              <a:rPr lang="en-US" dirty="0"/>
              <a:t>Adds it all together</a:t>
            </a:r>
          </a:p>
          <a:p>
            <a:r>
              <a:rPr lang="en-US" dirty="0"/>
              <a:t>Adds an intercept</a:t>
            </a:r>
          </a:p>
          <a:p>
            <a:r>
              <a:rPr lang="en-US" dirty="0"/>
              <a:t>And then applies a step function to get {0,1}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66E217-F4D6-F885-9D16-D109D2675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5697538"/>
            <a:ext cx="41338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2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8646</TotalTime>
  <Words>1841</Words>
  <Application>Microsoft Office PowerPoint</Application>
  <PresentationFormat>On-screen Show (4:3)</PresentationFormat>
  <Paragraphs>254</Paragraphs>
  <Slides>61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5" baseType="lpstr">
      <vt:lpstr>Noto Symbol</vt:lpstr>
      <vt:lpstr>Arial</vt:lpstr>
      <vt:lpstr>Calibri</vt:lpstr>
      <vt:lpstr>Office Theme</vt:lpstr>
      <vt:lpstr>Core Methods in  Educational Data Mining</vt:lpstr>
      <vt:lpstr>Final project</vt:lpstr>
      <vt:lpstr>Final project</vt:lpstr>
      <vt:lpstr>Final project</vt:lpstr>
      <vt:lpstr>Final project</vt:lpstr>
      <vt:lpstr>What is Deep Learning?</vt:lpstr>
      <vt:lpstr>What is Deep Knowledge Tracing?</vt:lpstr>
      <vt:lpstr>An overly brief introduction  to neural networks</vt:lpstr>
      <vt:lpstr>The classic perceptron</vt:lpstr>
      <vt:lpstr>For example</vt:lpstr>
      <vt:lpstr>For example</vt:lpstr>
      <vt:lpstr>But actually</vt:lpstr>
      <vt:lpstr>That’s one perceptron</vt:lpstr>
      <vt:lpstr>But…</vt:lpstr>
      <vt:lpstr>Neural network</vt:lpstr>
      <vt:lpstr>What you see here</vt:lpstr>
      <vt:lpstr>But this is just a simple single-layer neural network</vt:lpstr>
      <vt:lpstr>On to deep learning</vt:lpstr>
      <vt:lpstr>Multiple hidden layers</vt:lpstr>
      <vt:lpstr>Why does deep learning (sometimes) work better?</vt:lpstr>
      <vt:lpstr>Any questions?</vt:lpstr>
      <vt:lpstr>And…</vt:lpstr>
      <vt:lpstr>Often the term deep learning</vt:lpstr>
      <vt:lpstr>Recurrent neural networks (RNN)</vt:lpstr>
      <vt:lpstr>Long short term memory networks</vt:lpstr>
      <vt:lpstr>LSTM Unit</vt:lpstr>
      <vt:lpstr>Any questions?</vt:lpstr>
      <vt:lpstr>Deep Knowledge Tracing (Piech et al., 2015)</vt:lpstr>
      <vt:lpstr>DKT</vt:lpstr>
      <vt:lpstr>DKT</vt:lpstr>
      <vt:lpstr>Beginning of what could be called  DKT-Family algorithms</vt:lpstr>
      <vt:lpstr>Degenerate behavior</vt:lpstr>
      <vt:lpstr>Degenerate behavior</vt:lpstr>
      <vt:lpstr>Questions? Comments?</vt:lpstr>
      <vt:lpstr>Impossible to interpret  in terms of skills</vt:lpstr>
      <vt:lpstr>Extension for  Latent Knowledge Estimation</vt:lpstr>
      <vt:lpstr>Extension for  Latent Knowledge Estimation</vt:lpstr>
      <vt:lpstr>Extension for  Latent Knowledge Estimation</vt:lpstr>
      <vt:lpstr>Questions? Comments?</vt:lpstr>
      <vt:lpstr>What is DKT really learning?</vt:lpstr>
      <vt:lpstr>What is DKT really learning?</vt:lpstr>
      <vt:lpstr>What is DKT really learning?</vt:lpstr>
      <vt:lpstr>Questions? Comments?</vt:lpstr>
      <vt:lpstr>Other Recent DKT variants: SAKT</vt:lpstr>
      <vt:lpstr>Other Recent DKT variants: SAKT</vt:lpstr>
      <vt:lpstr>Other Recent DKT variants: AKT</vt:lpstr>
      <vt:lpstr>Questions? Comments?</vt:lpstr>
      <vt:lpstr>Adding in more information: SAINT+</vt:lpstr>
      <vt:lpstr>Adding in more information:  Process-BERT</vt:lpstr>
      <vt:lpstr>Comments? Questions?</vt:lpstr>
      <vt:lpstr>Curious methodological note</vt:lpstr>
      <vt:lpstr>Some reasons</vt:lpstr>
      <vt:lpstr>An evaluation</vt:lpstr>
      <vt:lpstr>DKT-family: work continues</vt:lpstr>
      <vt:lpstr>Next Frontier for DKT-family:  Beyond Correctness</vt:lpstr>
      <vt:lpstr>Next Frontier for DKT-family:  Beyond Correctness</vt:lpstr>
      <vt:lpstr>Questions? Comments?</vt:lpstr>
      <vt:lpstr>Discussion (if there’s time)</vt:lpstr>
      <vt:lpstr>Final thoughts and comments</vt:lpstr>
      <vt:lpstr>Upcoming Classes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</cp:lastModifiedBy>
  <cp:revision>589</cp:revision>
  <dcterms:created xsi:type="dcterms:W3CDTF">2010-01-07T20:34:12Z</dcterms:created>
  <dcterms:modified xsi:type="dcterms:W3CDTF">2022-11-10T13:07:15Z</dcterms:modified>
</cp:coreProperties>
</file>