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791" r:id="rId3"/>
    <p:sldId id="781" r:id="rId4"/>
    <p:sldId id="782" r:id="rId5"/>
    <p:sldId id="851" r:id="rId6"/>
    <p:sldId id="783" r:id="rId7"/>
    <p:sldId id="793" r:id="rId8"/>
    <p:sldId id="833" r:id="rId9"/>
    <p:sldId id="832" r:id="rId10"/>
    <p:sldId id="836" r:id="rId11"/>
    <p:sldId id="838" r:id="rId12"/>
    <p:sldId id="839" r:id="rId13"/>
    <p:sldId id="780" r:id="rId14"/>
    <p:sldId id="792" r:id="rId15"/>
    <p:sldId id="470" r:id="rId16"/>
    <p:sldId id="471" r:id="rId17"/>
    <p:sldId id="527" r:id="rId18"/>
    <p:sldId id="529" r:id="rId19"/>
    <p:sldId id="530" r:id="rId20"/>
    <p:sldId id="531" r:id="rId21"/>
    <p:sldId id="532" r:id="rId22"/>
    <p:sldId id="534" r:id="rId23"/>
    <p:sldId id="533" r:id="rId24"/>
    <p:sldId id="841" r:id="rId25"/>
    <p:sldId id="778" r:id="rId26"/>
    <p:sldId id="777" r:id="rId27"/>
    <p:sldId id="840" r:id="rId28"/>
    <p:sldId id="842" r:id="rId29"/>
    <p:sldId id="850" r:id="rId30"/>
    <p:sldId id="843" r:id="rId31"/>
    <p:sldId id="844" r:id="rId32"/>
    <p:sldId id="845" r:id="rId33"/>
    <p:sldId id="846" r:id="rId34"/>
    <p:sldId id="787" r:id="rId35"/>
    <p:sldId id="788" r:id="rId36"/>
    <p:sldId id="790" r:id="rId37"/>
    <p:sldId id="756" r:id="rId38"/>
    <p:sldId id="412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1"/>
            <p14:sldId id="781"/>
            <p14:sldId id="782"/>
            <p14:sldId id="851"/>
            <p14:sldId id="783"/>
            <p14:sldId id="793"/>
            <p14:sldId id="833"/>
            <p14:sldId id="832"/>
            <p14:sldId id="836"/>
            <p14:sldId id="838"/>
            <p14:sldId id="839"/>
            <p14:sldId id="780"/>
            <p14:sldId id="792"/>
            <p14:sldId id="470"/>
            <p14:sldId id="471"/>
            <p14:sldId id="527"/>
            <p14:sldId id="529"/>
            <p14:sldId id="530"/>
            <p14:sldId id="531"/>
            <p14:sldId id="532"/>
            <p14:sldId id="534"/>
            <p14:sldId id="533"/>
            <p14:sldId id="841"/>
            <p14:sldId id="778"/>
            <p14:sldId id="777"/>
            <p14:sldId id="840"/>
            <p14:sldId id="842"/>
            <p14:sldId id="850"/>
            <p14:sldId id="843"/>
            <p14:sldId id="844"/>
            <p14:sldId id="845"/>
            <p14:sldId id="846"/>
            <p14:sldId id="787"/>
            <p14:sldId id="788"/>
            <p14:sldId id="790"/>
            <p14:sldId id="756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6" d="100"/>
          <a:sy n="66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F-42D0-B985-1D897424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923568"/>
        <c:axId val="301212352"/>
      </c:lineChart>
      <c:catAx>
        <c:axId val="29992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12352"/>
        <c:crosses val="autoZero"/>
        <c:auto val="1"/>
        <c:lblAlgn val="ctr"/>
        <c:lblOffset val="100"/>
        <c:noMultiLvlLbl val="0"/>
      </c:catAx>
      <c:valAx>
        <c:axId val="30121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99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F-48FD-9DD3-635D7F9C1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206472"/>
        <c:axId val="301206864"/>
      </c:lineChart>
      <c:catAx>
        <c:axId val="30120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06864"/>
        <c:crosses val="autoZero"/>
        <c:auto val="1"/>
        <c:lblAlgn val="ctr"/>
        <c:lblOffset val="100"/>
        <c:noMultiLvlLbl val="0"/>
      </c:catAx>
      <c:valAx>
        <c:axId val="30120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120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Open-Ended Knowledge Tracing (Liu et al., 2022) integrates KT with </a:t>
            </a:r>
          </a:p>
          <a:p>
            <a:pPr lvl="1"/>
            <a:r>
              <a:rPr lang="en-US" dirty="0"/>
              <a:t>A GPT-2 model fine-tuned on 2.1 million Java code exercises and written descriptions of them</a:t>
            </a:r>
          </a:p>
          <a:p>
            <a:pPr lvl="1"/>
            <a:endParaRPr lang="en-US" dirty="0"/>
          </a:p>
          <a:p>
            <a:r>
              <a:rPr lang="en-US" dirty="0"/>
              <a:t>In order to generate predicted student code which makes predicted specific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1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555B-BF3B-69D7-010F-70B92C78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6E6E8-7172-F2D3-CE8E-4DE1D90F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3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6F76-4C19-24BF-D0A8-3BC83A89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(if there’s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3D16-FE06-CAD4-B8FA-F48C33BE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information could be useful to add as inputs?</a:t>
            </a:r>
          </a:p>
          <a:p>
            <a:endParaRPr lang="en-US" dirty="0"/>
          </a:p>
          <a:p>
            <a:r>
              <a:rPr lang="en-US" dirty="0"/>
              <a:t>How could we go further in what we predict?</a:t>
            </a:r>
          </a:p>
        </p:txBody>
      </p:sp>
    </p:spTree>
    <p:extLst>
      <p:ext uri="{BB962C8B-B14F-4D97-AF65-F5344CB8AC3E}">
        <p14:creationId xmlns:p14="http://schemas.microsoft.com/office/powerpoint/2010/main" val="217376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6BAE-E763-4A24-A5A4-58DE6066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questions</a:t>
            </a:r>
            <a:br>
              <a:rPr lang="en-US" dirty="0"/>
            </a:br>
            <a:r>
              <a:rPr lang="en-US" dirty="0"/>
              <a:t>on DKT-family </a:t>
            </a:r>
            <a:r>
              <a:rPr lang="en-US"/>
              <a:t>knowledge tracing?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4D5D0-95F2-462B-A745-CC362DB3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4532-784D-F746-768F-57A4FB41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75F8-7BA7-0E4E-F16B-DEE65B05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Q-Matrix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Tatsuoka</a:t>
            </a:r>
            <a:r>
              <a:rPr lang="en-US" dirty="0"/>
              <a:t>, 1983; Barnes, 2005)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6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+ </a:t>
                      </a:r>
                      <a:r>
                        <a:rPr lang="en-US" dirty="0"/>
                        <a:t>3 +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+ 3 - 2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</a:t>
                      </a:r>
                      <a:r>
                        <a:rPr lang="en-US" baseline="0" dirty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/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*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2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Order Knowledge Spaces</a:t>
            </a:r>
            <a:br>
              <a:rPr lang="en-US" dirty="0"/>
            </a:br>
            <a:r>
              <a:rPr lang="en-US" dirty="0"/>
              <a:t>(Desmarais et al., 1996,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Postulate relationships between items</a:t>
            </a:r>
          </a:p>
          <a:p>
            <a:endParaRPr lang="en-US" dirty="0"/>
          </a:p>
          <a:p>
            <a:r>
              <a:rPr lang="en-US" dirty="0"/>
              <a:t>Mastery of one item</a:t>
            </a:r>
            <a:br>
              <a:rPr lang="en-US" dirty="0"/>
            </a:br>
            <a:r>
              <a:rPr lang="en-US" dirty="0"/>
              <a:t>is </a:t>
            </a:r>
            <a:r>
              <a:rPr lang="en-US" i="1" dirty="0"/>
              <a:t>prerequisite </a:t>
            </a:r>
            <a:r>
              <a:rPr lang="en-US" dirty="0"/>
              <a:t>to </a:t>
            </a:r>
            <a:br>
              <a:rPr lang="en-US" dirty="0"/>
            </a:br>
            <a:r>
              <a:rPr lang="en-US" dirty="0"/>
              <a:t>mastery of another item</a:t>
            </a:r>
          </a:p>
        </p:txBody>
      </p:sp>
    </p:spTree>
    <p:extLst>
      <p:ext uri="{BB962C8B-B14F-4D97-AF65-F5344CB8AC3E}">
        <p14:creationId xmlns:p14="http://schemas.microsoft.com/office/powerpoint/2010/main" val="153569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08593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599" y="4724400"/>
            <a:ext cx="257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student succeeds at C, they will succeed at D;</a:t>
            </a:r>
          </a:p>
          <a:p>
            <a:r>
              <a:rPr lang="en-US" dirty="0"/>
              <a:t>D is </a:t>
            </a:r>
            <a:r>
              <a:rPr lang="en-US" i="1" dirty="0"/>
              <a:t>prerequisite </a:t>
            </a:r>
            <a:r>
              <a:rPr lang="en-US" dirty="0"/>
              <a:t>to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7933" y="26669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does not inform us about C</a:t>
            </a:r>
          </a:p>
        </p:txBody>
      </p:sp>
    </p:spTree>
    <p:extLst>
      <p:ext uri="{BB962C8B-B14F-4D97-AF65-F5344CB8AC3E}">
        <p14:creationId xmlns:p14="http://schemas.microsoft.com/office/powerpoint/2010/main" val="2764396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POKS can be extended rather easily to use skills (interchangeable items) rather than items</a:t>
            </a:r>
          </a:p>
        </p:txBody>
      </p:sp>
    </p:spTree>
    <p:extLst>
      <p:ext uri="{BB962C8B-B14F-4D97-AF65-F5344CB8AC3E}">
        <p14:creationId xmlns:p14="http://schemas.microsoft.com/office/powerpoint/2010/main" val="65205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take a few minutes to discuss the final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end of the semester is creeping up on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36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Less restricted set of models that also infer relationships between skills and items, and between skills</a:t>
            </a:r>
          </a:p>
          <a:p>
            <a:endParaRPr lang="en-US" dirty="0"/>
          </a:p>
          <a:p>
            <a:r>
              <a:rPr lang="en-US" dirty="0"/>
              <a:t>Can infer more complicated relationships between material than the very restricted set of relationships modeled in POKS</a:t>
            </a:r>
          </a:p>
          <a:p>
            <a:pPr lvl="1"/>
            <a:r>
              <a:rPr lang="en-US" dirty="0"/>
              <a:t>Can infer {skill-skill, item-item, skill-item} relationships at the same time</a:t>
            </a:r>
          </a:p>
          <a:p>
            <a:pPr lvl="1"/>
            <a:r>
              <a:rPr lang="en-US" dirty="0"/>
              <a:t>Can integrate very diverse types of information</a:t>
            </a:r>
          </a:p>
          <a:p>
            <a:endParaRPr lang="en-US" dirty="0"/>
          </a:p>
          <a:p>
            <a:r>
              <a:rPr lang="en-US" dirty="0"/>
              <a:t>That extra flexibility can lead to over-fitting (cf. 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972684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Martin &amp; </a:t>
            </a:r>
            <a:r>
              <a:rPr lang="en-US" dirty="0" err="1"/>
              <a:t>VanLehn</a:t>
            </a:r>
            <a:r>
              <a:rPr lang="en-US" dirty="0"/>
              <a:t> (1995)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41527" cy="48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44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Conati</a:t>
            </a:r>
            <a:r>
              <a:rPr lang="en-US" dirty="0"/>
              <a:t> et al.,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99" y="1295400"/>
            <a:ext cx="73437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826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Shute et al., 2009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447800"/>
            <a:ext cx="79724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412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D33D-4417-C101-A1C5-BF11110F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198A-43D4-5D16-99AC-DB163D16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7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benefits of using a q-matrix versus a knowledge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consequences of getting a knowledge mapping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D90C-E8D5-C2D8-98A5-E560899A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166B-E366-BEBA-88A2-DF5ACA5B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someone want to discover the knowledge structure?</a:t>
            </a:r>
          </a:p>
        </p:txBody>
      </p:sp>
    </p:spTree>
    <p:extLst>
      <p:ext uri="{BB962C8B-B14F-4D97-AF65-F5344CB8AC3E}">
        <p14:creationId xmlns:p14="http://schemas.microsoft.com/office/powerpoint/2010/main" val="2312323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</p:txBody>
      </p:sp>
    </p:spTree>
    <p:extLst>
      <p:ext uri="{BB962C8B-B14F-4D97-AF65-F5344CB8AC3E}">
        <p14:creationId xmlns:p14="http://schemas.microsoft.com/office/powerpoint/2010/main" val="2280301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  <a:p>
            <a:pPr lvl="1"/>
            <a:r>
              <a:rPr lang="en-US" dirty="0"/>
              <a:t>PCA/Factor Analysis</a:t>
            </a:r>
          </a:p>
          <a:p>
            <a:pPr lvl="1"/>
            <a:r>
              <a:rPr lang="en-US" dirty="0"/>
              <a:t>Barnes’s method</a:t>
            </a:r>
          </a:p>
          <a:p>
            <a:pPr lvl="1"/>
            <a:r>
              <a:rPr lang="en-US" dirty="0"/>
              <a:t>NNMF</a:t>
            </a:r>
          </a:p>
          <a:p>
            <a:pPr lvl="1"/>
            <a:r>
              <a:rPr lang="en-US" dirty="0"/>
              <a:t>DKVMN/KQN</a:t>
            </a:r>
          </a:p>
          <a:p>
            <a:pPr lvl="1"/>
            <a:endParaRPr lang="en-US" dirty="0"/>
          </a:p>
          <a:p>
            <a:r>
              <a:rPr lang="en-US" dirty="0"/>
              <a:t>What situation does each apply in?</a:t>
            </a:r>
          </a:p>
        </p:txBody>
      </p:sp>
    </p:spTree>
    <p:extLst>
      <p:ext uri="{BB962C8B-B14F-4D97-AF65-F5344CB8AC3E}">
        <p14:creationId xmlns:p14="http://schemas.microsoft.com/office/powerpoint/2010/main" val="17780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Anyone who hasn’t found a partner for their project yet: please raise your hand</a:t>
            </a:r>
          </a:p>
          <a:p>
            <a:endParaRPr lang="en-US" dirty="0"/>
          </a:p>
          <a:p>
            <a:r>
              <a:rPr lang="en-US" dirty="0"/>
              <a:t>Please say your name and some topics or areas of application that are of interest to you</a:t>
            </a:r>
          </a:p>
          <a:p>
            <a:endParaRPr lang="en-US" dirty="0"/>
          </a:p>
          <a:p>
            <a:r>
              <a:rPr lang="en-US" dirty="0"/>
              <a:t>Contact each other afterwards or post to Piazza, please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1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those approaches?</a:t>
            </a:r>
          </a:p>
        </p:txBody>
      </p:sp>
    </p:spTree>
    <p:extLst>
      <p:ext uri="{BB962C8B-B14F-4D97-AF65-F5344CB8AC3E}">
        <p14:creationId xmlns:p14="http://schemas.microsoft.com/office/powerpoint/2010/main" val="3716881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development and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this type of approach?</a:t>
            </a:r>
          </a:p>
        </p:txBody>
      </p:sp>
    </p:spTree>
    <p:extLst>
      <p:ext uri="{BB962C8B-B14F-4D97-AF65-F5344CB8AC3E}">
        <p14:creationId xmlns:p14="http://schemas.microsoft.com/office/powerpoint/2010/main" val="553552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Hybrid approach: </a:t>
            </a:r>
            <a:br>
              <a:rPr lang="en-US" dirty="0"/>
            </a:br>
            <a:r>
              <a:rPr lang="en-US" dirty="0"/>
              <a:t>Learning Factors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remember this from the lecture?</a:t>
            </a:r>
          </a:p>
        </p:txBody>
      </p:sp>
    </p:spTree>
    <p:extLst>
      <p:ext uri="{BB962C8B-B14F-4D97-AF65-F5344CB8AC3E}">
        <p14:creationId xmlns:p14="http://schemas.microsoft.com/office/powerpoint/2010/main" val="1346091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approach: LFA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6040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What does a spike in a learning curve mean?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trade-offs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Knowledge Spaces</a:t>
            </a:r>
          </a:p>
          <a:p>
            <a:r>
              <a:rPr lang="en-US" dirty="0"/>
              <a:t>And Bayes Nets</a:t>
            </a:r>
          </a:p>
          <a:p>
            <a:endParaRPr lang="en-US" dirty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November 22 SPECIAL DAY</a:t>
            </a:r>
          </a:p>
          <a:p>
            <a:pPr lvl="1"/>
            <a:r>
              <a:rPr lang="en-US" sz="1600" dirty="0"/>
              <a:t>ALL VIRTUAL CLASS</a:t>
            </a:r>
          </a:p>
          <a:p>
            <a:pPr lvl="1"/>
            <a:r>
              <a:rPr lang="en-US" sz="1600" dirty="0"/>
              <a:t>NO RYAN OFFICE HOURS</a:t>
            </a:r>
          </a:p>
          <a:p>
            <a:pPr lvl="1"/>
            <a:r>
              <a:rPr lang="en-US" sz="1600" dirty="0"/>
              <a:t>Cluster Analysis</a:t>
            </a:r>
          </a:p>
          <a:p>
            <a:pPr lvl="1"/>
            <a:r>
              <a:rPr lang="en-US" sz="1600" dirty="0"/>
              <a:t>Creative: Knowledge Structure due</a:t>
            </a:r>
          </a:p>
          <a:p>
            <a:pPr lvl="1"/>
            <a:endParaRPr lang="en-US" sz="1600" dirty="0"/>
          </a:p>
          <a:p>
            <a:r>
              <a:rPr lang="en-US" sz="2000" dirty="0"/>
              <a:t>December 1</a:t>
            </a:r>
          </a:p>
          <a:p>
            <a:pPr lvl="1"/>
            <a:r>
              <a:rPr lang="en-US" sz="1600" dirty="0"/>
              <a:t>IN-PERSON CLASS: GUEST LECTURER STEFAN SLATER</a:t>
            </a:r>
          </a:p>
          <a:p>
            <a:pPr lvl="1"/>
            <a:r>
              <a:rPr lang="en-US" sz="1600" dirty="0"/>
              <a:t>NO RYAN OFFICE HOURS</a:t>
            </a:r>
          </a:p>
          <a:p>
            <a:pPr lvl="1"/>
            <a:r>
              <a:rPr lang="en-US" sz="1600" dirty="0"/>
              <a:t>Correlation Mining</a:t>
            </a:r>
          </a:p>
          <a:p>
            <a:pPr lvl="1"/>
            <a:r>
              <a:rPr lang="en-US" sz="1600" dirty="0"/>
              <a:t>Basic: Clustering due</a:t>
            </a:r>
          </a:p>
          <a:p>
            <a:pPr lvl="1"/>
            <a:endParaRPr lang="en-US" sz="1600" dirty="0"/>
          </a:p>
          <a:p>
            <a:r>
              <a:rPr lang="en-US" sz="2000" dirty="0"/>
              <a:t>December 8</a:t>
            </a:r>
          </a:p>
          <a:p>
            <a:pPr lvl="1"/>
            <a:r>
              <a:rPr lang="en-US" sz="1600" dirty="0"/>
              <a:t>Reinforcement Learning</a:t>
            </a:r>
          </a:p>
          <a:p>
            <a:pPr lvl="1"/>
            <a:r>
              <a:rPr lang="en-US" sz="1600" dirty="0"/>
              <a:t>Basic: Correlation Mining due</a:t>
            </a:r>
          </a:p>
          <a:p>
            <a:pPr lvl="1"/>
            <a:endParaRPr lang="en-US" sz="1600" dirty="0"/>
          </a:p>
          <a:p>
            <a:r>
              <a:rPr lang="en-US" sz="2000" dirty="0"/>
              <a:t>December 15</a:t>
            </a:r>
          </a:p>
          <a:p>
            <a:pPr lvl="1"/>
            <a:r>
              <a:rPr lang="en-US" sz="1600" dirty="0"/>
              <a:t>Final Project Presentations, 11a-12p AND 3p-450p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If you haven’t found project partners by Thanksgiving, send me an email and I’ll see if I can connect people</a:t>
            </a:r>
          </a:p>
        </p:txBody>
      </p:sp>
    </p:spTree>
    <p:extLst>
      <p:ext uri="{BB962C8B-B14F-4D97-AF65-F5344CB8AC3E}">
        <p14:creationId xmlns:p14="http://schemas.microsoft.com/office/powerpoint/2010/main" val="359827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8406-7CE3-62E0-3F48-C97589FD7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slot signup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41B6F-2267-464F-F50D-8C09D223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sign up for a presentation slot </a:t>
            </a:r>
            <a:r>
              <a:rPr lang="en-US"/>
              <a:t>at this link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https://docs.google.com/spreadsheets/d/1c4E0p1mDplp8UVmtNtXCCtC89Am94AdHuc4hqoHm6S0/edit?usp=sharing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41217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53591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3220A-75A7-712F-F2E4-B3FC410E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 from 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B9BA-5FAE-8127-EDE1-28F11BB6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0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DKT-family: work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Dozens of recent papers trying to get better results by adjusting the deep learning framework in various ways </a:t>
            </a:r>
          </a:p>
        </p:txBody>
      </p:sp>
    </p:spTree>
    <p:extLst>
      <p:ext uri="{BB962C8B-B14F-4D97-AF65-F5344CB8AC3E}">
        <p14:creationId xmlns:p14="http://schemas.microsoft.com/office/powerpoint/2010/main" val="252542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Tracing (Ghosh et al., 2021) extends output layer to predict which multiple choice item the student will select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3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812</Words>
  <Application>Microsoft Office PowerPoint</Application>
  <PresentationFormat>On-screen Show (4:3)</PresentationFormat>
  <Paragraphs>182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Core Methods in  Educational Data Mining</vt:lpstr>
      <vt:lpstr>Final project</vt:lpstr>
      <vt:lpstr>Final project</vt:lpstr>
      <vt:lpstr>Final project</vt:lpstr>
      <vt:lpstr>Presentation slot signup</vt:lpstr>
      <vt:lpstr>Final project</vt:lpstr>
      <vt:lpstr>Wrapping up from last class</vt:lpstr>
      <vt:lpstr>DKT-family: work continues</vt:lpstr>
      <vt:lpstr>Next Frontier for DKT-family:  Beyond Correctness</vt:lpstr>
      <vt:lpstr>Next Frontier for DKT-family:  Beyond Correctness</vt:lpstr>
      <vt:lpstr>Questions? Comments?</vt:lpstr>
      <vt:lpstr>Discussion (if there’s time)</vt:lpstr>
      <vt:lpstr>Final questions on DKT-family knowledge tracing?</vt:lpstr>
      <vt:lpstr>Knowledge Structure Discovery</vt:lpstr>
      <vt:lpstr>Q-Matrix (Tatsuoka, 1983; Barnes, 2005)</vt:lpstr>
      <vt:lpstr>Example</vt:lpstr>
      <vt:lpstr>Partial Order Knowledge Spaces (Desmarais et al., 1996, 2006)</vt:lpstr>
      <vt:lpstr>Example  (Desmarais et al., 2006)</vt:lpstr>
      <vt:lpstr>Extension to skills</vt:lpstr>
      <vt:lpstr>Bayesian Networks</vt:lpstr>
      <vt:lpstr>Martin &amp; VanLehn (1995)</vt:lpstr>
      <vt:lpstr>Conati et al., 2009</vt:lpstr>
      <vt:lpstr>Shute et al., 2009 </vt:lpstr>
      <vt:lpstr>Comments? Questions?</vt:lpstr>
      <vt:lpstr>What are the relative benefits of using a q-matrix versus a knowledge space?</vt:lpstr>
      <vt:lpstr>What are the consequences of getting a knowledge mapping wrong?</vt:lpstr>
      <vt:lpstr>Knowledge Structure Discovery</vt:lpstr>
      <vt:lpstr>Automated model discovery (from scratch)</vt:lpstr>
      <vt:lpstr>Automated model discovery (from scratch)</vt:lpstr>
      <vt:lpstr>Automated model discovery (from scratch)</vt:lpstr>
      <vt:lpstr>Hand development and refinement</vt:lpstr>
      <vt:lpstr>Hybrid approach:  Learning Factors Analysis</vt:lpstr>
      <vt:lpstr>Hybrid approach: LFA</vt:lpstr>
      <vt:lpstr>What does a spike in a learning curve mean? </vt:lpstr>
      <vt:lpstr>PowerPoint Presentation</vt:lpstr>
      <vt:lpstr>What are the trade-offs</vt:lpstr>
      <vt:lpstr>Other questions or comments?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589</cp:revision>
  <dcterms:created xsi:type="dcterms:W3CDTF">2010-01-07T20:34:12Z</dcterms:created>
  <dcterms:modified xsi:type="dcterms:W3CDTF">2022-11-11T15:38:42Z</dcterms:modified>
</cp:coreProperties>
</file>