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887" r:id="rId3"/>
    <p:sldId id="827" r:id="rId4"/>
    <p:sldId id="828" r:id="rId5"/>
    <p:sldId id="829" r:id="rId6"/>
    <p:sldId id="830" r:id="rId7"/>
    <p:sldId id="886" r:id="rId8"/>
    <p:sldId id="884" r:id="rId9"/>
    <p:sldId id="885" r:id="rId10"/>
    <p:sldId id="888" r:id="rId11"/>
    <p:sldId id="889" r:id="rId12"/>
    <p:sldId id="708" r:id="rId13"/>
    <p:sldId id="709" r:id="rId14"/>
    <p:sldId id="712" r:id="rId15"/>
    <p:sldId id="713" r:id="rId16"/>
    <p:sldId id="714" r:id="rId17"/>
    <p:sldId id="715" r:id="rId18"/>
    <p:sldId id="716" r:id="rId19"/>
    <p:sldId id="899" r:id="rId20"/>
    <p:sldId id="717" r:id="rId21"/>
    <p:sldId id="898" r:id="rId22"/>
    <p:sldId id="719" r:id="rId23"/>
    <p:sldId id="720" r:id="rId24"/>
    <p:sldId id="722" r:id="rId25"/>
    <p:sldId id="718" r:id="rId26"/>
    <p:sldId id="724" r:id="rId27"/>
    <p:sldId id="890" r:id="rId28"/>
    <p:sldId id="891" r:id="rId29"/>
    <p:sldId id="892" r:id="rId30"/>
    <p:sldId id="667" r:id="rId31"/>
    <p:sldId id="739" r:id="rId32"/>
    <p:sldId id="738" r:id="rId33"/>
    <p:sldId id="893" r:id="rId34"/>
    <p:sldId id="894" r:id="rId35"/>
    <p:sldId id="895" r:id="rId36"/>
    <p:sldId id="896" r:id="rId37"/>
    <p:sldId id="897" r:id="rId38"/>
    <p:sldId id="412" r:id="rId39"/>
    <p:sldId id="30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87"/>
            <p14:sldId id="827"/>
            <p14:sldId id="828"/>
            <p14:sldId id="829"/>
            <p14:sldId id="830"/>
            <p14:sldId id="886"/>
            <p14:sldId id="884"/>
            <p14:sldId id="885"/>
            <p14:sldId id="888"/>
            <p14:sldId id="889"/>
            <p14:sldId id="708"/>
            <p14:sldId id="709"/>
            <p14:sldId id="712"/>
            <p14:sldId id="713"/>
            <p14:sldId id="714"/>
            <p14:sldId id="715"/>
            <p14:sldId id="716"/>
            <p14:sldId id="899"/>
            <p14:sldId id="717"/>
            <p14:sldId id="898"/>
            <p14:sldId id="719"/>
            <p14:sldId id="720"/>
            <p14:sldId id="722"/>
            <p14:sldId id="718"/>
            <p14:sldId id="724"/>
            <p14:sldId id="890"/>
            <p14:sldId id="891"/>
            <p14:sldId id="892"/>
            <p14:sldId id="667"/>
            <p14:sldId id="739"/>
            <p14:sldId id="738"/>
            <p14:sldId id="893"/>
            <p14:sldId id="894"/>
            <p14:sldId id="895"/>
            <p14:sldId id="896"/>
            <p14:sldId id="897"/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72" d="100"/>
          <a:sy n="72" d="100"/>
        </p:scale>
        <p:origin x="106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0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13C7-9E99-E6B6-4A43-91AA2ECAE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Assignment: SNA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386E4-0E26-5203-29D3-AEE31F7F6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101497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2D41A-53A7-3581-11A5-95216338F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Inference and BKT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5EA4-E8E9-B0F1-CFBC-318E7436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79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</a:t>
            </a:r>
            <a:br>
              <a:rPr lang="en-US" dirty="0"/>
            </a:br>
            <a:r>
              <a:rPr lang="en-US" dirty="0"/>
              <a:t>Goal of Knowledge Inference?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7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</a:t>
            </a:r>
            <a:br>
              <a:rPr lang="en-US" dirty="0"/>
            </a:br>
            <a:r>
              <a:rPr lang="en-US" dirty="0"/>
              <a:t>Goal of Knowledge Inference?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Measuring what a student knows at a specific time</a:t>
            </a:r>
          </a:p>
          <a:p>
            <a:endParaRPr lang="en-US" dirty="0"/>
          </a:p>
          <a:p>
            <a:r>
              <a:rPr lang="en-US" dirty="0"/>
              <a:t>Measuring what relevant knowledge components a student knows at a specific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9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it useful to measure student knowledge?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0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assumptions of BKT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Assess a student’s knowledge of skill/KC X</a:t>
            </a:r>
          </a:p>
          <a:p>
            <a:endParaRPr lang="en-US" dirty="0"/>
          </a:p>
          <a:p>
            <a:r>
              <a:rPr lang="en-US" dirty="0"/>
              <a:t>Based on a sequence of items that are scored between 0 and 1</a:t>
            </a:r>
          </a:p>
          <a:p>
            <a:pPr lvl="1"/>
            <a:r>
              <a:rPr lang="en-US" dirty="0"/>
              <a:t>Classically 0 </a:t>
            </a:r>
            <a:r>
              <a:rPr lang="en-US" b="1" i="1" dirty="0"/>
              <a:t>or</a:t>
            </a:r>
            <a:r>
              <a:rPr lang="en-US" dirty="0"/>
              <a:t> 1, but there are variants that relax this</a:t>
            </a:r>
          </a:p>
          <a:p>
            <a:pPr lvl="1"/>
            <a:endParaRPr lang="en-US" dirty="0"/>
          </a:p>
          <a:p>
            <a:r>
              <a:rPr lang="en-US" dirty="0"/>
              <a:t>Where each item corresponds to a single skill</a:t>
            </a:r>
          </a:p>
          <a:p>
            <a:endParaRPr lang="en-US" dirty="0"/>
          </a:p>
          <a:p>
            <a:r>
              <a:rPr lang="en-US" dirty="0"/>
              <a:t>Where the student can learn on each item, due to help, feedback, scaffolding,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assumptions of BKT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skill has four parameters</a:t>
            </a:r>
            <a:endParaRPr lang="en-US" dirty="0">
              <a:latin typeface="Symbol" pitchFamily="18" charset="2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From these parameters, and the pattern of successes and failures the student has had on each relevant skill so far</a:t>
            </a:r>
          </a:p>
          <a:p>
            <a:endParaRPr lang="en-US" dirty="0"/>
          </a:p>
          <a:p>
            <a:r>
              <a:rPr lang="en-US" dirty="0"/>
              <a:t>We can compute </a:t>
            </a:r>
          </a:p>
          <a:p>
            <a:pPr lvl="1"/>
            <a:r>
              <a:rPr lang="en-US" dirty="0"/>
              <a:t>Latent knowledge P(Ln) </a:t>
            </a:r>
          </a:p>
          <a:p>
            <a:pPr lvl="1"/>
            <a:r>
              <a:rPr lang="en-US" dirty="0"/>
              <a:t>The probability P(CORR) that the learner will get the item correct</a:t>
            </a:r>
          </a:p>
        </p:txBody>
      </p:sp>
    </p:spTree>
    <p:extLst>
      <p:ext uri="{BB962C8B-B14F-4D97-AF65-F5344CB8AC3E}">
        <p14:creationId xmlns:p14="http://schemas.microsoft.com/office/powerpoint/2010/main" val="29303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Key assumptions of BKT</a:t>
            </a:r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Two-state learning model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Each skill is either </a:t>
            </a:r>
            <a:r>
              <a:rPr lang="en-US" altLang="en-US" u="sng" dirty="0"/>
              <a:t>learned</a:t>
            </a:r>
            <a:r>
              <a:rPr lang="en-US" altLang="en-US" dirty="0"/>
              <a:t> or </a:t>
            </a:r>
            <a:r>
              <a:rPr lang="en-US" altLang="en-US" u="sng" dirty="0"/>
              <a:t>unlearned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3200" u="sng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In problem-solving, the student can learn a skill at each opportunity to apply the skill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A student does not forget a skill, once he or she knows it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0277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 Performance Assumptions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the student knows a skill, there is still some chance the student will </a:t>
            </a:r>
            <a:r>
              <a:rPr lang="en-US" altLang="en-US" u="sng" dirty="0"/>
              <a:t>slip</a:t>
            </a:r>
            <a:r>
              <a:rPr lang="en-US" altLang="en-US" dirty="0"/>
              <a:t> and make a mistake.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the student does not know a skill, there is still some chance the student will </a:t>
            </a:r>
            <a:r>
              <a:rPr lang="en-US" altLang="en-US" u="sng" dirty="0"/>
              <a:t>guess</a:t>
            </a:r>
            <a:r>
              <a:rPr lang="en-US" altLang="en-US" dirty="0"/>
              <a:t> correctly.</a:t>
            </a:r>
          </a:p>
          <a:p>
            <a:pPr eaLnBrk="1" hangingPunct="1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3453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CF56-F89D-E9FB-82FE-1A1ACC25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</p:spTree>
    <p:extLst>
      <p:ext uri="{BB962C8B-B14F-4D97-AF65-F5344CB8AC3E}">
        <p14:creationId xmlns:p14="http://schemas.microsoft.com/office/powerpoint/2010/main" val="100585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DDEF-2A16-4B27-9BDD-D29C7842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up last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03F59-CE5F-F6D9-A665-EAAE8064D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67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276600" y="31242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049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Classical BKT</a:t>
            </a:r>
            <a:endParaRPr lang="en-US" altLang="en-US" dirty="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276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2209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8686800" cy="311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Learning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	Probability the skill is already known before the first opportunity to use the skill in problem solving.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	Probability the skill will be learned at each opportunity to use the skill.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Performance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	Probability the student will guess correctly if the skill is not known.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p(S)	Probability the student will slip (make a mistake) if the skill is known.</a:t>
            </a: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Times" pitchFamily="18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43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791200" y="17526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29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81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096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48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191000" y="2743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629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934200" y="27432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324600" y="23622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25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CF56-F89D-E9FB-82FE-1A1ACC25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</p:spTree>
    <p:extLst>
      <p:ext uri="{BB962C8B-B14F-4D97-AF65-F5344CB8AC3E}">
        <p14:creationId xmlns:p14="http://schemas.microsoft.com/office/powerpoint/2010/main" val="3158802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Picking the parameters that best predict performance on next attempt</a:t>
            </a:r>
          </a:p>
          <a:p>
            <a:endParaRPr lang="en-US" dirty="0"/>
          </a:p>
          <a:p>
            <a:r>
              <a:rPr lang="en-US" dirty="0"/>
              <a:t>Any questions or comments on this?</a:t>
            </a:r>
          </a:p>
        </p:txBody>
      </p:sp>
    </p:spTree>
    <p:extLst>
      <p:ext uri="{BB962C8B-B14F-4D97-AF65-F5344CB8AC3E}">
        <p14:creationId xmlns:p14="http://schemas.microsoft.com/office/powerpoint/2010/main" val="1494522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Overparameterization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BKT is thought to be </a:t>
            </a:r>
            <a:r>
              <a:rPr lang="en-US" dirty="0" err="1"/>
              <a:t>overparameterized</a:t>
            </a:r>
            <a:r>
              <a:rPr lang="en-US" dirty="0"/>
              <a:t> (Beck et al., 2008)</a:t>
            </a:r>
          </a:p>
          <a:p>
            <a:endParaRPr lang="en-US" dirty="0"/>
          </a:p>
          <a:p>
            <a:r>
              <a:rPr lang="en-US" dirty="0"/>
              <a:t>Which means there are multiple sets of parameters that can fit any data</a:t>
            </a:r>
          </a:p>
        </p:txBody>
      </p:sp>
    </p:spTree>
    <p:extLst>
      <p:ext uri="{BB962C8B-B14F-4D97-AF65-F5344CB8AC3E}">
        <p14:creationId xmlns:p14="http://schemas.microsoft.com/office/powerpoint/2010/main" val="867912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Degenerate Space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Pardos</a:t>
            </a:r>
            <a:r>
              <a:rPr lang="en-US" dirty="0"/>
              <a:t> et al., 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T_converge_2d.emf"/>
          <p:cNvPicPr>
            <a:picLocks noChangeAspect="1"/>
          </p:cNvPicPr>
          <p:nvPr/>
        </p:nvPicPr>
        <p:blipFill>
          <a:blip r:embed="rId2" cstate="print"/>
          <a:srcRect l="7619" t="3955" r="8381" b="3955"/>
          <a:stretch>
            <a:fillRect/>
          </a:stretch>
        </p:blipFill>
        <p:spPr>
          <a:xfrm>
            <a:off x="1520177" y="1676400"/>
            <a:ext cx="5947423" cy="503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67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Constraints Proposed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Beck</a:t>
            </a:r>
          </a:p>
          <a:p>
            <a:pPr lvl="1"/>
            <a:r>
              <a:rPr lang="en-US" dirty="0"/>
              <a:t>P(G)+P(S)&lt;1.0</a:t>
            </a:r>
          </a:p>
          <a:p>
            <a:r>
              <a:rPr lang="en-US" dirty="0"/>
              <a:t>Baker, Corbett, &amp; </a:t>
            </a:r>
            <a:r>
              <a:rPr lang="en-US" dirty="0" err="1"/>
              <a:t>Aleven</a:t>
            </a:r>
            <a:r>
              <a:rPr lang="en-US" dirty="0"/>
              <a:t> (2008):</a:t>
            </a:r>
          </a:p>
          <a:p>
            <a:pPr lvl="1"/>
            <a:r>
              <a:rPr lang="en-US" dirty="0"/>
              <a:t>P(G)&lt;0.5, P(S)&lt;0.5</a:t>
            </a:r>
          </a:p>
          <a:p>
            <a:r>
              <a:rPr lang="en-US" dirty="0"/>
              <a:t>Corbett &amp; Anderson (1995):</a:t>
            </a:r>
          </a:p>
          <a:p>
            <a:pPr lvl="1"/>
            <a:r>
              <a:rPr lang="en-US" dirty="0"/>
              <a:t>P(G)&lt;0.3, P(S)&lt;0.1</a:t>
            </a:r>
          </a:p>
          <a:p>
            <a:pPr lvl="1"/>
            <a:endParaRPr lang="en-US" dirty="0"/>
          </a:p>
          <a:p>
            <a:r>
              <a:rPr lang="en-US" dirty="0"/>
              <a:t>Your thoughts?</a:t>
            </a:r>
          </a:p>
        </p:txBody>
      </p:sp>
    </p:spTree>
    <p:extLst>
      <p:ext uri="{BB962C8B-B14F-4D97-AF65-F5344CB8AC3E}">
        <p14:creationId xmlns:p14="http://schemas.microsoft.com/office/powerpoint/2010/main" val="208221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Does it matter what algorithm you use to select parameters?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EM better than CGD</a:t>
            </a:r>
          </a:p>
          <a:p>
            <a:pPr lvl="1"/>
            <a:r>
              <a:rPr lang="en-US" dirty="0"/>
              <a:t>Chang et al., 2006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0.05</a:t>
            </a:r>
          </a:p>
          <a:p>
            <a:r>
              <a:rPr lang="en-US" dirty="0"/>
              <a:t>CGD better than EM</a:t>
            </a:r>
          </a:p>
          <a:p>
            <a:pPr lvl="1"/>
            <a:r>
              <a:rPr lang="en-US" dirty="0"/>
              <a:t>Baker et al., 2008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0.01</a:t>
            </a:r>
          </a:p>
          <a:p>
            <a:endParaRPr lang="en-US" dirty="0"/>
          </a:p>
          <a:p>
            <a:r>
              <a:rPr lang="en-US" dirty="0"/>
              <a:t>EM better than BF</a:t>
            </a:r>
          </a:p>
          <a:p>
            <a:pPr lvl="1"/>
            <a:r>
              <a:rPr lang="en-US" dirty="0" err="1"/>
              <a:t>Pavlik</a:t>
            </a:r>
            <a:r>
              <a:rPr lang="en-US" dirty="0"/>
              <a:t> et al., 2009	</a:t>
            </a:r>
            <a:r>
              <a:rPr lang="en-US" dirty="0">
                <a:latin typeface="Symbol" pitchFamily="18" charset="2"/>
              </a:rPr>
              <a:t> D</a:t>
            </a:r>
            <a:r>
              <a:rPr lang="en-US" dirty="0"/>
              <a:t>A’= 0.003,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0.01</a:t>
            </a:r>
          </a:p>
          <a:p>
            <a:pPr lvl="1"/>
            <a:r>
              <a:rPr lang="en-US" dirty="0"/>
              <a:t>Gong et al., 2010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0.005</a:t>
            </a:r>
          </a:p>
          <a:p>
            <a:pPr lvl="1"/>
            <a:r>
              <a:rPr lang="en-US" dirty="0"/>
              <a:t>Pardos et al., 2011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 RMSE= 0.005</a:t>
            </a:r>
          </a:p>
          <a:p>
            <a:pPr lvl="1"/>
            <a:r>
              <a:rPr lang="en-US" dirty="0"/>
              <a:t>Gowda et al., 2011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0.02</a:t>
            </a:r>
          </a:p>
          <a:p>
            <a:r>
              <a:rPr lang="en-US" dirty="0"/>
              <a:t>BF better than EM</a:t>
            </a:r>
          </a:p>
          <a:p>
            <a:pPr lvl="1"/>
            <a:r>
              <a:rPr lang="en-US" dirty="0" err="1"/>
              <a:t>Pavlik</a:t>
            </a:r>
            <a:r>
              <a:rPr lang="en-US" dirty="0"/>
              <a:t> et al., 2009	</a:t>
            </a:r>
            <a:r>
              <a:rPr lang="en-US" dirty="0">
                <a:latin typeface="Symbol" pitchFamily="18" charset="2"/>
              </a:rPr>
              <a:t> D</a:t>
            </a:r>
            <a:r>
              <a:rPr lang="en-US" dirty="0"/>
              <a:t>A’= 0.01,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0.005</a:t>
            </a:r>
          </a:p>
          <a:p>
            <a:pPr lvl="1"/>
            <a:r>
              <a:rPr lang="en-US" dirty="0"/>
              <a:t>Baker et al., 2011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0.001</a:t>
            </a:r>
          </a:p>
          <a:p>
            <a:pPr lvl="1"/>
            <a:endParaRPr lang="en-US" dirty="0"/>
          </a:p>
          <a:p>
            <a:r>
              <a:rPr lang="en-US" dirty="0"/>
              <a:t>BF better than CGD </a:t>
            </a:r>
          </a:p>
          <a:p>
            <a:pPr lvl="1"/>
            <a:r>
              <a:rPr lang="en-US" dirty="0"/>
              <a:t>Baker et al., 2010	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A’= 0.02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48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the same 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Predicting performance on next attempt</a:t>
            </a:r>
          </a:p>
          <a:p>
            <a:endParaRPr lang="en-US" dirty="0"/>
          </a:p>
          <a:p>
            <a:r>
              <a:rPr lang="en-US" dirty="0"/>
              <a:t>Inferring latent knowledge</a:t>
            </a:r>
          </a:p>
        </p:txBody>
      </p:sp>
    </p:spTree>
    <p:extLst>
      <p:ext uri="{BB962C8B-B14F-4D97-AF65-F5344CB8AC3E}">
        <p14:creationId xmlns:p14="http://schemas.microsoft.com/office/powerpoint/2010/main" val="3159101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alternate ways to assess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a model is successful at inferring latent knowledge</a:t>
            </a:r>
          </a:p>
        </p:txBody>
      </p:sp>
    </p:spTree>
    <p:extLst>
      <p:ext uri="{BB962C8B-B14F-4D97-AF65-F5344CB8AC3E}">
        <p14:creationId xmlns:p14="http://schemas.microsoft.com/office/powerpoint/2010/main" val="1890184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alternate ways to assess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a model is successful at inferring latent knowledge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Why aren’t those approaches used more often?</a:t>
            </a:r>
          </a:p>
        </p:txBody>
      </p:sp>
    </p:spTree>
    <p:extLst>
      <p:ext uri="{BB962C8B-B14F-4D97-AF65-F5344CB8AC3E}">
        <p14:creationId xmlns:p14="http://schemas.microsoft.com/office/powerpoint/2010/main" val="103774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B66D-8702-4C86-BC6D-2C42DAE7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Epistemic Network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A4B64-5A45-4F13-A894-78EC3789E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anyone here familiar with ENA?</a:t>
            </a:r>
          </a:p>
          <a:p>
            <a:endParaRPr lang="en-US" dirty="0"/>
          </a:p>
          <a:p>
            <a:r>
              <a:rPr lang="en-US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3590881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5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0AAD-E312-4009-8702-B4F7735B7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possible uses of BKT?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163E-CA88-41AB-AFDD-4C6F34A5A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the P(Ln) estimates</a:t>
            </a:r>
          </a:p>
          <a:p>
            <a:r>
              <a:rPr lang="en-US" dirty="0"/>
              <a:t>And the other parameters it produces</a:t>
            </a:r>
          </a:p>
        </p:txBody>
      </p:sp>
    </p:spTree>
    <p:extLst>
      <p:ext uri="{BB962C8B-B14F-4D97-AF65-F5344CB8AC3E}">
        <p14:creationId xmlns:p14="http://schemas.microsoft.com/office/powerpoint/2010/main" val="1852941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69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Conditionalizing P(T) </a:t>
            </a:r>
          </a:p>
          <a:p>
            <a:endParaRPr lang="en-US" dirty="0"/>
          </a:p>
          <a:p>
            <a:r>
              <a:rPr lang="en-US" dirty="0"/>
              <a:t>Does help </a:t>
            </a:r>
            <a:r>
              <a:rPr lang="en-US" dirty="0" err="1"/>
              <a:t>help</a:t>
            </a:r>
            <a:r>
              <a:rPr lang="en-US" dirty="0"/>
              <a:t>? (Beck et al., 2008)</a:t>
            </a:r>
          </a:p>
          <a:p>
            <a:r>
              <a:rPr lang="en-US" dirty="0"/>
              <a:t>Which content is most effective? (Baker et al., 2018)</a:t>
            </a:r>
          </a:p>
        </p:txBody>
      </p:sp>
    </p:spTree>
    <p:extLst>
      <p:ext uri="{BB962C8B-B14F-4D97-AF65-F5344CB8AC3E}">
        <p14:creationId xmlns:p14="http://schemas.microsoft.com/office/powerpoint/2010/main" val="223660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Moment-by-moment learning estimation</a:t>
            </a:r>
            <a:br>
              <a:rPr lang="en-US" dirty="0"/>
            </a:br>
            <a:r>
              <a:rPr lang="en-US" dirty="0"/>
              <a:t>(calculating P(T) in specific step)</a:t>
            </a:r>
          </a:p>
          <a:p>
            <a:endParaRPr lang="en-US" dirty="0"/>
          </a:p>
          <a:p>
            <a:r>
              <a:rPr lang="en-US" dirty="0"/>
              <a:t>Which moment-by-moment learning curves are associated with more robust learning? (Baker et al., 2013)</a:t>
            </a:r>
          </a:p>
          <a:p>
            <a:r>
              <a:rPr lang="en-US" dirty="0"/>
              <a:t>What behaviors predict “eureka” moments (Moore et al., 2015)</a:t>
            </a:r>
          </a:p>
          <a:p>
            <a:r>
              <a:rPr lang="en-US" dirty="0"/>
              <a:t>Which types of content are associated with more learning? (Slater et al., 2016)</a:t>
            </a:r>
          </a:p>
        </p:txBody>
      </p:sp>
    </p:spTree>
    <p:extLst>
      <p:ext uri="{BB962C8B-B14F-4D97-AF65-F5344CB8AC3E}">
        <p14:creationId xmlns:p14="http://schemas.microsoft.com/office/powerpoint/2010/main" val="17543474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Detecting carelessness (contextual slip)</a:t>
            </a:r>
            <a:br>
              <a:rPr lang="en-US" dirty="0"/>
            </a:br>
            <a:r>
              <a:rPr lang="en-US" dirty="0"/>
              <a:t>(calculating P(S) in specific step)</a:t>
            </a:r>
          </a:p>
          <a:p>
            <a:endParaRPr lang="en-US" dirty="0"/>
          </a:p>
          <a:p>
            <a:r>
              <a:rPr lang="en-US" dirty="0"/>
              <a:t>Predicts test score (</a:t>
            </a:r>
            <a:r>
              <a:rPr lang="en-US" dirty="0" err="1"/>
              <a:t>Pardos</a:t>
            </a:r>
            <a:r>
              <a:rPr lang="en-US" dirty="0"/>
              <a:t> et al., 2014), college enrollment (San Pedro et al., 2013), job several years later (Almeda &amp; Baker, 2020)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77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6139D-046D-4F31-90DD-45711D62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BKT: Extended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F3E33-AE15-4D88-909E-132EB798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assessment</a:t>
            </a:r>
            <a:br>
              <a:rPr lang="en-US" dirty="0"/>
            </a:br>
            <a:r>
              <a:rPr lang="en-US" dirty="0"/>
              <a:t>(adding P(T) from other skills)</a:t>
            </a:r>
          </a:p>
          <a:p>
            <a:endParaRPr lang="en-US" dirty="0"/>
          </a:p>
          <a:p>
            <a:r>
              <a:rPr lang="en-US" dirty="0"/>
              <a:t>Used to study relationship between skills (Sao Pedro et al., 2014)</a:t>
            </a:r>
          </a:p>
          <a:p>
            <a:r>
              <a:rPr lang="en-US" dirty="0"/>
              <a:t>Including in graduate students learning research skills across several years (Kang et al., 2022)</a:t>
            </a:r>
          </a:p>
        </p:txBody>
      </p:sp>
    </p:spTree>
    <p:extLst>
      <p:ext uri="{BB962C8B-B14F-4D97-AF65-F5344CB8AC3E}">
        <p14:creationId xmlns:p14="http://schemas.microsoft.com/office/powerpoint/2010/main" val="27492529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1341-BEAD-D0B8-E7B8-1A02064CE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Comments</a:t>
            </a:r>
            <a:r>
              <a:rPr lang="en-US" dirty="0"/>
              <a:t>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F4240-ACD8-0A2F-935A-726E09924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6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October 20</a:t>
            </a:r>
          </a:p>
          <a:p>
            <a:pPr lvl="1"/>
            <a:r>
              <a:rPr lang="en-US" dirty="0"/>
              <a:t>Association Rule Mining and Sequential Pattern Mining (Valdemar)</a:t>
            </a:r>
          </a:p>
          <a:p>
            <a:pPr lvl="1"/>
            <a:r>
              <a:rPr lang="en-US" dirty="0"/>
              <a:t>BA4 due</a:t>
            </a:r>
          </a:p>
          <a:p>
            <a:pPr lvl="1"/>
            <a:endParaRPr lang="en-US" dirty="0"/>
          </a:p>
          <a:p>
            <a:r>
              <a:rPr lang="en-US" dirty="0"/>
              <a:t>October 27</a:t>
            </a:r>
          </a:p>
          <a:p>
            <a:pPr lvl="1"/>
            <a:r>
              <a:rPr lang="en-US" dirty="0"/>
              <a:t>Logistic Knowledge Tracing</a:t>
            </a:r>
          </a:p>
          <a:p>
            <a:pPr lvl="1"/>
            <a:r>
              <a:rPr lang="en-US" dirty="0"/>
              <a:t>BA5 due</a:t>
            </a:r>
          </a:p>
          <a:p>
            <a:pPr lvl="1"/>
            <a:endParaRPr lang="en-US" dirty="0"/>
          </a:p>
          <a:p>
            <a:r>
              <a:rPr lang="en-US" dirty="0"/>
              <a:t>November 3</a:t>
            </a:r>
          </a:p>
          <a:p>
            <a:pPr lvl="1"/>
            <a:r>
              <a:rPr lang="en-US" dirty="0"/>
              <a:t>Text Mining (Valdemar)</a:t>
            </a:r>
          </a:p>
          <a:p>
            <a:pPr lvl="1"/>
            <a:r>
              <a:rPr lang="en-US"/>
              <a:t>BA6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B66D-8702-4C86-BC6D-2C42DAE7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Epistemic Network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A4B64-5A45-4F13-A894-78EC3789E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anyone here familiar with ENA?</a:t>
            </a:r>
          </a:p>
          <a:p>
            <a:endParaRPr lang="en-US" dirty="0"/>
          </a:p>
          <a:p>
            <a:r>
              <a:rPr lang="en-US" dirty="0"/>
              <a:t>What is it?</a:t>
            </a:r>
          </a:p>
          <a:p>
            <a:endParaRPr lang="en-US" dirty="0"/>
          </a:p>
          <a:p>
            <a:r>
              <a:rPr lang="en-US" dirty="0"/>
              <a:t>Studying relationships between elements in coded data</a:t>
            </a:r>
          </a:p>
        </p:txBody>
      </p:sp>
    </p:spTree>
    <p:extLst>
      <p:ext uri="{BB962C8B-B14F-4D97-AF65-F5344CB8AC3E}">
        <p14:creationId xmlns:p14="http://schemas.microsoft.com/office/powerpoint/2010/main" val="111594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6B6D-039D-4F7E-998D-F9928D17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Studying Process of Successful and Unsuccessful Teams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Arastoopour</a:t>
            </a:r>
            <a:r>
              <a:rPr lang="en-US" dirty="0"/>
              <a:t> et al.,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800AE-4D78-44F6-AEC8-5775D772B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44FD83-709B-47AE-AF7A-D5CF44F3D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2220912"/>
            <a:ext cx="73342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6D16-32B0-4E8C-A66E-3BCD3DE4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Studying connections between topics in meetings over time</a:t>
            </a:r>
            <a:br>
              <a:rPr lang="en-US" dirty="0"/>
            </a:br>
            <a:r>
              <a:rPr lang="en-US" dirty="0"/>
              <a:t>(Nash &amp; Shaffer, 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00476-ACC4-4DBB-BBF8-9FC22FDD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0098A9-7E74-47AB-9CAB-AC021F665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754313"/>
            <a:ext cx="686752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0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0622-2D98-421E-CCCC-572C89D8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32FC8-3037-A35F-38EE-C58409BBC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2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876DB-AC40-027D-8BA6-52EB6F9E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anyone 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E7A6D-4660-06B6-5DEE-84F3135B4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conducted an ENA?</a:t>
            </a:r>
          </a:p>
          <a:p>
            <a:endParaRPr lang="en-US" dirty="0"/>
          </a:p>
          <a:p>
            <a:r>
              <a:rPr lang="en-US" dirty="0"/>
              <a:t>If so, please tell us about it</a:t>
            </a:r>
          </a:p>
        </p:txBody>
      </p:sp>
    </p:spTree>
    <p:extLst>
      <p:ext uri="{BB962C8B-B14F-4D97-AF65-F5344CB8AC3E}">
        <p14:creationId xmlns:p14="http://schemas.microsoft.com/office/powerpoint/2010/main" val="332229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4482-82A6-38AE-62D9-F3ADC98A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learn more about ENA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49F60-DD54-002B-BF9D-0CBB4FF6A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EDUC5100 Quantitative Ethnography</a:t>
            </a:r>
          </a:p>
        </p:txBody>
      </p:sp>
      <p:pic>
        <p:nvPicPr>
          <p:cNvPr id="1026" name="Picture 2" descr="Amanda Barany | Drexel University">
            <a:extLst>
              <a:ext uri="{FF2B5EF4-FFF2-40B4-BE49-F238E27FC236}">
                <a16:creationId xmlns:a16="http://schemas.microsoft.com/office/drawing/2014/main" id="{D6CF8CEA-2462-7F02-D727-6717093E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4953000"/>
            <a:ext cx="158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81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5642</TotalTime>
  <Words>1051</Words>
  <Application>Microsoft Office PowerPoint</Application>
  <PresentationFormat>On-screen Show (4:3)</PresentationFormat>
  <Paragraphs>162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Symbol</vt:lpstr>
      <vt:lpstr>Times</vt:lpstr>
      <vt:lpstr>Office Theme</vt:lpstr>
      <vt:lpstr>Core Methods in  Educational Data Mining</vt:lpstr>
      <vt:lpstr>Finishing up last class</vt:lpstr>
      <vt:lpstr>Epistemic Network Analysis</vt:lpstr>
      <vt:lpstr>Epistemic Network Analysis</vt:lpstr>
      <vt:lpstr>Studying Process of Successful and Unsuccessful Teams  (Arastoopour et al., 2016)</vt:lpstr>
      <vt:lpstr>Studying connections between topics in meetings over time (Nash &amp; Shaffer, 2013)</vt:lpstr>
      <vt:lpstr>Questions? Comments?</vt:lpstr>
      <vt:lpstr>Has anyone here…</vt:lpstr>
      <vt:lpstr>To learn more about ENA</vt:lpstr>
      <vt:lpstr>Basic Assignment: SNA</vt:lpstr>
      <vt:lpstr>Knowledge Inference and BKT</vt:lpstr>
      <vt:lpstr>What is the  Goal of Knowledge Inference?</vt:lpstr>
      <vt:lpstr>What is the  Goal of Knowledge Inference?</vt:lpstr>
      <vt:lpstr>Why is it useful to measure student knowledge?</vt:lpstr>
      <vt:lpstr>Key assumptions of BKT</vt:lpstr>
      <vt:lpstr>Key assumptions of BKT</vt:lpstr>
      <vt:lpstr>Key assumptions of BKT</vt:lpstr>
      <vt:lpstr>Model Performance Assumptions</vt:lpstr>
      <vt:lpstr>Comments? Questions?</vt:lpstr>
      <vt:lpstr>Classical BKT</vt:lpstr>
      <vt:lpstr>Comments? Questions?</vt:lpstr>
      <vt:lpstr>Parameter Fitting</vt:lpstr>
      <vt:lpstr>Overparameterization</vt:lpstr>
      <vt:lpstr>Degenerate Space (Pardos et al., 2010)</vt:lpstr>
      <vt:lpstr>Parameter Constraints Proposed</vt:lpstr>
      <vt:lpstr>Does it matter what algorithm you use to select parameters?</vt:lpstr>
      <vt:lpstr>Are these the same thing?</vt:lpstr>
      <vt:lpstr>What are some alternate ways to assess</vt:lpstr>
      <vt:lpstr>What are some alternate ways to assess</vt:lpstr>
      <vt:lpstr>Questions? Comments?</vt:lpstr>
      <vt:lpstr>What are some possible uses of BKT?</vt:lpstr>
      <vt:lpstr>BKT: Extended uses</vt:lpstr>
      <vt:lpstr>BKT: Extended uses</vt:lpstr>
      <vt:lpstr>BKT: Extended uses</vt:lpstr>
      <vt:lpstr>BKT: Extended uses</vt:lpstr>
      <vt:lpstr>BKT: Extended uses</vt:lpstr>
      <vt:lpstr>Last Comments? Questions?</vt:lpstr>
      <vt:lpstr>Next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501</cp:revision>
  <dcterms:created xsi:type="dcterms:W3CDTF">2010-01-07T20:34:12Z</dcterms:created>
  <dcterms:modified xsi:type="dcterms:W3CDTF">2022-10-07T16:05:24Z</dcterms:modified>
</cp:coreProperties>
</file>