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778" r:id="rId3"/>
    <p:sldId id="779" r:id="rId4"/>
    <p:sldId id="780" r:id="rId5"/>
    <p:sldId id="781" r:id="rId6"/>
    <p:sldId id="713" r:id="rId7"/>
    <p:sldId id="782" r:id="rId8"/>
    <p:sldId id="712" r:id="rId9"/>
    <p:sldId id="735" r:id="rId10"/>
    <p:sldId id="736" r:id="rId11"/>
    <p:sldId id="737" r:id="rId12"/>
    <p:sldId id="784" r:id="rId13"/>
    <p:sldId id="785" r:id="rId14"/>
    <p:sldId id="787" r:id="rId15"/>
    <p:sldId id="743" r:id="rId16"/>
    <p:sldId id="786" r:id="rId17"/>
    <p:sldId id="788" r:id="rId18"/>
    <p:sldId id="789" r:id="rId19"/>
    <p:sldId id="790" r:id="rId20"/>
    <p:sldId id="791" r:id="rId21"/>
    <p:sldId id="783" r:id="rId22"/>
    <p:sldId id="792" r:id="rId23"/>
    <p:sldId id="667" r:id="rId24"/>
    <p:sldId id="793" r:id="rId25"/>
    <p:sldId id="794" r:id="rId26"/>
    <p:sldId id="795" r:id="rId27"/>
    <p:sldId id="797" r:id="rId28"/>
    <p:sldId id="796" r:id="rId29"/>
    <p:sldId id="798" r:id="rId30"/>
    <p:sldId id="801" r:id="rId31"/>
    <p:sldId id="799" r:id="rId32"/>
    <p:sldId id="800" r:id="rId33"/>
    <p:sldId id="802" r:id="rId34"/>
    <p:sldId id="803" r:id="rId35"/>
    <p:sldId id="804" r:id="rId36"/>
    <p:sldId id="805" r:id="rId37"/>
    <p:sldId id="806" r:id="rId38"/>
    <p:sldId id="808" r:id="rId39"/>
    <p:sldId id="809" r:id="rId40"/>
    <p:sldId id="412"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78"/>
            <p14:sldId id="779"/>
            <p14:sldId id="780"/>
            <p14:sldId id="781"/>
            <p14:sldId id="713"/>
            <p14:sldId id="782"/>
            <p14:sldId id="712"/>
            <p14:sldId id="735"/>
            <p14:sldId id="736"/>
            <p14:sldId id="737"/>
            <p14:sldId id="784"/>
            <p14:sldId id="785"/>
            <p14:sldId id="787"/>
            <p14:sldId id="743"/>
            <p14:sldId id="786"/>
            <p14:sldId id="788"/>
            <p14:sldId id="789"/>
            <p14:sldId id="790"/>
            <p14:sldId id="791"/>
            <p14:sldId id="783"/>
            <p14:sldId id="792"/>
            <p14:sldId id="667"/>
            <p14:sldId id="793"/>
            <p14:sldId id="794"/>
            <p14:sldId id="795"/>
            <p14:sldId id="797"/>
            <p14:sldId id="796"/>
            <p14:sldId id="798"/>
            <p14:sldId id="801"/>
            <p14:sldId id="799"/>
            <p14:sldId id="800"/>
            <p14:sldId id="802"/>
            <p14:sldId id="803"/>
            <p14:sldId id="804"/>
            <p14:sldId id="805"/>
            <p14:sldId id="806"/>
            <p14:sldId id="808"/>
            <p14:sldId id="809"/>
            <p14:sldId id="412"/>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82396" autoAdjust="0"/>
  </p:normalViewPr>
  <p:slideViewPr>
    <p:cSldViewPr>
      <p:cViewPr varScale="1">
        <p:scale>
          <a:sx n="72" d="100"/>
          <a:sy n="72" d="100"/>
        </p:scale>
        <p:origin x="1061" y="62"/>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10/24/2022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10/24/2022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 6191</a:t>
            </a:r>
            <a:br>
              <a:rPr lang="en-US" dirty="0"/>
            </a:br>
            <a:r>
              <a:rPr lang="en-US" dirty="0"/>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learning? </a:t>
            </a:r>
          </a:p>
          <a:p>
            <a:endParaRPr lang="en-US" dirty="0"/>
          </a:p>
          <a:p>
            <a:r>
              <a:rPr lang="en-US" dirty="0"/>
              <a:t>As opposed to just better predicted performance because you’ve gotten it right</a:t>
            </a:r>
          </a:p>
          <a:p>
            <a:endParaRPr lang="en-US" dirty="0"/>
          </a:p>
          <a:p>
            <a:r>
              <a:rPr lang="en-US" dirty="0"/>
              <a:t>Is it </a:t>
            </a:r>
            <a:r>
              <a:rPr lang="en-US" dirty="0">
                <a:latin typeface="Symbol" pitchFamily="18" charset="2"/>
              </a:rPr>
              <a:t>r</a:t>
            </a:r>
            <a:r>
              <a:rPr lang="en-US" dirty="0"/>
              <a:t> ?</a:t>
            </a:r>
          </a:p>
          <a:p>
            <a:r>
              <a:rPr lang="en-US" dirty="0"/>
              <a:t>Is it average of </a:t>
            </a:r>
            <a:r>
              <a:rPr lang="en-US" dirty="0">
                <a:latin typeface="Symbol" pitchFamily="18" charset="2"/>
              </a:rPr>
              <a:t>r </a:t>
            </a:r>
            <a:r>
              <a:rPr lang="en-US" dirty="0"/>
              <a:t>and </a:t>
            </a:r>
            <a:r>
              <a:rPr lang="en-US" dirty="0">
                <a:latin typeface="Symbol" pitchFamily="18" charset="2"/>
              </a:rPr>
              <a:t>g</a:t>
            </a:r>
            <a:r>
              <a:rPr lang="en-US" dirty="0"/>
              <a:t>?</a:t>
            </a:r>
          </a:p>
        </p:txBody>
      </p:sp>
    </p:spTree>
    <p:extLst>
      <p:ext uri="{BB962C8B-B14F-4D97-AF65-F5344CB8AC3E}">
        <p14:creationId xmlns:p14="http://schemas.microsoft.com/office/powerpoint/2010/main" val="93356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each of these mean?</a:t>
            </a:r>
          </a:p>
        </p:txBody>
      </p:sp>
      <p:sp>
        <p:nvSpPr>
          <p:cNvPr id="3" name="Content Placeholder 2"/>
          <p:cNvSpPr>
            <a:spLocks noGrp="1"/>
          </p:cNvSpPr>
          <p:nvPr>
            <p:ph idx="1"/>
          </p:nvPr>
        </p:nvSpPr>
        <p:spPr/>
        <p:txBody>
          <a:bodyPr/>
          <a:lstStyle/>
          <a:p>
            <a:r>
              <a:rPr lang="en-US" dirty="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&lt; </a:t>
            </a:r>
            <a:r>
              <a:rPr lang="en-US" dirty="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p:txBody>
          <a:bodyPr>
            <a:normAutofit/>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p:txBody>
      </p:sp>
    </p:spTree>
    <p:extLst>
      <p:ext uri="{BB962C8B-B14F-4D97-AF65-F5344CB8AC3E}">
        <p14:creationId xmlns:p14="http://schemas.microsoft.com/office/powerpoint/2010/main" val="321095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a:xfrm>
            <a:off x="457200" y="1600200"/>
            <a:ext cx="8229600" cy="5105400"/>
          </a:xfrm>
        </p:spPr>
        <p:txBody>
          <a:bodyPr>
            <a:normAutofit fontScale="77500" lnSpcReduction="20000"/>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a:p>
            <a:r>
              <a:rPr lang="en-US" dirty="0"/>
              <a:t>One seemingly degenerate (but not) case</a:t>
            </a:r>
          </a:p>
          <a:p>
            <a:pPr marL="0" indent="0">
              <a:buNone/>
            </a:pPr>
            <a:r>
              <a:rPr lang="en-US" dirty="0"/>
              <a:t>        4. ρ &gt; 0 	</a:t>
            </a:r>
          </a:p>
          <a:p>
            <a:r>
              <a:rPr lang="en-US" dirty="0"/>
              <a:t>“It is worth noting that a fourth case when ρ &gt; 0 -- is not degenerate, due to the multiple functions the parameters perform in PFA. In this case, the rate of learning the skill may outweigh the evidence of lack of student knowledge that an incorrect answer provides. So long as γ &gt; ρ, a positive ρ is conceptually acceptable.”</a:t>
            </a:r>
          </a:p>
        </p:txBody>
      </p:sp>
    </p:spTree>
    <p:extLst>
      <p:ext uri="{BB962C8B-B14F-4D97-AF65-F5344CB8AC3E}">
        <p14:creationId xmlns:p14="http://schemas.microsoft.com/office/powerpoint/2010/main" val="539730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12DB-B455-54A5-EBED-5909314BCF69}"/>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63528534-534E-9300-E84F-935BB4BFD2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500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ymbol" pitchFamily="18" charset="2"/>
              </a:rPr>
              <a:t>b </a:t>
            </a:r>
            <a:r>
              <a:rPr lang="en-US" dirty="0"/>
              <a:t>Parameters</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a:t>Pavlik</a:t>
            </a:r>
            <a:r>
              <a:rPr lang="en-US" dirty="0"/>
              <a:t> proposes three different </a:t>
            </a:r>
            <a:r>
              <a:rPr lang="en-US" dirty="0">
                <a:latin typeface="Symbol" pitchFamily="18" charset="2"/>
              </a:rPr>
              <a:t>b </a:t>
            </a:r>
            <a:r>
              <a:rPr lang="en-US" dirty="0"/>
              <a:t>Parameters</a:t>
            </a:r>
          </a:p>
          <a:p>
            <a:pPr lvl="1"/>
            <a:r>
              <a:rPr lang="en-US" dirty="0"/>
              <a:t>Item</a:t>
            </a:r>
          </a:p>
          <a:p>
            <a:pPr lvl="1"/>
            <a:r>
              <a:rPr lang="en-US" dirty="0"/>
              <a:t>Item-Type</a:t>
            </a:r>
          </a:p>
          <a:p>
            <a:pPr lvl="1"/>
            <a:r>
              <a:rPr lang="en-US" dirty="0"/>
              <a:t>Skill</a:t>
            </a:r>
          </a:p>
          <a:p>
            <a:endParaRPr lang="en-US" dirty="0"/>
          </a:p>
          <a:p>
            <a:r>
              <a:rPr lang="en-US" dirty="0"/>
              <a:t>Result in different number of parameters</a:t>
            </a:r>
          </a:p>
          <a:p>
            <a:pPr lvl="1"/>
            <a:r>
              <a:rPr lang="en-US" dirty="0"/>
              <a:t>And greater or lesser potential concern about over-fitting</a:t>
            </a:r>
          </a:p>
          <a:p>
            <a:pPr lvl="1"/>
            <a:endParaRPr lang="en-US" dirty="0"/>
          </a:p>
          <a:p>
            <a:r>
              <a:rPr lang="en-US" dirty="0"/>
              <a:t>What are the circumstances where you might want item versus skill?</a:t>
            </a:r>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Addressing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Simply bound γ and ρ</a:t>
            </a:r>
          </a:p>
          <a:p>
            <a:endParaRPr lang="en-US" dirty="0"/>
          </a:p>
          <a:p>
            <a:r>
              <a:rPr lang="en-US" dirty="0"/>
              <a:t>Does not reduce model performance substantially (just like BKT)</a:t>
            </a:r>
          </a:p>
        </p:txBody>
      </p:sp>
    </p:spTree>
    <p:extLst>
      <p:ext uri="{BB962C8B-B14F-4D97-AF65-F5344CB8AC3E}">
        <p14:creationId xmlns:p14="http://schemas.microsoft.com/office/powerpoint/2010/main" val="148423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Causes of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If β is used at the Skill or Item-Type level</a:t>
            </a:r>
          </a:p>
          <a:p>
            <a:r>
              <a:rPr lang="en-US" dirty="0"/>
              <a:t>And the learning system moves students from easier to harder items within a “skill”</a:t>
            </a:r>
          </a:p>
          <a:p>
            <a:r>
              <a:rPr lang="en-US" dirty="0"/>
              <a:t>Then γ &lt; 0. </a:t>
            </a:r>
          </a:p>
          <a:p>
            <a:endParaRPr lang="en-US" dirty="0"/>
          </a:p>
          <a:p>
            <a:r>
              <a:rPr lang="en-US" dirty="0"/>
              <a:t>If items are tagged with multiple skills, collinearity between skills could produce degenerate parameters.</a:t>
            </a:r>
          </a:p>
        </p:txBody>
      </p:sp>
    </p:spTree>
    <p:extLst>
      <p:ext uri="{BB962C8B-B14F-4D97-AF65-F5344CB8AC3E}">
        <p14:creationId xmlns:p14="http://schemas.microsoft.com/office/powerpoint/2010/main" val="214099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B49A-E232-E503-042C-72CB41F04665}"/>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C8827772-9108-B252-7E81-FE8AE500AA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396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200" y="1600200"/>
            <a:ext cx="8229600" cy="5257800"/>
          </a:xfrm>
        </p:spPr>
        <p:txBody>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r>
              <a:rPr lang="en-US" dirty="0"/>
              <a:t>Which do you think would be better?</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67" y="4495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5943600" y="4477258"/>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2942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2AAB-E463-085C-B598-DD790F56135A}"/>
              </a:ext>
            </a:extLst>
          </p:cNvPr>
          <p:cNvSpPr>
            <a:spLocks noGrp="1"/>
          </p:cNvSpPr>
          <p:nvPr>
            <p:ph type="title"/>
          </p:nvPr>
        </p:nvSpPr>
        <p:spPr/>
        <p:txBody>
          <a:bodyPr/>
          <a:lstStyle/>
          <a:p>
            <a:r>
              <a:rPr lang="en-US" dirty="0"/>
              <a:t>Basic Assignment</a:t>
            </a:r>
          </a:p>
        </p:txBody>
      </p:sp>
      <p:sp>
        <p:nvSpPr>
          <p:cNvPr id="3" name="Content Placeholder 2">
            <a:extLst>
              <a:ext uri="{FF2B5EF4-FFF2-40B4-BE49-F238E27FC236}">
                <a16:creationId xmlns:a16="http://schemas.microsoft.com/office/drawing/2014/main" id="{201FA3B6-E78B-B094-93D7-A28B1FE33D05}"/>
              </a:ext>
            </a:extLst>
          </p:cNvPr>
          <p:cNvSpPr>
            <a:spLocks noGrp="1"/>
          </p:cNvSpPr>
          <p:nvPr>
            <p:ph idx="1"/>
          </p:nvPr>
        </p:nvSpPr>
        <p:spPr/>
        <p:txBody>
          <a:bodyPr/>
          <a:lstStyle/>
          <a:p>
            <a:r>
              <a:rPr lang="en-US" dirty="0"/>
              <a:t>Any questions or comments about this week’s basic assignment?</a:t>
            </a:r>
          </a:p>
        </p:txBody>
      </p:sp>
    </p:spTree>
    <p:extLst>
      <p:ext uri="{BB962C8B-B14F-4D97-AF65-F5344CB8AC3E}">
        <p14:creationId xmlns:p14="http://schemas.microsoft.com/office/powerpoint/2010/main" val="344928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199" y="1600200"/>
            <a:ext cx="8644531" cy="5257800"/>
          </a:xfrm>
        </p:spPr>
        <p:txBody>
          <a:bodyPr>
            <a:normAutofit fontScale="92500" lnSpcReduction="10000"/>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endParaRPr lang="en-US" dirty="0"/>
          </a:p>
          <a:p>
            <a:r>
              <a:rPr lang="en-US" sz="2800" dirty="0"/>
              <a:t>Compensatory fits data better for PFA (Maier et al., 2021)</a:t>
            </a:r>
          </a:p>
          <a:p>
            <a:r>
              <a:rPr lang="en-US" sz="2800" dirty="0"/>
              <a:t>Oddly, conjunctive was better for BKT (</a:t>
            </a:r>
            <a:r>
              <a:rPr lang="en-US" sz="2800" dirty="0" err="1"/>
              <a:t>Pardos</a:t>
            </a:r>
            <a:r>
              <a:rPr lang="en-US" sz="2800" dirty="0"/>
              <a:t> et al. 2008)</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8" y="3690052"/>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6019800" y="3690052"/>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98700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Is PFA used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p:txBody>
          <a:bodyPr/>
          <a:lstStyle/>
          <a:p>
            <a:r>
              <a:rPr lang="en-US" dirty="0"/>
              <a:t>Yes, but by far fewer learning systems than BKT</a:t>
            </a:r>
          </a:p>
          <a:p>
            <a:endParaRPr lang="en-US" dirty="0"/>
          </a:p>
          <a:p>
            <a:r>
              <a:rPr lang="en-US" dirty="0"/>
              <a:t>Maier et al. (2021) discuss its use in Reveal Math 1</a:t>
            </a:r>
          </a:p>
        </p:txBody>
      </p:sp>
    </p:spTree>
    <p:extLst>
      <p:ext uri="{BB962C8B-B14F-4D97-AF65-F5344CB8AC3E}">
        <p14:creationId xmlns:p14="http://schemas.microsoft.com/office/powerpoint/2010/main" val="605293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Using PFA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a:xfrm>
            <a:off x="457200" y="1600200"/>
            <a:ext cx="8229600" cy="5105400"/>
          </a:xfrm>
        </p:spPr>
        <p:txBody>
          <a:bodyPr>
            <a:normAutofit lnSpcReduction="10000"/>
          </a:bodyPr>
          <a:lstStyle/>
          <a:p>
            <a:r>
              <a:rPr lang="en-US" dirty="0"/>
              <a:t>One key in real-world use is handling rare skills, which can impact model inferences on common skills as well</a:t>
            </a:r>
          </a:p>
          <a:p>
            <a:pPr lvl="1"/>
            <a:r>
              <a:rPr lang="en-US" dirty="0"/>
              <a:t>Because PFA is used in cases with items tagged to multiple skills</a:t>
            </a:r>
          </a:p>
          <a:p>
            <a:endParaRPr lang="en-US" dirty="0"/>
          </a:p>
          <a:p>
            <a:r>
              <a:rPr lang="en-US" dirty="0"/>
              <a:t>(Maier et al., 2021) handle this by creating a “catch all” skill for rare skills</a:t>
            </a:r>
          </a:p>
          <a:p>
            <a:r>
              <a:rPr lang="en-US" dirty="0"/>
              <a:t>Using average parameters from all common skills also works</a:t>
            </a:r>
          </a:p>
        </p:txBody>
      </p:sp>
    </p:spTree>
    <p:extLst>
      <p:ext uri="{BB962C8B-B14F-4D97-AF65-F5344CB8AC3E}">
        <p14:creationId xmlns:p14="http://schemas.microsoft.com/office/powerpoint/2010/main" val="342098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questions, comments, concerns about PFA?</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B91E-E006-E5CC-B376-2083BA143110}"/>
              </a:ext>
            </a:extLst>
          </p:cNvPr>
          <p:cNvSpPr>
            <a:spLocks noGrp="1"/>
          </p:cNvSpPr>
          <p:nvPr>
            <p:ph type="title"/>
          </p:nvPr>
        </p:nvSpPr>
        <p:spPr/>
        <p:txBody>
          <a:bodyPr/>
          <a:lstStyle/>
          <a:p>
            <a:r>
              <a:rPr lang="en-US" dirty="0"/>
              <a:t>Beyond PFA</a:t>
            </a:r>
          </a:p>
        </p:txBody>
      </p:sp>
      <p:sp>
        <p:nvSpPr>
          <p:cNvPr id="3" name="Content Placeholder 2">
            <a:extLst>
              <a:ext uri="{FF2B5EF4-FFF2-40B4-BE49-F238E27FC236}">
                <a16:creationId xmlns:a16="http://schemas.microsoft.com/office/drawing/2014/main" id="{DC16B2F5-EFC8-E3A0-678C-BB1379F630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8675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fontScale="90000"/>
          </a:bodyPr>
          <a:lstStyle/>
          <a:p>
            <a:r>
              <a:rPr lang="en-US" dirty="0"/>
              <a:t>PFA-Decay </a:t>
            </a:r>
            <a:br>
              <a:rPr lang="en-US" dirty="0"/>
            </a:br>
            <a:r>
              <a:rPr lang="en-US" dirty="0"/>
              <a:t>(Gong, Beck, &amp; Heffernan, 2011)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610600" cy="5257800"/>
          </a:xfrm>
        </p:spPr>
        <p:txBody>
          <a:bodyPr>
            <a:normAutofit fontScale="92500" lnSpcReduction="20000"/>
          </a:bodyPr>
          <a:lstStyle/>
          <a:p>
            <a:r>
              <a:rPr lang="en-US" dirty="0"/>
              <a:t>Weights actions further back </a:t>
            </a:r>
            <a:r>
              <a:rPr lang="en-US" i="1" dirty="0"/>
              <a:t>in order </a:t>
            </a:r>
            <a:r>
              <a:rPr lang="en-US" dirty="0"/>
              <a:t>less strongly </a:t>
            </a:r>
          </a:p>
          <a:p>
            <a:endParaRPr lang="en-US" dirty="0"/>
          </a:p>
          <a:p>
            <a:r>
              <a:rPr lang="en-US" dirty="0"/>
              <a:t>Adds an evidence decay parameter</a:t>
            </a:r>
            <a:r>
              <a:rPr lang="en-US" dirty="0">
                <a:latin typeface="Symbol" panose="05050102010706020507" pitchFamily="18" charset="2"/>
              </a:rPr>
              <a:t> d</a:t>
            </a:r>
          </a:p>
          <a:p>
            <a:endParaRPr lang="en-US" dirty="0">
              <a:latin typeface="Symbol" panose="05050102010706020507" pitchFamily="18" charset="2"/>
            </a:endParaRPr>
          </a:p>
          <a:p>
            <a:r>
              <a:rPr lang="en-US" dirty="0"/>
              <a:t>Substitutes</a:t>
            </a:r>
          </a:p>
          <a:p>
            <a:endParaRPr lang="en-US" dirty="0"/>
          </a:p>
          <a:p>
            <a:endParaRPr lang="en-US" dirty="0"/>
          </a:p>
          <a:p>
            <a:endParaRPr lang="en-US" dirty="0"/>
          </a:p>
          <a:p>
            <a:r>
              <a:rPr lang="en-US" dirty="0"/>
              <a:t>For the previous summation</a:t>
            </a:r>
          </a:p>
          <a:p>
            <a:endParaRPr lang="en-US" dirty="0"/>
          </a:p>
          <a:p>
            <a:r>
              <a:rPr lang="en-US" dirty="0"/>
              <a:t>Very slightly higher AUC (0.003)</a:t>
            </a:r>
          </a:p>
        </p:txBody>
      </p:sp>
      <p:pic>
        <p:nvPicPr>
          <p:cNvPr id="5" name="Picture 4">
            <a:extLst>
              <a:ext uri="{FF2B5EF4-FFF2-40B4-BE49-F238E27FC236}">
                <a16:creationId xmlns:a16="http://schemas.microsoft.com/office/drawing/2014/main" id="{A5377C2B-FD3F-9C3A-9D99-84CA49438B25}"/>
              </a:ext>
            </a:extLst>
          </p:cNvPr>
          <p:cNvPicPr>
            <a:picLocks noChangeAspect="1"/>
          </p:cNvPicPr>
          <p:nvPr/>
        </p:nvPicPr>
        <p:blipFill>
          <a:blip r:embed="rId2"/>
          <a:stretch>
            <a:fillRect/>
          </a:stretch>
        </p:blipFill>
        <p:spPr>
          <a:xfrm>
            <a:off x="1905000" y="4114800"/>
            <a:ext cx="5895975" cy="942975"/>
          </a:xfrm>
          <a:prstGeom prst="rect">
            <a:avLst/>
          </a:prstGeom>
        </p:spPr>
      </p:pic>
    </p:spTree>
    <p:extLst>
      <p:ext uri="{BB962C8B-B14F-4D97-AF65-F5344CB8AC3E}">
        <p14:creationId xmlns:p14="http://schemas.microsoft.com/office/powerpoint/2010/main" val="3223796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fontScale="90000"/>
          </a:bodyPr>
          <a:lstStyle/>
          <a:p>
            <a:r>
              <a:rPr lang="en-US" dirty="0"/>
              <a:t>R-PFA </a:t>
            </a:r>
            <a:br>
              <a:rPr lang="en-US" dirty="0"/>
            </a:br>
            <a:r>
              <a:rPr lang="en-US" dirty="0"/>
              <a:t>(</a:t>
            </a:r>
            <a:r>
              <a:rPr lang="en-US" dirty="0" err="1"/>
              <a:t>Galyardt</a:t>
            </a:r>
            <a:r>
              <a:rPr lang="en-US" dirty="0"/>
              <a:t> &amp; Goldin, 2014)</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fontScale="70000" lnSpcReduction="20000"/>
          </a:bodyPr>
          <a:lstStyle/>
          <a:p>
            <a:r>
              <a:rPr lang="en-US" dirty="0"/>
              <a:t>Weights actions further back </a:t>
            </a:r>
            <a:r>
              <a:rPr lang="en-US" i="1" dirty="0"/>
              <a:t>in order </a:t>
            </a:r>
            <a:r>
              <a:rPr lang="en-US" dirty="0"/>
              <a:t>less strongly</a:t>
            </a:r>
          </a:p>
          <a:p>
            <a:endParaRPr lang="en-US" dirty="0"/>
          </a:p>
          <a:p>
            <a:r>
              <a:rPr lang="en-US" dirty="0"/>
              <a:t>Looks at proportion of success-failure, weighting by distance in order from current action</a:t>
            </a:r>
          </a:p>
          <a:p>
            <a:r>
              <a:rPr lang="en-US" dirty="0"/>
              <a:t>Adds an evidence decay parameter b</a:t>
            </a:r>
          </a:p>
          <a:p>
            <a:r>
              <a:rPr lang="en-US" dirty="0"/>
              <a:t>Adds “ghost practices” before current practice to make math work</a:t>
            </a:r>
          </a:p>
          <a:p>
            <a:endParaRPr lang="en-US" dirty="0">
              <a:latin typeface="Symbol" panose="05050102010706020507" pitchFamily="18" charset="2"/>
            </a:endParaRPr>
          </a:p>
          <a:p>
            <a:r>
              <a:rPr lang="en-US" dirty="0"/>
              <a:t>Substitutes</a:t>
            </a:r>
          </a:p>
          <a:p>
            <a:endParaRPr lang="en-US" dirty="0"/>
          </a:p>
          <a:p>
            <a:endParaRPr lang="en-US" dirty="0"/>
          </a:p>
          <a:p>
            <a:endParaRPr lang="en-US" dirty="0"/>
          </a:p>
          <a:p>
            <a:r>
              <a:rPr lang="en-US" dirty="0"/>
              <a:t>For the previous summation</a:t>
            </a:r>
          </a:p>
          <a:p>
            <a:endParaRPr lang="en-US" dirty="0"/>
          </a:p>
          <a:p>
            <a:r>
              <a:rPr lang="en-US" dirty="0"/>
              <a:t>A little higher AUC (0.003-0.027) (Pavlik et al., 2021)</a:t>
            </a:r>
          </a:p>
        </p:txBody>
      </p:sp>
      <p:pic>
        <p:nvPicPr>
          <p:cNvPr id="6" name="Picture 5">
            <a:extLst>
              <a:ext uri="{FF2B5EF4-FFF2-40B4-BE49-F238E27FC236}">
                <a16:creationId xmlns:a16="http://schemas.microsoft.com/office/drawing/2014/main" id="{4CCE4851-D317-2C51-DB7C-E22A3E405680}"/>
              </a:ext>
            </a:extLst>
          </p:cNvPr>
          <p:cNvPicPr>
            <a:picLocks noChangeAspect="1"/>
          </p:cNvPicPr>
          <p:nvPr/>
        </p:nvPicPr>
        <p:blipFill>
          <a:blip r:embed="rId2"/>
          <a:stretch>
            <a:fillRect/>
          </a:stretch>
        </p:blipFill>
        <p:spPr>
          <a:xfrm>
            <a:off x="2757487" y="3962400"/>
            <a:ext cx="3629025" cy="1133475"/>
          </a:xfrm>
          <a:prstGeom prst="rect">
            <a:avLst/>
          </a:prstGeom>
        </p:spPr>
      </p:pic>
    </p:spTree>
    <p:extLst>
      <p:ext uri="{BB962C8B-B14F-4D97-AF65-F5344CB8AC3E}">
        <p14:creationId xmlns:p14="http://schemas.microsoft.com/office/powerpoint/2010/main" val="3637100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AA78-ACF0-EE98-BCAA-365B4898B450}"/>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0B668BB2-AF80-5E41-DFFB-A77186972D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59802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dirty="0"/>
              <a:t>LKT</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dirty="0"/>
              <a:t>Creates a general framework for variants of PFA</a:t>
            </a:r>
          </a:p>
        </p:txBody>
      </p:sp>
    </p:spTree>
    <p:extLst>
      <p:ext uri="{BB962C8B-B14F-4D97-AF65-F5344CB8AC3E}">
        <p14:creationId xmlns:p14="http://schemas.microsoft.com/office/powerpoint/2010/main" val="3437401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48E1-8134-F8F7-010E-612F392B0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926ABC-05E0-F547-9266-8370B8F5DE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FAE9B18-C039-DB1B-3D62-D1E2E945FED7}"/>
              </a:ext>
            </a:extLst>
          </p:cNvPr>
          <p:cNvPicPr>
            <a:picLocks noChangeAspect="1"/>
          </p:cNvPicPr>
          <p:nvPr/>
        </p:nvPicPr>
        <p:blipFill>
          <a:blip r:embed="rId2"/>
          <a:stretch>
            <a:fillRect/>
          </a:stretch>
        </p:blipFill>
        <p:spPr>
          <a:xfrm>
            <a:off x="2382685" y="0"/>
            <a:ext cx="4378630" cy="6858000"/>
          </a:xfrm>
          <a:prstGeom prst="rect">
            <a:avLst/>
          </a:prstGeom>
        </p:spPr>
      </p:pic>
    </p:spTree>
    <p:extLst>
      <p:ext uri="{BB962C8B-B14F-4D97-AF65-F5344CB8AC3E}">
        <p14:creationId xmlns:p14="http://schemas.microsoft.com/office/powerpoint/2010/main" val="306168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2977A-1F26-076D-A06D-C0A45B109893}"/>
              </a:ext>
            </a:extLst>
          </p:cNvPr>
          <p:cNvSpPr>
            <a:spLocks noGrp="1"/>
          </p:cNvSpPr>
          <p:nvPr>
            <p:ph type="title"/>
          </p:nvPr>
        </p:nvSpPr>
        <p:spPr/>
        <p:txBody>
          <a:bodyPr>
            <a:normAutofit fontScale="90000"/>
          </a:bodyPr>
          <a:lstStyle/>
          <a:p>
            <a:r>
              <a:rPr lang="en-US" dirty="0"/>
              <a:t>Association Rule Mining/</a:t>
            </a:r>
            <a:br>
              <a:rPr lang="en-US" dirty="0"/>
            </a:br>
            <a:r>
              <a:rPr lang="en-US" dirty="0"/>
              <a:t>Sequential Pattern Mining</a:t>
            </a:r>
          </a:p>
        </p:txBody>
      </p:sp>
      <p:sp>
        <p:nvSpPr>
          <p:cNvPr id="3" name="Content Placeholder 2">
            <a:extLst>
              <a:ext uri="{FF2B5EF4-FFF2-40B4-BE49-F238E27FC236}">
                <a16:creationId xmlns:a16="http://schemas.microsoft.com/office/drawing/2014/main" id="{E80A47CE-CF06-5EFA-B37D-E60151900E50}"/>
              </a:ext>
            </a:extLst>
          </p:cNvPr>
          <p:cNvSpPr>
            <a:spLocks noGrp="1"/>
          </p:cNvSpPr>
          <p:nvPr>
            <p:ph idx="1"/>
          </p:nvPr>
        </p:nvSpPr>
        <p:spPr/>
        <p:txBody>
          <a:bodyPr/>
          <a:lstStyle/>
          <a:p>
            <a:r>
              <a:rPr lang="en-US" dirty="0"/>
              <a:t>Any questions about association rule mining or sequential pattern mining in general?</a:t>
            </a:r>
          </a:p>
        </p:txBody>
      </p:sp>
    </p:spTree>
    <p:extLst>
      <p:ext uri="{BB962C8B-B14F-4D97-AF65-F5344CB8AC3E}">
        <p14:creationId xmlns:p14="http://schemas.microsoft.com/office/powerpoint/2010/main" val="3628843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7210-C885-412C-8390-212E6F6CBE91}"/>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7637F593-F15B-DB0A-9CD6-20B99B562E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30768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796C-0041-D9C2-C608-70D1602D970B}"/>
              </a:ext>
            </a:extLst>
          </p:cNvPr>
          <p:cNvSpPr>
            <a:spLocks noGrp="1"/>
          </p:cNvSpPr>
          <p:nvPr>
            <p:ph type="title"/>
          </p:nvPr>
        </p:nvSpPr>
        <p:spPr/>
        <p:txBody>
          <a:bodyPr/>
          <a:lstStyle/>
          <a:p>
            <a:r>
              <a:rPr lang="en-US" dirty="0"/>
              <a:t>LKT</a:t>
            </a:r>
          </a:p>
        </p:txBody>
      </p:sp>
      <p:sp>
        <p:nvSpPr>
          <p:cNvPr id="3" name="Content Placeholder 2">
            <a:extLst>
              <a:ext uri="{FF2B5EF4-FFF2-40B4-BE49-F238E27FC236}">
                <a16:creationId xmlns:a16="http://schemas.microsoft.com/office/drawing/2014/main" id="{7A80F1A6-4B94-F049-5CBC-36E23C274064}"/>
              </a:ext>
            </a:extLst>
          </p:cNvPr>
          <p:cNvSpPr>
            <a:spLocks noGrp="1"/>
          </p:cNvSpPr>
          <p:nvPr>
            <p:ph idx="1"/>
          </p:nvPr>
        </p:nvSpPr>
        <p:spPr/>
        <p:txBody>
          <a:bodyPr/>
          <a:lstStyle/>
          <a:p>
            <a:r>
              <a:rPr lang="en-US" dirty="0"/>
              <a:t>Surprising omission: actual time in seconds</a:t>
            </a:r>
          </a:p>
          <a:p>
            <a:endParaRPr lang="en-US" dirty="0"/>
          </a:p>
        </p:txBody>
      </p:sp>
    </p:spTree>
    <p:extLst>
      <p:ext uri="{BB962C8B-B14F-4D97-AF65-F5344CB8AC3E}">
        <p14:creationId xmlns:p14="http://schemas.microsoft.com/office/powerpoint/2010/main" val="4053817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D062-402B-D29A-A3FA-B522934194F5}"/>
              </a:ext>
            </a:extLst>
          </p:cNvPr>
          <p:cNvSpPr>
            <a:spLocks noGrp="1"/>
          </p:cNvSpPr>
          <p:nvPr>
            <p:ph type="title"/>
          </p:nvPr>
        </p:nvSpPr>
        <p:spPr/>
        <p:txBody>
          <a:bodyPr/>
          <a:lstStyle/>
          <a:p>
            <a:r>
              <a:rPr lang="en-US" dirty="0"/>
              <a:t>Comparison of variants</a:t>
            </a:r>
          </a:p>
        </p:txBody>
      </p:sp>
      <p:sp>
        <p:nvSpPr>
          <p:cNvPr id="3" name="Content Placeholder 2">
            <a:extLst>
              <a:ext uri="{FF2B5EF4-FFF2-40B4-BE49-F238E27FC236}">
                <a16:creationId xmlns:a16="http://schemas.microsoft.com/office/drawing/2014/main" id="{4DA115DE-71A6-1FA3-999C-9AAA04194FF1}"/>
              </a:ext>
            </a:extLst>
          </p:cNvPr>
          <p:cNvSpPr>
            <a:spLocks noGrp="1"/>
          </p:cNvSpPr>
          <p:nvPr>
            <p:ph idx="1"/>
          </p:nvPr>
        </p:nvSpPr>
        <p:spPr/>
        <p:txBody>
          <a:bodyPr/>
          <a:lstStyle/>
          <a:p>
            <a:r>
              <a:rPr lang="en-US" dirty="0"/>
              <a:t>6 data sets in variety of systems and domains</a:t>
            </a:r>
          </a:p>
          <a:p>
            <a:endParaRPr lang="en-US" dirty="0"/>
          </a:p>
          <a:p>
            <a:r>
              <a:rPr lang="en-US" dirty="0"/>
              <a:t>Models that represent forgetting in some fashion typically perform better</a:t>
            </a:r>
          </a:p>
          <a:p>
            <a:pPr lvl="1"/>
            <a:r>
              <a:rPr lang="en-US" dirty="0"/>
              <a:t>Stronger effects for facts than skills</a:t>
            </a:r>
          </a:p>
        </p:txBody>
      </p:sp>
    </p:spTree>
    <p:extLst>
      <p:ext uri="{BB962C8B-B14F-4D97-AF65-F5344CB8AC3E}">
        <p14:creationId xmlns:p14="http://schemas.microsoft.com/office/powerpoint/2010/main" val="1689389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4B36-E4FA-DEBA-12F8-1C3ACC3C73F6}"/>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32CD6AD6-0317-EC9B-59B6-33B36B253E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0832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A lot of other logistic regression algorithms for student knowledge modeling out there</a:t>
            </a:r>
          </a:p>
          <a:p>
            <a:endParaRPr lang="en-US" dirty="0"/>
          </a:p>
          <a:p>
            <a:r>
              <a:rPr lang="en-US" dirty="0"/>
              <a:t>One important category that I have not discussed in detail is algorithms that fit a student-level ability term</a:t>
            </a:r>
          </a:p>
          <a:p>
            <a:pPr lvl="1"/>
            <a:r>
              <a:rPr lang="en-US" dirty="0"/>
              <a:t>Classic IRT</a:t>
            </a:r>
          </a:p>
          <a:p>
            <a:pPr lvl="1"/>
            <a:r>
              <a:rPr lang="en-US" dirty="0"/>
              <a:t>AFM/LFA</a:t>
            </a:r>
          </a:p>
          <a:p>
            <a:pPr lvl="1"/>
            <a:r>
              <a:rPr lang="en-US" dirty="0"/>
              <a:t>DASH/DAS3H</a:t>
            </a:r>
          </a:p>
        </p:txBody>
      </p:sp>
    </p:spTree>
    <p:extLst>
      <p:ext uri="{BB962C8B-B14F-4D97-AF65-F5344CB8AC3E}">
        <p14:creationId xmlns:p14="http://schemas.microsoft.com/office/powerpoint/2010/main" val="4109000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lnSpcReduction="10000"/>
          </a:bodyPr>
          <a:lstStyle/>
          <a:p>
            <a:r>
              <a:rPr lang="en-US" dirty="0"/>
              <a:t>When an algorithm does this, it typically can’t be used in real time</a:t>
            </a:r>
          </a:p>
          <a:p>
            <a:endParaRPr lang="en-US" dirty="0"/>
          </a:p>
          <a:p>
            <a:r>
              <a:rPr lang="en-US" dirty="0"/>
              <a:t>The student-level term is fit using all the student’s data</a:t>
            </a:r>
          </a:p>
          <a:p>
            <a:r>
              <a:rPr lang="en-US" dirty="0"/>
              <a:t>This means that the student’s future is used to predict their past</a:t>
            </a:r>
          </a:p>
          <a:p>
            <a:endParaRPr lang="en-US" dirty="0"/>
          </a:p>
          <a:p>
            <a:r>
              <a:rPr lang="en-US" dirty="0"/>
              <a:t>Thus, the model can only be used after the fact</a:t>
            </a:r>
          </a:p>
          <a:p>
            <a:endParaRPr lang="en-US" dirty="0"/>
          </a:p>
        </p:txBody>
      </p:sp>
    </p:spTree>
    <p:extLst>
      <p:ext uri="{BB962C8B-B14F-4D97-AF65-F5344CB8AC3E}">
        <p14:creationId xmlns:p14="http://schemas.microsoft.com/office/powerpoint/2010/main" val="1979334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This can still be useful for analysis</a:t>
            </a:r>
          </a:p>
          <a:p>
            <a:endParaRPr lang="en-US" dirty="0"/>
          </a:p>
          <a:p>
            <a:r>
              <a:rPr lang="en-US" dirty="0"/>
              <a:t>But papers that compare algorithms that fit a student-level term using future data to algorithms that don’t do this…</a:t>
            </a:r>
          </a:p>
          <a:p>
            <a:r>
              <a:rPr lang="en-US" dirty="0"/>
              <a:t>Should be up-front about this</a:t>
            </a:r>
          </a:p>
          <a:p>
            <a:r>
              <a:rPr lang="en-US" dirty="0"/>
              <a:t>And not all such papers are</a:t>
            </a:r>
          </a:p>
        </p:txBody>
      </p:sp>
    </p:spTree>
    <p:extLst>
      <p:ext uri="{BB962C8B-B14F-4D97-AF65-F5344CB8AC3E}">
        <p14:creationId xmlns:p14="http://schemas.microsoft.com/office/powerpoint/2010/main" val="4008808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23DE-7862-03DF-E46E-9964A57A987F}"/>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F487343B-719D-BEC8-B57E-69300959899C}"/>
              </a:ext>
            </a:extLst>
          </p:cNvPr>
          <p:cNvSpPr>
            <a:spLocks noGrp="1"/>
          </p:cNvSpPr>
          <p:nvPr>
            <p:ph idx="1"/>
          </p:nvPr>
        </p:nvSpPr>
        <p:spPr/>
        <p:txBody>
          <a:bodyPr/>
          <a:lstStyle/>
          <a:p>
            <a:r>
              <a:rPr lang="en-US" dirty="0"/>
              <a:t>There are IRT variants that build up estimates of student ability over time</a:t>
            </a:r>
          </a:p>
          <a:p>
            <a:pPr lvl="1"/>
            <a:r>
              <a:rPr lang="en-US" dirty="0"/>
              <a:t>TIRT (Wilson et al., 2016)</a:t>
            </a:r>
          </a:p>
          <a:p>
            <a:pPr lvl="1"/>
            <a:r>
              <a:rPr lang="en-US" dirty="0"/>
              <a:t>ELO (</a:t>
            </a:r>
            <a:r>
              <a:rPr lang="en-US" dirty="0" err="1"/>
              <a:t>Klinkenberg</a:t>
            </a:r>
            <a:r>
              <a:rPr lang="en-US" dirty="0"/>
              <a:t> &amp; </a:t>
            </a:r>
            <a:r>
              <a:rPr lang="en-US" dirty="0" err="1"/>
              <a:t>Straatameier</a:t>
            </a:r>
            <a:r>
              <a:rPr lang="en-US" dirty="0"/>
              <a:t>, 2011; </a:t>
            </a:r>
            <a:r>
              <a:rPr lang="en-US" dirty="0" err="1"/>
              <a:t>Pelanek</a:t>
            </a:r>
            <a:r>
              <a:rPr lang="en-US" dirty="0"/>
              <a:t>, 2014)</a:t>
            </a:r>
          </a:p>
          <a:p>
            <a:pPr lvl="1"/>
            <a:endParaRPr lang="en-US" dirty="0"/>
          </a:p>
          <a:p>
            <a:r>
              <a:rPr lang="en-US" dirty="0"/>
              <a:t>These can be used in real-time</a:t>
            </a:r>
          </a:p>
        </p:txBody>
      </p:sp>
    </p:spTree>
    <p:extLst>
      <p:ext uri="{BB962C8B-B14F-4D97-AF65-F5344CB8AC3E}">
        <p14:creationId xmlns:p14="http://schemas.microsoft.com/office/powerpoint/2010/main" val="99542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1627E-80C6-3893-8E90-C24FD6EA97C1}"/>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E118BE15-7758-2B2A-BB02-336D614F2C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0178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B7FB-75EF-126D-90BD-0AB370824FB2}"/>
              </a:ext>
            </a:extLst>
          </p:cNvPr>
          <p:cNvSpPr>
            <a:spLocks noGrp="1"/>
          </p:cNvSpPr>
          <p:nvPr>
            <p:ph type="title"/>
          </p:nvPr>
        </p:nvSpPr>
        <p:spPr/>
        <p:txBody>
          <a:bodyPr/>
          <a:lstStyle/>
          <a:p>
            <a:r>
              <a:rPr lang="en-US" dirty="0"/>
              <a:t>Final Comments or Questions?</a:t>
            </a:r>
          </a:p>
        </p:txBody>
      </p:sp>
      <p:sp>
        <p:nvSpPr>
          <p:cNvPr id="3" name="Content Placeholder 2">
            <a:extLst>
              <a:ext uri="{FF2B5EF4-FFF2-40B4-BE49-F238E27FC236}">
                <a16:creationId xmlns:a16="http://schemas.microsoft.com/office/drawing/2014/main" id="{E952587D-14FF-65BA-A8EE-B20CC4A7CC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488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11DE-108B-F440-2F87-E59303EC47E8}"/>
              </a:ext>
            </a:extLst>
          </p:cNvPr>
          <p:cNvSpPr>
            <a:spLocks noGrp="1"/>
          </p:cNvSpPr>
          <p:nvPr>
            <p:ph type="title"/>
          </p:nvPr>
        </p:nvSpPr>
        <p:spPr/>
        <p:txBody>
          <a:bodyPr>
            <a:normAutofit fontScale="90000"/>
          </a:bodyPr>
          <a:lstStyle/>
          <a:p>
            <a:r>
              <a:rPr lang="en-US" dirty="0"/>
              <a:t>Logistic Knowledge Tracing (LKT)</a:t>
            </a:r>
            <a:br>
              <a:rPr lang="en-US" dirty="0"/>
            </a:br>
            <a:r>
              <a:rPr lang="en-US" dirty="0"/>
              <a:t>(Pavlik et al., 2021)</a:t>
            </a:r>
          </a:p>
        </p:txBody>
      </p:sp>
      <p:sp>
        <p:nvSpPr>
          <p:cNvPr id="3" name="Content Placeholder 2">
            <a:extLst>
              <a:ext uri="{FF2B5EF4-FFF2-40B4-BE49-F238E27FC236}">
                <a16:creationId xmlns:a16="http://schemas.microsoft.com/office/drawing/2014/main" id="{22D3D0C0-B78E-DE14-1194-EDD4C298A533}"/>
              </a:ext>
            </a:extLst>
          </p:cNvPr>
          <p:cNvSpPr>
            <a:spLocks noGrp="1"/>
          </p:cNvSpPr>
          <p:nvPr>
            <p:ph idx="1"/>
          </p:nvPr>
        </p:nvSpPr>
        <p:spPr/>
        <p:txBody>
          <a:bodyPr/>
          <a:lstStyle/>
          <a:p>
            <a:r>
              <a:rPr lang="en-US" dirty="0"/>
              <a:t>A broad framework for knowledge tracing models based on logistic regression</a:t>
            </a:r>
          </a:p>
        </p:txBody>
      </p:sp>
    </p:spTree>
    <p:extLst>
      <p:ext uri="{BB962C8B-B14F-4D97-AF65-F5344CB8AC3E}">
        <p14:creationId xmlns:p14="http://schemas.microsoft.com/office/powerpoint/2010/main" val="3138175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Classes</a:t>
            </a:r>
          </a:p>
        </p:txBody>
      </p:sp>
      <p:sp>
        <p:nvSpPr>
          <p:cNvPr id="3" name="Content Placeholder 2"/>
          <p:cNvSpPr>
            <a:spLocks noGrp="1"/>
          </p:cNvSpPr>
          <p:nvPr>
            <p:ph idx="1"/>
          </p:nvPr>
        </p:nvSpPr>
        <p:spPr>
          <a:xfrm>
            <a:off x="457200" y="1554162"/>
            <a:ext cx="8229600" cy="5029200"/>
          </a:xfrm>
        </p:spPr>
        <p:txBody>
          <a:bodyPr>
            <a:normAutofit lnSpcReduction="10000"/>
          </a:bodyPr>
          <a:lstStyle/>
          <a:p>
            <a:r>
              <a:rPr lang="en-US" b="1" dirty="0"/>
              <a:t>November 3</a:t>
            </a:r>
          </a:p>
          <a:p>
            <a:pPr lvl="1"/>
            <a:r>
              <a:rPr lang="en-US" dirty="0"/>
              <a:t>Text Mining</a:t>
            </a:r>
          </a:p>
          <a:p>
            <a:pPr lvl="1"/>
            <a:r>
              <a:rPr lang="en-US" dirty="0"/>
              <a:t>Valdemar lecturing while I’m at Penn event in NYC</a:t>
            </a:r>
          </a:p>
          <a:p>
            <a:pPr lvl="1"/>
            <a:r>
              <a:rPr lang="en-US" dirty="0"/>
              <a:t>Basic Assignment: PFA due</a:t>
            </a:r>
          </a:p>
          <a:p>
            <a:pPr lvl="1"/>
            <a:endParaRPr lang="en-US" dirty="0"/>
          </a:p>
          <a:p>
            <a:r>
              <a:rPr lang="en-US" b="1" dirty="0"/>
              <a:t>November 10</a:t>
            </a:r>
          </a:p>
          <a:p>
            <a:pPr lvl="1"/>
            <a:r>
              <a:rPr lang="en-US" dirty="0"/>
              <a:t>Deep Knowledge Tracing</a:t>
            </a:r>
          </a:p>
          <a:p>
            <a:pPr lvl="1"/>
            <a:endParaRPr lang="en-US" dirty="0"/>
          </a:p>
          <a:p>
            <a:r>
              <a:rPr lang="en-US" b="1" dirty="0"/>
              <a:t>November 17</a:t>
            </a:r>
          </a:p>
          <a:p>
            <a:pPr lvl="1"/>
            <a:r>
              <a:rPr lang="en-US" dirty="0"/>
              <a:t>Knowledge Structure Discovery</a:t>
            </a:r>
          </a:p>
        </p:txBody>
      </p:sp>
    </p:spTree>
    <p:extLst>
      <p:ext uri="{BB962C8B-B14F-4D97-AF65-F5344CB8AC3E}">
        <p14:creationId xmlns:p14="http://schemas.microsoft.com/office/powerpoint/2010/main" val="2954742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65D2-F341-D42A-5C8E-E25B7EAD8C34}"/>
              </a:ext>
            </a:extLst>
          </p:cNvPr>
          <p:cNvSpPr>
            <a:spLocks noGrp="1"/>
          </p:cNvSpPr>
          <p:nvPr>
            <p:ph type="title"/>
          </p:nvPr>
        </p:nvSpPr>
        <p:spPr/>
        <p:txBody>
          <a:bodyPr>
            <a:normAutofit fontScale="90000"/>
          </a:bodyPr>
          <a:lstStyle/>
          <a:p>
            <a:r>
              <a:rPr lang="en-US" dirty="0"/>
              <a:t>Performance Factors Analysis (PFA)</a:t>
            </a:r>
            <a:br>
              <a:rPr lang="en-US" dirty="0"/>
            </a:br>
            <a:r>
              <a:rPr lang="en-US" dirty="0"/>
              <a:t>(Pavlik et al., 2009)</a:t>
            </a:r>
          </a:p>
        </p:txBody>
      </p:sp>
      <p:sp>
        <p:nvSpPr>
          <p:cNvPr id="3" name="Content Placeholder 2">
            <a:extLst>
              <a:ext uri="{FF2B5EF4-FFF2-40B4-BE49-F238E27FC236}">
                <a16:creationId xmlns:a16="http://schemas.microsoft.com/office/drawing/2014/main" id="{4991BAE0-0829-49F2-F36D-8C574FCB8BE6}"/>
              </a:ext>
            </a:extLst>
          </p:cNvPr>
          <p:cNvSpPr>
            <a:spLocks noGrp="1"/>
          </p:cNvSpPr>
          <p:nvPr>
            <p:ph idx="1"/>
          </p:nvPr>
        </p:nvSpPr>
        <p:spPr/>
        <p:txBody>
          <a:bodyPr/>
          <a:lstStyle/>
          <a:p>
            <a:r>
              <a:rPr lang="en-US" dirty="0"/>
              <a:t>The first version of LKT</a:t>
            </a:r>
            <a:br>
              <a:rPr lang="en-US" dirty="0"/>
            </a:br>
            <a:r>
              <a:rPr lang="en-US" dirty="0"/>
              <a:t>(Well, there was LFA/AFM but it really doesn’t count – was not usable in a running learning system)</a:t>
            </a:r>
          </a:p>
        </p:txBody>
      </p:sp>
    </p:spTree>
    <p:extLst>
      <p:ext uri="{BB962C8B-B14F-4D97-AF65-F5344CB8AC3E}">
        <p14:creationId xmlns:p14="http://schemas.microsoft.com/office/powerpoint/2010/main" val="174651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PFA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each of these parameters mean?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64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Factors Analysis</a:t>
            </a:r>
          </a:p>
        </p:txBody>
      </p:sp>
      <p:sp>
        <p:nvSpPr>
          <p:cNvPr id="3" name="Content Placeholder 2"/>
          <p:cNvSpPr>
            <a:spLocks noGrp="1"/>
          </p:cNvSpPr>
          <p:nvPr>
            <p:ph idx="1"/>
          </p:nvPr>
        </p:nvSpPr>
        <p:spPr/>
        <p:txBody>
          <a:bodyPr/>
          <a:lstStyle/>
          <a:p>
            <a:r>
              <a:rPr lang="en-US" dirty="0"/>
              <a:t>What are the important differences in assumptions between PFA and BKT?</a:t>
            </a:r>
          </a:p>
          <a:p>
            <a:endParaRPr lang="en-US" dirty="0"/>
          </a:p>
          <a:p>
            <a:r>
              <a:rPr lang="en-US" dirty="0"/>
              <a:t>What does PFA offer that BKT doesn’t?</a:t>
            </a:r>
          </a:p>
          <a:p>
            <a:endParaRPr lang="en-US" dirty="0"/>
          </a:p>
          <a:p>
            <a:r>
              <a:rPr lang="en-US" dirty="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learning? </a:t>
            </a:r>
          </a:p>
          <a:p>
            <a:endParaRPr lang="en-US" dirty="0"/>
          </a:p>
          <a:p>
            <a:r>
              <a:rPr lang="en-US" dirty="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6874</TotalTime>
  <Words>1028</Words>
  <Application>Microsoft Office PowerPoint</Application>
  <PresentationFormat>On-screen Show (4:3)</PresentationFormat>
  <Paragraphs>186</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Symbol</vt:lpstr>
      <vt:lpstr>Office Theme</vt:lpstr>
      <vt:lpstr>Core Methods in  Educational Data Mining</vt:lpstr>
      <vt:lpstr>Basic Assignment</vt:lpstr>
      <vt:lpstr>Association Rule Mining/ Sequential Pattern Mining</vt:lpstr>
      <vt:lpstr>Logistic Knowledge Tracing (LKT) (Pavlik et al., 2021)</vt:lpstr>
      <vt:lpstr>Performance Factors Analysis (PFA) (Pavlik et al., 2009)</vt:lpstr>
      <vt:lpstr>PFA</vt:lpstr>
      <vt:lpstr>What do each of these parameters mean?</vt:lpstr>
      <vt:lpstr>Performance Factors Analysis</vt:lpstr>
      <vt:lpstr>How Does PFA</vt:lpstr>
      <vt:lpstr>How Does PFA</vt:lpstr>
      <vt:lpstr>What do each of these mean?</vt:lpstr>
      <vt:lpstr>Degeneracy in PFA  (Maier et al., 2021)</vt:lpstr>
      <vt:lpstr>Degeneracy in PFA  (Maier et al., 2021)</vt:lpstr>
      <vt:lpstr>Comments? Questions?</vt:lpstr>
      <vt:lpstr>b Parameters</vt:lpstr>
      <vt:lpstr>Addressing Degeneracy (Maier et al., 2021)</vt:lpstr>
      <vt:lpstr>Causes of Degeneracy (Maier et al., 2021)</vt:lpstr>
      <vt:lpstr>Comments? Questions?</vt:lpstr>
      <vt:lpstr>Compensatory or Conjunctive?</vt:lpstr>
      <vt:lpstr>Compensatory or Conjunctive?</vt:lpstr>
      <vt:lpstr>Is PFA used in the real world?</vt:lpstr>
      <vt:lpstr>Using PFA in the real world</vt:lpstr>
      <vt:lpstr>Other questions, comments, concerns about PFA?</vt:lpstr>
      <vt:lpstr>Beyond PFA</vt:lpstr>
      <vt:lpstr>PFA-Decay  (Gong, Beck, &amp; Heffernan, 2011)</vt:lpstr>
      <vt:lpstr>R-PFA  (Galyardt &amp; Goldin, 2014)</vt:lpstr>
      <vt:lpstr>Questions? Comments?</vt:lpstr>
      <vt:lpstr>LKT</vt:lpstr>
      <vt:lpstr>PowerPoint Presentation</vt:lpstr>
      <vt:lpstr>Comments? Questions?</vt:lpstr>
      <vt:lpstr>LKT</vt:lpstr>
      <vt:lpstr>Comparison of variants</vt:lpstr>
      <vt:lpstr>Comments? Questions?</vt:lpstr>
      <vt:lpstr>Algorithms that fit student-level term</vt:lpstr>
      <vt:lpstr>Algorithms that fit student-level term</vt:lpstr>
      <vt:lpstr>Algorithms that fit student-level term</vt:lpstr>
      <vt:lpstr>Exception</vt:lpstr>
      <vt:lpstr>Questions? Comments?</vt:lpstr>
      <vt:lpstr>Final Comments or Questions?</vt:lpstr>
      <vt:lpstr>Next Classes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cp:lastModifiedBy>
  <cp:revision>552</cp:revision>
  <dcterms:created xsi:type="dcterms:W3CDTF">2010-01-07T20:34:12Z</dcterms:created>
  <dcterms:modified xsi:type="dcterms:W3CDTF">2022-10-25T09:34:05Z</dcterms:modified>
</cp:coreProperties>
</file>