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843" r:id="rId3"/>
    <p:sldId id="826" r:id="rId4"/>
    <p:sldId id="841" r:id="rId5"/>
    <p:sldId id="855" r:id="rId6"/>
    <p:sldId id="824" r:id="rId7"/>
    <p:sldId id="823" r:id="rId8"/>
    <p:sldId id="845" r:id="rId9"/>
    <p:sldId id="846" r:id="rId10"/>
    <p:sldId id="847" r:id="rId11"/>
    <p:sldId id="848" r:id="rId12"/>
    <p:sldId id="850" r:id="rId13"/>
    <p:sldId id="849" r:id="rId14"/>
    <p:sldId id="851" r:id="rId15"/>
    <p:sldId id="857" r:id="rId16"/>
    <p:sldId id="859" r:id="rId17"/>
    <p:sldId id="858" r:id="rId18"/>
    <p:sldId id="853" r:id="rId19"/>
    <p:sldId id="854" r:id="rId20"/>
    <p:sldId id="844" r:id="rId21"/>
    <p:sldId id="792" r:id="rId22"/>
    <p:sldId id="30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12BB8E8-32CF-4D36-94A9-863ED0E276C7}">
          <p14:sldIdLst>
            <p14:sldId id="256"/>
            <p14:sldId id="843"/>
            <p14:sldId id="826"/>
            <p14:sldId id="841"/>
            <p14:sldId id="855"/>
            <p14:sldId id="824"/>
            <p14:sldId id="823"/>
            <p14:sldId id="845"/>
            <p14:sldId id="846"/>
            <p14:sldId id="847"/>
            <p14:sldId id="848"/>
            <p14:sldId id="850"/>
            <p14:sldId id="849"/>
            <p14:sldId id="851"/>
            <p14:sldId id="857"/>
            <p14:sldId id="859"/>
            <p14:sldId id="858"/>
            <p14:sldId id="853"/>
            <p14:sldId id="854"/>
            <p14:sldId id="844"/>
            <p14:sldId id="792"/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 autoAdjust="0"/>
    <p:restoredTop sz="82396" autoAdjust="0"/>
  </p:normalViewPr>
  <p:slideViewPr>
    <p:cSldViewPr>
      <p:cViewPr varScale="1">
        <p:scale>
          <a:sx n="134" d="100"/>
          <a:sy n="134" d="100"/>
        </p:scale>
        <p:origin x="257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1T18:06:14.46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24575,'0'0'-8191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1T18:09:31.76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122 185 24575,'20'-2'0,"0"0"0,1-2 0,-2 0 0,1-1 0,0-1 0,33-16 0,21-5 0,-37 17 0,44-6 0,-2 2 0,-58 10 0,0 1 0,26 0 0,-26 2 0,-1 0 0,30-7 0,-26 4 0,1 0 0,28 1 0,35-6 0,-48 4 0,-1 2 0,59 2 0,-59 2 0,0-2 0,64-9 0,-50 3 0,1 3 0,0 2 0,55 5 0,-3-1 0,470-2 0,-564 2 0,-1-1 0,1 1 0,-1 1 0,1 0 0,-1 1 0,0 0 0,0 0 0,-1 1 0,12 8 0,-8-5 0,1-1 0,-1-1 0,1 0 0,22 5 0,-26-7 0,-1-1 0,1 2 0,-1-1 0,0 1 0,-1 1 0,1 0 0,-1 0 0,0 1 0,-1 0 0,1 0 0,10 14 0,-8-11 0,0 1 0,0-1 0,1-1 0,0 0 0,17 9 0,-26-17 0,6 3 0,0 0 0,0 1 0,0 0 0,-1 0 0,0 1 0,0 0 0,0 1 0,-1 0 0,8 8 0,19 18 0,-26-26 0,-1 0 0,0 0 0,0 0 0,-1 1 0,10 14 0,21 35 0,-26-41 0,-1-1 0,0 1 0,12 28 0,-9-12 0,-9-24 0,0 1 0,0 0 0,-1 0 0,-1 0 0,1 0 0,-1 0 0,-1 1 0,1 10 0,-2-12 0,0 0 0,0 0 0,-1 0 0,0-1 0,0 1 0,-1 0 0,0 0 0,-1-1 0,1 1 0,-1-1 0,-5 7 0,5-9 0,0 0 0,-1-1 0,0 1 0,0-1 0,0 0 0,-1 0 0,1 0 0,-1-1 0,0 0 0,0 0 0,0 0 0,0 0 0,-1-1 0,1 0 0,-9 2 0,-52 18 0,42-14 0,1 0 0,-2-1 0,1-1 0,-1-2 0,-43 3 0,39-5 0,1 1 0,0 2 0,0 0 0,-27 10 0,27-7 0,1-1 0,-1-2 0,-1 0 0,-29 0 0,-50 5 0,74-6 0,-42 2 0,-83 13 0,0 1 0,119-19 0,0 1 0,-44 10 0,36-7 0,-1-1 0,-87-6 0,36-1 0,38 4 0,13 0 0,0-2 0,-88-12 0,22 0 0,87 12 0,-1-2 0,1-1 0,-42-11 0,33 5 0,26 8 0,0-1 0,0 0 0,1-1 0,-1-1 0,1 1 0,-12-8 0,10 4 0,-1 1 0,-1 1 0,1 0 0,-1 0 0,0 2 0,-1-1 0,-14-1 0,24 5 0,1-1 0,-1 0 0,1 1 0,-1-2 0,1 1 0,-7-5 0,7 4 0,0 0 0,-1 1 0,1 0 0,0-1 0,-1 2 0,0-1 0,-6-1 0,2 1 0,0 0 0,1-1 0,0 1 0,-1-1 0,1-1 0,0 0 0,0 0 0,1-1 0,-1 1 0,1-2 0,0 1 0,1-1 0,-1 0 0,-9-12 0,-56-49 0,26 26 0,36 34 0,1-1 0,0 1 0,1-2 0,0 1 0,0-2 0,0 1 0,-6-12 0,9 13 0,-1-1 0,2-1 0,-1 1 0,2-1 0,-1 0 0,1 1 0,0-2 0,1 1 0,0 0 0,1 0 0,0-1 0,1-10 0,0 10 0,0 1 0,0-1 0,1 0 0,0 1 0,1-1 0,1 0 0,-1 1 0,2 0 0,-1 0 0,2 0 0,-1 0 0,1 0 0,0 1 0,1 0 0,0 0 0,1 1 0,0 0 0,0 0 0,1 0 0,9-7 0,-12 11 0,1-1 0,-1 1 0,0-1 0,-1 0 0,9-12 0,-10 13 0,0-1 0,0 1 0,0 0 0,1 0 0,-1 1 0,1-1 0,0 1 0,1-1 0,-1 1 0,0 1 0,8-5 0,33-8 0,1 2 0,0 2 0,1 1 0,83-4 0,-65 5 0,-41 5 0,47-2 0,1 7 0,95 14 0,-98-9 0,0-3 0,71-5 0,-21-1 0,-64 4 0,88 14 0,-76-9 0,0-2 0,77-7 0,-25 0 0,-36 2 0,91 3 0,-110 7 0,-41-5 0,0-1 0,26 1 0,-11-4 0,-1 3 0,52 9 0,-68-9 0,0 2 0,0 1 0,0 0 0,0 2 0,-1 0 0,-1 1 0,21 13 0,-32-16 0,1 0 0,-1 0 0,0 1 0,0 0 0,-1 0 0,0 0 0,-1 1 0,1 1 0,-1-1 0,-1 1 0,0 0 0,0 0 0,0 0 0,-1 1 0,-1 0 0,5 17 0,-2-2 0,2 0 0,1 0 0,1-1 0,17 30 0,-12-25 0,21 57 0,-35-81 0,0 1 0,-1 0 0,1-1 0,-1 1 0,0 0 0,-1 0 0,1-1 0,-1 1 0,0 0 0,-1-1 0,1 1 0,-1 0 0,0-1 0,-1 0 0,1 0 0,-1 0 0,0 0 0,0 0 0,-6 7 0,-7 8 0,-2-1 0,-35 32 0,25-25-117,15-14 199,-1 0 1,-23 17-1,31-26-217,0 1-1,-1-1 0,1 0 0,-1-1 0,1 1 0,-1-2 0,0 1 0,0-1 0,0 1 0,-8-1 0,-2-1-6690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1T18:09:36.80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26 24575,'1'-1'0,"-1"0"0,1 0 0,-1 0 0,1 0 0,0 0 0,-1 0 0,1 0 0,0 0 0,0 0 0,0 0 0,0 1 0,0-1 0,0 0 0,0 0 0,0 1 0,0-1 0,0 1 0,0-1 0,0 1 0,1 0 0,-1-1 0,0 1 0,0 0 0,0 0 0,1 0 0,-1 0 0,1 0 0,42-3 0,-39 3 0,30-2 0,-21 0 0,0 1 0,0 1 0,0 0 0,1 1 0,-1 0 0,24 6 0,-35-5 0,-1 0 0,0 0 0,1 0 0,-1 0 0,0 0 0,0 1 0,0-1 0,-1 1 0,1-1 0,-1 1 0,1-1 0,-1 1 0,0 0 0,0 0 0,0 0 0,0 0 0,-1-1 0,1 1 0,-1 0 0,0 0 0,1 0 0,-1 0 0,-1 6 0,1 0 0,-1 0 0,0 0 0,0 0 0,0 0 0,-1 0 0,-6 16 0,3-18 0,1-1 0,-1 1 0,0-1 0,-1 0 0,1 0 0,-1-1 0,-1 0 0,1 0 0,0 0 0,-12 5 0,-34 29 0,48-36 0,1 0 0,0 1 0,0-1 0,0 1 0,0-1 0,0 1 0,1 0 0,0 0 0,-1 0 0,2 1 0,-1-1 0,-2 9 0,4-10 0,0 0 0,1 0 0,-1 0 0,1 0 0,0 0 0,0 0 0,0 0 0,0 0 0,0 0 0,1 0 0,-1 0 0,1-1 0,0 1 0,0-1 0,0 1 0,0-1 0,0 0 0,1 1 0,3 2 0,7 7-116,-8-6-9,0-1 0,0 0 0,1 0 0,0-1 1,-1 0-1,2 0 0,-1 0 0,0-1 0,11 5 0,-3-5-6701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1T18:09:38.6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18 24575,'4'0'0,"0"-3"0,4-2 0,3 1 0,4 1 0,-5 0 0,-3 5 0,-7 2 0,-3 3 0,-5 1 0,-4-1 0,0-2-8191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1T18:06:16.03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1T18:05:59.27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160 340 24575,'13'-1'0,"1"-2"0,-1 1 0,0-2 0,0 0 0,-1 0 0,1-1 0,-1 0 0,16-11 0,43-16 0,-54 25 0,0 0 0,29-18 0,-34 17 0,0 1 0,1 0 0,1 1 0,-1 1 0,19-5 0,171-46 0,-125 48 0,-59 8 0,1-2 0,25-4 0,-5 0 0,0 2 0,1 1 0,75 6 0,-23-1 0,-78-1 0,0 0 0,0 1 0,0 0 0,0 1 0,0 1 0,-1 0 0,1 1 0,-1 0 0,25 15 0,97 37 0,-107-44 0,-23-10 0,0-1 0,0 1 0,0 0 0,0 0 0,0 1 0,-1 0 0,1 0 0,-1 0 0,0 0 0,0 1 0,-1 0 0,1 0 0,4 8 0,13 19 0,-13-20 0,-1 1 0,0 0 0,12 28 0,1 7 0,-15-37 0,0 0 0,-1 1 0,-1 0 0,6 21 0,9 126 0,-10-102 0,-6-40 0,-1-1 0,1 33 0,-3-43 0,-1 0 0,1 0 0,-1 0 0,-1-1 0,1 1 0,-1 0 0,0-1 0,0 1 0,-1-1 0,1 0 0,-1 0 0,-5 7 0,-14 25 0,21-32 0,-1-1 0,0 0 0,0 0 0,-1 1 0,1-1 0,-1-1 0,0 1 0,0 0 0,-1-1 0,1 1 0,0-1 0,-1 0 0,0 0 0,0-1 0,-5 4 0,-19 6 0,-3 2 0,-64 18 0,20-11 0,39-11 0,1 0 0,-1-3 0,-1-1 0,-63 3 0,-42-7 0,-113-5 0,136-17 0,0-1 0,79 17 0,-56-14 0,8-18 0,36 13 0,22 12 0,22 9 0,0-1 0,0 0 0,1 0 0,-1-1 0,1 0 0,-1 0 0,1 0 0,-9-9 0,-36-24 0,46 33 0,-1 1 0,1-1 0,0 0 0,0-1 0,1 1 0,-1-1 0,1-1 0,0 1 0,0-1 0,1 1 0,0-1 0,-6-11 0,2 3 0,2 0 0,-1-1 0,2 1 0,0-2 0,1 1 0,0 0 0,1-1 0,1 1 0,0-23 0,0-23 0,0 40 0,1-1 0,1 1 0,1 0 0,1 0 0,1 0 0,9-38 0,-11 58 0,7-22 0,2 1 0,14-26 0,-20 41 0,1 0 0,0 1 0,1-1 0,-1 1 0,1 0 0,0 0 0,1 1 0,-1 0 0,1 0 0,8-4 0,31-19 0,-32 19 0,1 0 0,-1 1 0,1 0 0,1 1 0,0 1 0,20-5 0,121-38 0,-114 42 0,-1 2 0,1 2 0,0 2 0,48 4 0,6-1 0,-38-2 0,-31-2 0,-1 1 0,1 2 0,0 0 0,-1 2 0,1 1 0,-1 2 0,31 10 0,-39-11 0,0 0 0,0-1 0,1-1 0,20 1 0,13 3 0,-40-6 0,0 1 0,0 1 0,-1 0 0,1 1 0,-1 0 0,0 1 0,0 0 0,0 1 0,-1 0 0,0 1 0,12 9 0,3 3 0,-18-14 0,0 1 0,-1 0 0,1 0 0,-1 1 0,-1 0 0,9 10 0,33 36 0,-40-46 0,0 0 0,-1 1 0,0 0 0,0 0 0,0 1 0,-2 0 0,1 0 0,-1 0 0,4 11 0,0 4 0,-1 0 0,9 47 0,2 5 0,-14-60 0,-1-1 0,0 1 0,-1 0 0,1 24 0,16 118 0,-20-147 0,0 0 0,0 0 0,-1 0 0,-1 0 0,0 0 0,-4 14 0,5-22 0,0 0 0,-1 0 0,1 0 0,-1-1 0,0 1 0,0 0 0,0-1 0,0 1 0,0-1 0,-1 0 0,1 1 0,-1-1 0,1-1 0,-1 1 0,0 0 0,0 0 0,0-1 0,0 0 0,0 0 0,0 0 0,0 0 0,0 0 0,0 0 0,-1-1 0,-4 1 0,-29 4 0,-41 11 0,-6 2 0,39-10 0,25-3 0,0-2 0,-34 2 0,-105 14 0,97-20 0,31 0 0,1 1 0,0 1 0,-1 2 0,-31 6 0,33-4 0,-1-1 0,1-2 0,-1-1 0,-37-3 0,1 0 0,39-1 0,0-1 0,1-1 0,-1-1 0,1-2 0,-45-19 0,60 23 0,3 1 0,-1 0 0,1-1 0,0 1 0,0-2 0,0 1 0,1-1 0,-1 0 0,1-1 0,-12-11 0,-13-12 0,25 24 0,1 0 0,0-1 0,0 1 0,-8-12 0,-57-74 0,42 56 0,-42-65 0,43 63 0,23 31 0,0 1 0,1-1 0,0 0 0,0 0 0,0 0 0,0 0 0,-3-10 0,-19-45 0,20 50 0,1 0 0,0 0 0,0 0 0,2 0 0,-1 0 0,1-1 0,1 0 0,-1-12 0,1-7 0,0 14 0,1 0 0,1 0 0,0 0 0,1 0 0,0 0 0,2 0 0,6-25 0,-4 34 0,0 0 0,0 0 0,1 0 0,0 0 0,0 1 0,0 0 0,1 0 0,0 1 0,1 0 0,13-9 0,12-5 0,45-20 0,-67 35 0,52-19 0,-46 18 0,0 0 0,28-15 0,-36 17 0,0 0 0,1 1 0,-1 0 0,1 1 0,0 0 0,0 0 0,19 0 0,25-4 0,11-6 0,0 3 0,66 0 0,135 10 0,-105 1 0,-146-1 0,-1 1 0,1 0 0,0 1 0,-1 1 0,0 0 0,1 1 0,19 9 0,8 7 0,41 28 0,-60-33 0,-1 2 0,-1 1 0,31 33 0,-20-18 0,60 80 0,-79-98 0,0 1 0,-2 0 0,1 1 0,-2 1 0,0-1 0,-2 1 0,0 1 0,-1 0 0,5 22 0,5 55 0,-11-58 0,-5-28 0,0 1 0,-1-1 0,0 1 0,-1 0 0,0-1 0,-1 1 0,0-1 0,-1 0 0,0 0 0,-9 21 0,6-15 0,-9 38 0,14-46 0,-1-1 0,1 0 0,-1-1 0,-1 1 0,0 0 0,0 0 0,0-1 0,-1 0 0,0 0 0,-1 0 0,1 0 0,-1-1 0,-1 1 0,1-1 0,-9 7 0,-1-2 0,0 0 0,0-1 0,-1-1 0,-1 0 0,0-1 0,0-1 0,0-1 0,-28 7 0,26-8 0,-6 1 0,0-1 0,-1 0 0,-50 1 0,-362-7 0,414-1 0,-1-1 0,0-1 0,1-1 0,-42-14 0,-29-7 0,37 7 0,47 15 0,1 0 0,-1 0 0,0 1 0,0 0 0,-15-1 0,6 1 0,-1 0 0,1-2 0,0-1 0,-25-10 0,2 1 0,16 6 0,1 0 0,1-2 0,0-1 0,0-2 0,1 0 0,1-1 0,0-1 0,1-2 0,-29-29 0,45 42 0,1 1 0,0-1 0,1-1 0,0 1 0,-1-1 0,2 1 0,-1-1 0,1 0 0,-1-1 0,2 1 0,-1-1 0,1 1 0,0-1 0,0 0 0,0-8 0,-3-5 0,0 0 0,-12-32 0,9 32 0,1 0 0,-5-32 0,6 15 0,-2-6 0,3 0 0,-1-49 0,7-86-1365,-1 161-5461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1T18:06:03.86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 24575,'90'-2'0,"98"5"0,-184-2 0,0 0 0,0 0 0,-1 0 0,1 0 0,-1 1 0,1 0 0,-1 0 0,1 0 0,-1 0 0,0 0 0,0 1 0,0 0 0,-1-1 0,1 1 0,0 0 0,-1 0 0,0 0 0,0 1 0,0-1 0,0 0 0,0 1 0,-1-1 0,1 1 0,-1 0 0,0 0 0,0-1 0,0 6 0,2 7 0,0 1 0,-1-1 0,-1 1 0,-1-1 0,-2 21 0,2-29 0,-1 0 0,-1 0 0,0-1 0,0 1 0,0-1 0,-1 1 0,0-1 0,0 0 0,0 0 0,-8 9 0,0-1 0,-2-1 0,0-1 0,-15 13 0,27-25 0,-6 5 0,-1 0 0,0 0 0,0-1 0,0-1 0,-1 1 0,1-1 0,-1-1 0,-11 4 0,-2 1 0,15-6 0,1 1 0,0 0 0,0 0 0,0 1 0,0 0 0,1 0 0,0 0 0,-1 1 0,1 0 0,1 0 0,-1 0 0,-6 10 0,9-12 0,1-1 0,0 0 0,0 0 0,0 1 0,0-1 0,1 0 0,-1 1 0,0-1 0,1 1 0,0-1 0,-1 1 0,1-1 0,0 1 0,1-1 0,-1 1 0,0-1 0,1 1 0,-1-1 0,1 0 0,0 1 0,0-1 0,0 0 0,0 1 0,0-1 0,0 0 0,0 0 0,1 0 0,-1 0 0,1 0 0,0 0 0,0 0 0,-1-1 0,1 1 0,0-1 0,0 1 0,4 1 0,7 5-1365,-1-2-5461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1T18:06:08.1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59 14 24575,'6'0'0,"38"3"0,-42-2 0,-1-1 0,1 0 0,0 1 0,0 0 0,-1-1 0,1 1 0,0 0 0,-1 0 0,1 0 0,-1 0 0,1 0 0,-1 0 0,0 0 0,1 0 0,-1 1 0,0-1 0,0 0 0,0 1 0,0-1 0,2 4 0,-3-4 0,0 0 0,0 0 0,0 0 0,0 0 0,0 0 0,0 0 0,-1 0 0,1 0 0,0 0 0,-1 0 0,1-1 0,0 1 0,-1 0 0,1 0 0,-1 0 0,1 0 0,-1-1 0,0 1 0,1 0 0,-1-1 0,0 1 0,1 0 0,-1-1 0,0 1 0,0-1 0,0 1 0,1-1 0,-1 1 0,0-1 0,0 0 0,0 1 0,0-1 0,0 0 0,0 0 0,0 0 0,-1 0 0,-36 8 0,37-8 0,-28 0 0,23-6 0,15-7 0,-6 11 0,-1 0 0,1 0 0,0 0 0,0 0 0,0 1 0,0 0 0,0-1 0,0 1 0,0 0 0,0 0 0,0 0 0,1 1 0,-1-1 0,0 1 0,1 0 0,-1 0 0,0 0 0,4 1 0,-7-1 0,0 1 0,0-1 0,0 0 0,0 1 0,0-1 0,0 1 0,0-1 0,-1 0 0,1 1 0,0-1 0,0 0 0,0 1 0,0-1 0,-1 0 0,1 1 0,0-1 0,0 0 0,-1 1 0,1-1 0,0 0 0,-1 0 0,1 1 0,0-1 0,-1 0 0,1 0 0,0 1 0,-1-1 0,1 0 0,0 0 0,-1 0 0,1 0 0,0 0 0,-1 0 0,1 0 0,-1 0 0,1 0 0,0 0 0,-1 0 0,1 0 0,-1 0 0,0 0 0,-20 5 0,13-4 20,0-1 0,0 0 0,0 0 0,0-1 0,-9-2 0,15 2-33,0 1-1,1 0 1,-1-1-1,1 1 1,-1-1 0,1 0-1,-1 0 1,1 1-1,-1-1 1,1 0 0,0 0-1,-1 0 1,1-1-1,-1 0 1,1 1-33,1 0 0,0 0 0,0 0 1,-1 0-1,1 1 0,0-1 0,0 0 0,0 0 0,0 0 0,0 0 1,0 0-1,0 0 0,0 0 0,0 0 0,0 0 0,1 0 0,-1 1 1,0-1-1,1 0 0,-1 0 0,0 0 0,1 0 0,-1 1 0,1-1 1,-1 0-1,1 0 0,1 0 0,6-7-6780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1T18:09:13.38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1 240 24575,'0'-12'0,"0"-1"0,1 1 0,1 0 0,0-1 0,1 1 0,0 0 0,0 0 0,2 1 0,-1-1 0,2 1 0,-1 0 0,2 0 0,11-16 0,-16 25 0,1 0 0,0 0 0,0 0 0,-1 0 0,1 0 0,0 1 0,1-1 0,-1 1 0,0 0 0,0 0 0,1 0 0,-1 0 0,4 0 0,53-1 0,-7-1 0,-15-2 0,0 1 0,69 4 0,28-3 0,-76-6 0,-42 5 0,1 1 0,26-1 0,-2 4 0,0 3 0,58 10 0,-92-11 0,0-1 0,0 1 0,0 0 0,0 1 0,0 0 0,-1 0 0,1 0 0,-1 1 0,0 0 0,0 1 0,6 5 0,-5-5 0,0 0 0,0-1 0,0 0 0,0 0 0,1-1 0,14 4 0,-17-5 0,1 0 0,0 0 0,0 0 0,-1 1 0,1 0 0,-1 0 0,0 1 0,0 0 0,0 0 0,-1 0 0,1 1 0,5 6 0,0 2 0,9 11 0,-1 1 0,25 41 0,-20-29 0,-19-31 0,-1 0 0,0 0 0,0 1 0,0 0 0,-1 0 0,0 0 0,0 0 0,0 0 0,-1 1 0,0-1 0,1 12 0,6 59 0,1 22 0,-11-85 0,0 0 0,0-1 0,-1 1 0,-1-1 0,-1 1 0,0-1 0,-1 0 0,0 0 0,-10 18 0,3-12 0,-2 1 0,0-2 0,-1 0 0,-34 34 0,-35 19 0,61-55 0,1 1 0,1 2 0,1 0 0,-35 44 0,51-60 0,1 1 0,-1-1 0,-1 0 0,1 0 0,-1 0 0,1 0 0,-1-1 0,0 0 0,0 0 0,0 0 0,-1-1 0,1 0 0,-1 0 0,1 0 0,-1 0 0,0-1 0,-10 1 0,-11 0 0,-1-1 0,-45-4 0,13 0 0,43 0 0,-1 1 0,1-2 0,0 0 0,0-1 0,1-1 0,0-1 0,0 0 0,0-1 0,1-1 0,0 0 0,0-1 0,-23-21 0,-99-70 0,109 76 0,2-2 0,0-1 0,1-1 0,2-1 0,1-1 0,-21-41 0,32 52 0,1-1 0,0 0 0,2-1 0,0 0 0,2 0 0,0 0 0,1-1 0,-2-32 0,8 39 0,0 0 0,1 0 0,6-26 0,1-6 0,-8 40 0,1 0 0,0 1 0,1-1 0,-1 1 0,1-1 0,1 1 0,-1 0 0,1 0 0,1 0 0,-1 1 0,1-1 0,0 1 0,1 0 0,-1 1 0,1-1 0,0 1 0,0 0 0,1 1 0,0 0 0,0 0 0,0 0 0,0 0 0,0 1 0,1 1 0,-1-1 0,10-1 0,55-25 0,-58 22 0,0 1 0,1 0 0,-1 1 0,28-6 0,8 3 0,-21 2 0,1 2 0,40-1 0,17 4 0,84 4 0,-52 16 0,-100-17 0,-1 1 0,1 1 0,-1 1 0,0 0 0,0 1 0,20 11 0,-14-7 0,1-1 0,35 9 0,-54-17 0,0 0 0,-1 1 0,1 0 0,0 0 0,0 0 0,-1 1 0,1 0 0,-1 0 0,0 0 0,0 1 0,0-1 0,-1 1 0,1 0 0,-1 1 0,0-1 0,0 1 0,6 9 0,-2 1 0,-1 0 0,-1 0 0,-1 1 0,0 0 0,4 20 0,8 15 0,1 13 0,-17-59 0,-1-1 0,1 1 0,-1-1 0,-1 1 0,1-1 0,-1 1 0,1 0 0,-1-1 0,0 0 0,-1 1 0,1-1 0,-5 8 0,-13 38 0,16-42 0,1 0 0,-1-1 0,0 1 0,0-1 0,-1 0 0,0 0 0,0 0 0,-7 8 0,-77 111 0,74-112 0,9-9 0,0 0 0,0 1 0,0-1 0,1 1 0,0 0 0,0 1 0,-4 9 0,3-8 0,1 0 0,-1-1 0,0 0 0,0 1 0,-1-2 0,-8 9 0,-12 14 0,16-15 0,-1-1 0,0-1 0,0 1 0,-2-2 0,-21 17 0,26-23 0,0 0 0,0-1 0,0 0 0,-1 0 0,0-1 0,1 0 0,-1-1 0,0 0 0,0 0 0,0-1 0,-17 1 0,-153-4-1365,161 2-5461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1T18:09:14.98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24575,'58'19'0,"-46"-15"0,-1 0 0,1 1 0,-1 0 0,0 0 0,0 1 0,0 1 0,-1 0 0,0 0 0,0 1 0,-1 1 0,0-1 0,9 13 0,-9-14 0,0 1 0,0-1 0,20 10 0,-20-12 0,0 1 0,0 0 0,0 1 0,-1-1 0,10 11 0,-12-11 0,0 2 0,0-1 0,-1 1 0,1-1 0,-2 1 0,1 1 0,-1-1 0,0 1 0,4 15 0,-7-20 0,-1-1 0,0 1 0,0-1 0,0 1 0,0-1 0,0 1 0,-1-1 0,1 1 0,-1-1 0,0 0 0,0 1 0,0-1 0,-1 0 0,1 0 0,-1 1 0,1-1 0,-1 0 0,0-1 0,-1 1 0,1 0 0,0-1 0,-1 1 0,1-1 0,-1 0 0,0 1 0,0-1 0,0-1 0,0 1 0,-3 1 0,-22 12 0,-1-2 0,-42 13 0,11-4 0,58-21 0,-1 0 0,0 0 0,1 0 0,0 0 0,-1 0 0,1 1 0,0-1 0,-1 1 0,1 0 0,0-1 0,0 1 0,0 0 0,1 0 0,-1 1 0,-2 3 0,3-4 0,1 0 0,-1-1 0,1 1 0,-1 0 0,1 0 0,0 0 0,0 0 0,0-1 0,0 1 0,0 0 0,1 0 0,-1 0 0,0 0 0,1-1 0,-1 1 0,1 0 0,0-1 0,1 3 0,5 7 0,0 0 0,2 0 0,-1-1 0,1 0 0,16 12 0,12 18 0,28 45 0,-63-79-1365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1T18:09:16.44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 38 24575,'-1'0'0,"1"0"0,-1 0 0,1 0 0,-1 0 0,1 0 0,0 0 0,-1 0 0,1 0 0,-1 0 0,1 0 0,-1 0 0,1-1 0,0 1 0,-1 0 0,1 0 0,0 0 0,-1-1 0,1 1 0,-1 0 0,1 0 0,0-1 0,-1 1 0,1 0 0,0-1 0,0 1 0,-1 0 0,1-1 0,0 1 0,0 0 0,0-1 0,-1 1 0,1-1 0,0 1 0,0 0 0,0-1 0,0 1 0,0-1 0,0 1 0,0-1 0,0 1 0,0 0 0,0-1 0,0 1 0,0-1 0,0 1 0,0-1 0,0 1 0,0 0 0,0-1 0,1 0 0,-1 0 0,1 0 0,-1 0 0,1-1 0,0 1 0,-1 0 0,1 0 0,0 0 0,0 0 0,0 0 0,0 0 0,0 0 0,0 0 0,0 0 0,0 0 0,2-1 0,-1 1-3,-1 1 1,1-1-1,-1 1 0,1-1 0,-1 1 0,1 0 0,-1-1 0,1 1 0,-1 0 1,1 0-1,0 0 0,-1 0 0,1 0 0,-1 0 0,1 1 0,-1-1 0,1 1 1,-1-1-1,1 1 0,-1-1 0,1 1 0,-1 0 0,0-1 0,1 1 0,-1 0 1,0 0-1,2 2 0,-1-1 15,-1 0 1,0 0-1,1 0 1,-1 0-1,0 1 1,0-1-1,-1 0 1,1 1-1,0-1 1,-1 0-1,1 1 1,-1-1-1,0 1 1,0-1-1,0 5 1,0-5-25,0 0 0,-1 0 1,1 0-1,-1 1 0,1-1 0,-1 0 0,0 0 0,1 0 1,-1 0-1,0 0 0,0 0 0,-1 0 0,1 0 0,0-1 1,-1 1-1,-2 3 0,3-5-32,-1 1-1,1 0 1,0-1 0,-1 1 0,1-1-1,-1 1 1,1-1 0,-1 1-1,1-1 1,-1 0 0,1 0 0,-1 0-1,1 0 1,-1 0 0,1 0 0,-1 0-1,1-1 1,-1 1 0,1-1-1,-1 1 1,1-1 0,0 1 0,-1-1-1,1 0 1,0 1 0,-1-1 0,1 0-1,-2-1 1,-6-6-6782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1T18:09:25.76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45 123 24575,'0'-2'0,"1"0"0,-1 0 0,1-1 0,-1 1 0,1 0 0,0 0 0,0 1 0,0-1 0,0 0 0,0 0 0,1 0 0,-1 1 0,1-1 0,-1 0 0,1 1 0,-1 0 0,1-1 0,0 1 0,3-2 0,39-20 0,-38 20 0,6-1 0,1 0 0,0 0 0,0 1 0,1 1 0,24-1 0,29-6 0,-8-3 0,-1 4 0,78-3 0,121 12 0,-99 2 0,-118-2 0,-1 1 0,45 10 0,-32-6 0,1-3 0,89-5 0,-36-1 0,-78 3 0,-1-1 0,0 2 0,0 0 0,50 10 0,-53-6 0,0-2 0,0 0 0,29-2 0,-34-1 0,0 1 0,0 0 0,0 1 0,0 1 0,0 1 0,24 8 0,-28-7 0,-1-2 0,0 0 0,1 0 0,0-1 0,-1-1 0,19-1 0,-13 0 0,0 1 0,34 6 0,81 17 0,-86-17 0,-6-1 0,42 12 0,-73-15 0,-1 1 0,1 0 0,-1 1 0,0 0 0,0 1 0,-1 0 0,0 0 0,14 12 0,-16-9 0,-1 1 0,0 1 0,0-1 0,-1 1 0,0 0 0,-1 0 0,0 1 0,-1 0 0,0 0 0,2 14 0,19 47 0,-21-59 0,0 0 0,-1 1 0,0 0 0,-1 0 0,-1 0 0,0 0 0,-2 0 0,1 0 0,-4 16 0,1-21 0,0-1 0,0 1 0,-2-1 0,1 0 0,-1 0 0,0 0 0,-1-1 0,1 0 0,-15 15 0,-5 9 0,19-23 0,0 1 0,-1-2 0,0 1 0,0 0 0,-1-1 0,0-1 0,0 1 0,-1-2 0,0 1 0,-1-1 0,1 0 0,-1-1 0,0 0 0,0 0 0,-1-1 0,1-1 0,-20 4 0,-88 14 0,76-14 0,-50 15 0,63-14 0,-1-1 0,0-1 0,0-2 0,-35 1 0,21-5 0,-1-2 0,-1 3 0,-78 11 0,42-1 0,55-9 0,-1 2 0,-33 9 0,18-4 0,0-3 0,-1-1 0,1-2 0,-1-2 0,-50-5 0,-12 2 0,-331 2 0,366-10 0,4 0 0,36 7 0,1-1 0,-46-12 0,-5-1 0,72 14 0,1 0 0,-1-1 0,1 1 0,0-2 0,0 1 0,0-1 0,1 0 0,-7-7 0,-19-11 0,23 15 0,1 0 0,0 0 0,1-1 0,-1 0 0,2-1 0,0 0 0,0 0 0,0 0 0,2-1 0,-8-17 0,5 11 0,-1 1 0,0 0 0,-20-25 0,22 32 0,0 0 0,0-1 0,1 0 0,1 0 0,-1 0 0,2-1 0,-1 0 0,2 1 0,-1-2 0,1 1 0,1 0 0,0-1 0,0-15 0,2 18 0,-1 0 0,2 0 0,-1-1 0,2 1 0,-1 0 0,1 0 0,0 0 0,1 1 0,0-1 0,0 1 0,1-1 0,0 1 0,1 0 0,0 0 0,0 1 0,0-1 0,9-7 0,26-32 0,-33 39 0,-1 0 0,1 0 0,0 0 0,1 1 0,-1 0 0,1 0 0,1 1 0,-1 0 0,17-8 0,-2 4 0,0 1 0,0 2 0,1 0 0,0 1 0,30-2 0,4 0 0,-24 3 0,53-1 0,-28-3 30,-34 3-1425,-10 4-5431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hyperlink" Target="http://ucrel-api.lancaster.ac.uk/usas/tagger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customXml" Target="../ink/ink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ucrel.lancs.ac.uk/usas/semtags_subcategories.txt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ustomXml" Target="../ink/ink5.xml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.xml"/><Relationship Id="rId5" Type="http://schemas.openxmlformats.org/officeDocument/2006/relationships/image" Target="../media/image4.png"/><Relationship Id="rId4" Type="http://schemas.openxmlformats.org/officeDocument/2006/relationships/customXml" Target="../ink/ink3.xml"/><Relationship Id="rId9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customXml" Target="../ink/ink11.xml"/><Relationship Id="rId3" Type="http://schemas.openxmlformats.org/officeDocument/2006/relationships/customXml" Target="../ink/ink6.xml"/><Relationship Id="rId7" Type="http://schemas.openxmlformats.org/officeDocument/2006/relationships/customXml" Target="../ink/ink8.xml"/><Relationship Id="rId12" Type="http://schemas.openxmlformats.org/officeDocument/2006/relationships/image" Target="../media/image12.png"/><Relationship Id="rId2" Type="http://schemas.openxmlformats.org/officeDocument/2006/relationships/image" Target="../media/image7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customXml" Target="../ink/ink10.xml"/><Relationship Id="rId5" Type="http://schemas.openxmlformats.org/officeDocument/2006/relationships/customXml" Target="../ink/ink7.xml"/><Relationship Id="rId15" Type="http://schemas.openxmlformats.org/officeDocument/2006/relationships/customXml" Target="../ink/ink12.xml"/><Relationship Id="rId10" Type="http://schemas.openxmlformats.org/officeDocument/2006/relationships/image" Target="../media/image11.png"/><Relationship Id="rId4" Type="http://schemas.openxmlformats.org/officeDocument/2006/relationships/image" Target="../media/image8.png"/><Relationship Id="rId9" Type="http://schemas.openxmlformats.org/officeDocument/2006/relationships/customXml" Target="../ink/ink9.xml"/><Relationship Id="rId1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Core Methods in </a:t>
            </a:r>
            <a:br>
              <a:rPr lang="en-US" b="1" dirty="0"/>
            </a:br>
            <a:r>
              <a:rPr lang="en-US" b="1" dirty="0"/>
              <a:t>Educational 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EDUC 6191</a:t>
            </a:r>
            <a:br>
              <a:rPr lang="en-US" dirty="0"/>
            </a:br>
            <a:r>
              <a:rPr lang="en-US" dirty="0"/>
              <a:t>Fall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Correlation Mining: A Worked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Slater et al. (2016)</a:t>
            </a:r>
          </a:p>
          <a:p>
            <a:endParaRPr lang="en-US" dirty="0"/>
          </a:p>
          <a:p>
            <a:r>
              <a:rPr lang="en-US" dirty="0"/>
              <a:t>We have a big dataset</a:t>
            </a:r>
          </a:p>
          <a:p>
            <a:endParaRPr lang="en-US" dirty="0"/>
          </a:p>
          <a:p>
            <a:r>
              <a:rPr lang="en-US" dirty="0"/>
              <a:t>We have a feature engineering process that makes a lot of variables</a:t>
            </a:r>
          </a:p>
          <a:p>
            <a:endParaRPr lang="en-US" dirty="0"/>
          </a:p>
          <a:p>
            <a:r>
              <a:rPr lang="en-US" dirty="0"/>
              <a:t>How do we figure out what is important?</a:t>
            </a:r>
          </a:p>
        </p:txBody>
      </p:sp>
    </p:spTree>
    <p:extLst>
      <p:ext uri="{BB962C8B-B14F-4D97-AF65-F5344CB8AC3E}">
        <p14:creationId xmlns:p14="http://schemas.microsoft.com/office/powerpoint/2010/main" val="3921832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Correlation Mining: A Worked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Semantic taggers</a:t>
            </a:r>
          </a:p>
          <a:p>
            <a:endParaRPr lang="en-US" dirty="0"/>
          </a:p>
          <a:p>
            <a:r>
              <a:rPr lang="en-US" dirty="0"/>
              <a:t>Demo: </a:t>
            </a:r>
            <a:r>
              <a:rPr lang="en-US" dirty="0">
                <a:hlinkClick r:id="rId2"/>
              </a:rPr>
              <a:t>http://ucrel-api.lancaster.ac.uk/usas/tagger.html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F97F6F2-BCC6-B93D-5D84-14B95DE22EDB}"/>
                  </a:ext>
                </a:extLst>
              </p14:cNvPr>
              <p14:cNvContentPartPr/>
              <p14:nvPr/>
            </p14:nvContentPartPr>
            <p14:xfrm>
              <a:off x="2678771" y="3014269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F97F6F2-BCC6-B93D-5D84-14B95DE22ED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69771" y="3005269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280893DF-27C1-C0E8-86EB-06C7D2398A7A}"/>
                  </a:ext>
                </a:extLst>
              </p14:cNvPr>
              <p14:cNvContentPartPr/>
              <p14:nvPr/>
            </p14:nvContentPartPr>
            <p14:xfrm>
              <a:off x="2657531" y="3143149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280893DF-27C1-C0E8-86EB-06C7D2398A7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48531" y="3134149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73720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Correlation Mining: A Worked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“Find the length of side AB of the acute triangle pictured below.”</a:t>
            </a:r>
          </a:p>
          <a:p>
            <a:endParaRPr lang="en-US" dirty="0"/>
          </a:p>
          <a:p>
            <a:r>
              <a:rPr lang="en-US" dirty="0"/>
              <a:t>“Alice has ten apples. She gives four to Bob. How many apples does Alice have left?”</a:t>
            </a:r>
          </a:p>
        </p:txBody>
      </p:sp>
    </p:spTree>
    <p:extLst>
      <p:ext uri="{BB962C8B-B14F-4D97-AF65-F5344CB8AC3E}">
        <p14:creationId xmlns:p14="http://schemas.microsoft.com/office/powerpoint/2010/main" val="1694476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Correlation Mining: A Worked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“Find the length of side AB of the acute triangle pictured below.”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“Alice has ten apples. She gives four to Bob. How many apples does Alice have left?”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BF635B3-D5D6-9B99-16FA-993EAC3AF4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809" y="2819400"/>
            <a:ext cx="7414381" cy="762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DD9783C-2986-569E-3759-504F7166F1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234" y="4952999"/>
            <a:ext cx="7471931" cy="1173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335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Correlation Mining: A Worked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We can look up each code (</a:t>
            </a:r>
            <a:r>
              <a:rPr lang="en-US" dirty="0">
                <a:hlinkClick r:id="rId2"/>
              </a:rPr>
              <a:t>https://ucrel.lancs.ac.uk/usas/semtags_subcategories.txt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In the data, each code is one column, consisting of a count from 0 to </a:t>
            </a:r>
            <a:r>
              <a:rPr lang="en-US" i="1" dirty="0"/>
              <a:t>n</a:t>
            </a:r>
            <a:endParaRPr lang="en-US" dirty="0"/>
          </a:p>
          <a:p>
            <a:endParaRPr lang="en-US" dirty="0"/>
          </a:p>
          <a:p>
            <a:r>
              <a:rPr lang="en-US" dirty="0"/>
              <a:t>We correlate this column against each affect, averaged across all students who did the problem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307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Semantic Taggers Aren’t Perfect…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“Find the length of side AB of the acute triangle pictured below.”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“Alice has ten apples. She gives four to Bob. How many apples does Alice have left?”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BF635B3-D5D6-9B99-16FA-993EAC3AF4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809" y="2819400"/>
            <a:ext cx="7414381" cy="762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DD9783C-2986-569E-3759-504F7166F1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234" y="4952999"/>
            <a:ext cx="7471931" cy="117316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7394432-9FFE-E4B5-4224-7905DBD402EB}"/>
                  </a:ext>
                </a:extLst>
              </p14:cNvPr>
              <p14:cNvContentPartPr/>
              <p14:nvPr/>
            </p14:nvContentPartPr>
            <p14:xfrm>
              <a:off x="5064491" y="2906269"/>
              <a:ext cx="671760" cy="4158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7394432-9FFE-E4B5-4224-7905DBD402E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055491" y="2897269"/>
                <a:ext cx="689400" cy="43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86D927DC-9215-C50D-185E-B28F49D6D422}"/>
                  </a:ext>
                </a:extLst>
              </p14:cNvPr>
              <p14:cNvContentPartPr/>
              <p14:nvPr/>
            </p14:nvContentPartPr>
            <p14:xfrm>
              <a:off x="5543291" y="2527909"/>
              <a:ext cx="129600" cy="2062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86D927DC-9215-C50D-185E-B28F49D6D42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534651" y="2518909"/>
                <a:ext cx="147240" cy="22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C0B64F71-452A-F1F5-49B5-B651280C8502}"/>
                  </a:ext>
                </a:extLst>
              </p14:cNvPr>
              <p14:cNvContentPartPr/>
              <p14:nvPr/>
            </p14:nvContentPartPr>
            <p14:xfrm>
              <a:off x="5550851" y="2823829"/>
              <a:ext cx="50760" cy="2664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C0B64F71-452A-F1F5-49B5-B651280C8502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542211" y="2815189"/>
                <a:ext cx="68400" cy="44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99982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Semantic Taggers Aren’t Perfect…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“Randy is late for work. He works 50 miles away, and his car travels at 65mph. If he leaves at 9:10am and needs to be at work by 9:30am, how late will Randy be?”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C554CC4-44E0-9CA7-2023-3B6F025534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750" y="3962400"/>
            <a:ext cx="7476499" cy="1676400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411D1D5C-4E16-BCC1-2BC1-F885EFDED278}"/>
              </a:ext>
            </a:extLst>
          </p:cNvPr>
          <p:cNvGrpSpPr/>
          <p:nvPr/>
        </p:nvGrpSpPr>
        <p:grpSpPr>
          <a:xfrm>
            <a:off x="1442925" y="3607189"/>
            <a:ext cx="500040" cy="731160"/>
            <a:chOff x="1442925" y="3607189"/>
            <a:chExt cx="500040" cy="731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3B65206A-554F-07F6-0FEE-F58C2422CF00}"/>
                    </a:ext>
                  </a:extLst>
                </p14:cNvPr>
                <p14:cNvContentPartPr/>
                <p14:nvPr/>
              </p14:nvContentPartPr>
              <p14:xfrm>
                <a:off x="1442925" y="3928309"/>
                <a:ext cx="477000" cy="41004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3B65206A-554F-07F6-0FEE-F58C2422CF00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433925" y="3919669"/>
                  <a:ext cx="494640" cy="42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73DCDC9B-F55D-2CDF-47F0-46D6433F83A0}"/>
                    </a:ext>
                  </a:extLst>
                </p14:cNvPr>
                <p14:cNvContentPartPr/>
                <p14:nvPr/>
              </p14:nvContentPartPr>
              <p14:xfrm>
                <a:off x="1792845" y="3607189"/>
                <a:ext cx="136080" cy="26352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73DCDC9B-F55D-2CDF-47F0-46D6433F83A0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784205" y="3598189"/>
                  <a:ext cx="153720" cy="28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03E447D5-B0EA-7A22-214B-8826EE548242}"/>
                    </a:ext>
                  </a:extLst>
                </p14:cNvPr>
                <p14:cNvContentPartPr/>
                <p14:nvPr/>
              </p14:nvContentPartPr>
              <p14:xfrm>
                <a:off x="1917045" y="3936589"/>
                <a:ext cx="25920" cy="3420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03E447D5-B0EA-7A22-214B-8826EE548242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908405" y="3927949"/>
                  <a:ext cx="43560" cy="51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E1A42628-1E99-9D76-B0B6-33268A80AF1D}"/>
                  </a:ext>
                </a:extLst>
              </p14:cNvPr>
              <p14:cNvContentPartPr/>
              <p14:nvPr/>
            </p14:nvContentPartPr>
            <p14:xfrm>
              <a:off x="4063005" y="4484869"/>
              <a:ext cx="968040" cy="35388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E1A42628-1E99-9D76-B0B6-33268A80AF1D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054005" y="4475869"/>
                <a:ext cx="985680" cy="37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356C5333-5686-326A-2285-18B1394379B6}"/>
                  </a:ext>
                </a:extLst>
              </p14:cNvPr>
              <p14:cNvContentPartPr/>
              <p14:nvPr/>
            </p14:nvContentPartPr>
            <p14:xfrm>
              <a:off x="2349405" y="4962589"/>
              <a:ext cx="1073520" cy="36828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356C5333-5686-326A-2285-18B1394379B6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340765" y="4953949"/>
                <a:ext cx="1091160" cy="38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9D8BEADD-A04F-6371-5C80-5D99FBADF638}"/>
                  </a:ext>
                </a:extLst>
              </p14:cNvPr>
              <p14:cNvContentPartPr/>
              <p14:nvPr/>
            </p14:nvContentPartPr>
            <p14:xfrm>
              <a:off x="3007485" y="5405389"/>
              <a:ext cx="95760" cy="15948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9D8BEADD-A04F-6371-5C80-5D99FBADF638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998485" y="5396749"/>
                <a:ext cx="113400" cy="17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D2AA12A1-49A1-DE77-13D2-D62AD197D31C}"/>
                  </a:ext>
                </a:extLst>
              </p14:cNvPr>
              <p14:cNvContentPartPr/>
              <p14:nvPr/>
            </p14:nvContentPartPr>
            <p14:xfrm>
              <a:off x="3121605" y="5672509"/>
              <a:ext cx="21600" cy="1224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D2AA12A1-49A1-DE77-13D2-D62AD197D31C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112605" y="5663509"/>
                <a:ext cx="39240" cy="29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431253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Correlation Mining: A Worked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err="1"/>
              <a:t>Wmatrix</a:t>
            </a:r>
            <a:r>
              <a:rPr lang="en-US" dirty="0"/>
              <a:t> has 455 features.</a:t>
            </a:r>
          </a:p>
          <a:p>
            <a:endParaRPr lang="en-US" dirty="0"/>
          </a:p>
          <a:p>
            <a:r>
              <a:rPr lang="en-US" dirty="0"/>
              <a:t>We have 5 affective state labels + 1 measure of learning.</a:t>
            </a:r>
          </a:p>
          <a:p>
            <a:endParaRPr lang="en-US" dirty="0"/>
          </a:p>
          <a:p>
            <a:r>
              <a:rPr lang="en-US" dirty="0"/>
              <a:t>We performed 2,730 independent tests.</a:t>
            </a:r>
          </a:p>
          <a:p>
            <a:endParaRPr lang="en-US" dirty="0"/>
          </a:p>
          <a:p>
            <a:r>
              <a:rPr lang="en-US" dirty="0"/>
              <a:t>How many are Type I error at p = 0.05?</a:t>
            </a:r>
          </a:p>
        </p:txBody>
      </p:sp>
    </p:spTree>
    <p:extLst>
      <p:ext uri="{BB962C8B-B14F-4D97-AF65-F5344CB8AC3E}">
        <p14:creationId xmlns:p14="http://schemas.microsoft.com/office/powerpoint/2010/main" val="11542782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Correlation Mining: A Worked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Does significance matter with this many tests?</a:t>
            </a:r>
          </a:p>
          <a:p>
            <a:endParaRPr lang="en-US" dirty="0"/>
          </a:p>
          <a:p>
            <a:r>
              <a:rPr lang="en-US" dirty="0"/>
              <a:t>If not, what else could we use to determine importance/</a:t>
            </a:r>
            <a:r>
              <a:rPr lang="en-US"/>
              <a:t>meaning?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8114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Correlation Mining: A Worked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do these correlations mean?</a:t>
            </a:r>
          </a:p>
          <a:p>
            <a:endParaRPr lang="en-US" dirty="0"/>
          </a:p>
          <a:p>
            <a:r>
              <a:rPr lang="en-US" dirty="0"/>
              <a:t>How do we interpret them?</a:t>
            </a:r>
          </a:p>
          <a:p>
            <a:endParaRPr lang="en-US" dirty="0"/>
          </a:p>
          <a:p>
            <a:r>
              <a:rPr lang="en-US" dirty="0"/>
              <a:t>How do we know if they matter?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744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about the HW?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1856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Final Project 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in touch with Dr. Baker.</a:t>
            </a:r>
          </a:p>
          <a:p>
            <a:endParaRPr lang="en-US" dirty="0"/>
          </a:p>
          <a:p>
            <a:r>
              <a:rPr lang="en-US" dirty="0"/>
              <a:t>I am powerless to help you.</a:t>
            </a:r>
          </a:p>
          <a:p>
            <a:endParaRPr lang="en-US" dirty="0"/>
          </a:p>
          <a:p>
            <a:r>
              <a:rPr lang="en-US" dirty="0"/>
              <a:t>Good luck though!</a:t>
            </a:r>
          </a:p>
        </p:txBody>
      </p:sp>
    </p:spTree>
    <p:extLst>
      <p:ext uri="{BB962C8B-B14F-4D97-AF65-F5344CB8AC3E}">
        <p14:creationId xmlns:p14="http://schemas.microsoft.com/office/powerpoint/2010/main" val="30049207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Next Class – Reinforcement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Thursday, December 15</a:t>
            </a:r>
          </a:p>
          <a:p>
            <a:endParaRPr lang="en-US" dirty="0"/>
          </a:p>
          <a:p>
            <a:r>
              <a:rPr lang="en-US" sz="2400" b="0" i="0" dirty="0" err="1">
                <a:solidFill>
                  <a:srgbClr val="000000"/>
                </a:solidFill>
                <a:effectLst/>
              </a:rPr>
              <a:t>Doroudi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, S., </a:t>
            </a:r>
            <a:r>
              <a:rPr lang="en-US" sz="2400" b="0" i="0" dirty="0" err="1">
                <a:solidFill>
                  <a:srgbClr val="000000"/>
                </a:solidFill>
                <a:effectLst/>
              </a:rPr>
              <a:t>Aleven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, V., </a:t>
            </a:r>
            <a:r>
              <a:rPr lang="en-US" sz="2400" b="0" i="0" dirty="0" err="1">
                <a:solidFill>
                  <a:srgbClr val="000000"/>
                </a:solidFill>
                <a:effectLst/>
              </a:rPr>
              <a:t>Brunskill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, E., Kimball, S., Long, J. J., &amp; </a:t>
            </a:r>
            <a:r>
              <a:rPr lang="en-US" sz="2400" b="0" i="0" dirty="0" err="1">
                <a:solidFill>
                  <a:srgbClr val="000000"/>
                </a:solidFill>
                <a:effectLst/>
              </a:rPr>
              <a:t>Ludovise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, S. (2018). Where's the Reward? A Review of Reinforcement Learning for Instructional Sequencing. In Workshops of the International Conference on Intelligent Tutoring Systems, p. 147</a:t>
            </a:r>
            <a:r>
              <a:rPr lang="en-US" sz="2400" dirty="0"/>
              <a:t>.</a:t>
            </a:r>
          </a:p>
          <a:p>
            <a:r>
              <a:rPr lang="en-US" sz="2400" b="0" i="0" dirty="0">
                <a:solidFill>
                  <a:srgbClr val="000000"/>
                </a:solidFill>
                <a:effectLst/>
              </a:rPr>
              <a:t>Rafferty, A., Ying, H., &amp; Williams, J. (2019). Statistical consequences of using multi-armed bandits to conduct adaptive educational experiments. Journal of Educational Data Mining, 11(1), 47-79.</a:t>
            </a:r>
          </a:p>
          <a:p>
            <a:r>
              <a:rPr lang="en-US" sz="2400" b="0" i="0" dirty="0">
                <a:solidFill>
                  <a:srgbClr val="000000"/>
                </a:solidFill>
                <a:effectLst/>
              </a:rPr>
              <a:t>Ju, S., Zhou, G., Barnes, T., &amp; Chi, M. (2020). Pick the Moment: Identifying Critical Pedagogical Decisions Using Long-Short Term Rewards. Proceedings of the International Conference on Educational Data Mining</a:t>
            </a:r>
            <a:r>
              <a:rPr lang="en-US" sz="2400" dirty="0"/>
              <a:t>.</a:t>
            </a:r>
          </a:p>
          <a:p>
            <a:r>
              <a:rPr lang="en-US" sz="2400" b="0" i="0" dirty="0" err="1">
                <a:solidFill>
                  <a:srgbClr val="000000"/>
                </a:solidFill>
                <a:effectLst/>
              </a:rPr>
              <a:t>Bassen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, J., Balaji, B., </a:t>
            </a:r>
            <a:r>
              <a:rPr lang="en-US" sz="2400" b="0" i="0" dirty="0" err="1">
                <a:solidFill>
                  <a:srgbClr val="000000"/>
                </a:solidFill>
                <a:effectLst/>
              </a:rPr>
              <a:t>Schaarschmidt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, M., </a:t>
            </a:r>
            <a:r>
              <a:rPr lang="en-US" sz="2400" b="0" i="0" dirty="0" err="1">
                <a:solidFill>
                  <a:srgbClr val="000000"/>
                </a:solidFill>
                <a:effectLst/>
              </a:rPr>
              <a:t>Thille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, C., Painter, J., </a:t>
            </a:r>
            <a:r>
              <a:rPr lang="en-US" sz="2400" b="0" i="0" dirty="0" err="1">
                <a:solidFill>
                  <a:srgbClr val="000000"/>
                </a:solidFill>
                <a:effectLst/>
              </a:rPr>
              <a:t>Zimmaro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, D., ... &amp; Mitchell, J. C. (2020, April). Reinforcement learning for the adaptive scheduling of educational activities. Proceedings of the 2020 CHI Conference on Human Factors in Computing Systems, pp 1-12.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602662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 Mining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simplest form of relationship mining</a:t>
            </a:r>
          </a:p>
          <a:p>
            <a:endParaRPr lang="en-US" dirty="0"/>
          </a:p>
          <a:p>
            <a:r>
              <a:rPr lang="en-US" dirty="0"/>
              <a:t>What kinds of research questions is correlation mining suited for?</a:t>
            </a:r>
          </a:p>
        </p:txBody>
      </p:sp>
    </p:spTree>
    <p:extLst>
      <p:ext uri="{BB962C8B-B14F-4D97-AF65-F5344CB8AC3E}">
        <p14:creationId xmlns:p14="http://schemas.microsoft.com/office/powerpoint/2010/main" val="2473476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a post-hoc control, </a:t>
            </a:r>
            <a:br>
              <a:rPr lang="en-US" dirty="0"/>
            </a:br>
            <a:r>
              <a:rPr lang="en-US" dirty="0"/>
              <a:t>and why do we need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do five tests at </a:t>
            </a:r>
            <a:r>
              <a:rPr lang="el-GR" dirty="0"/>
              <a:t>α</a:t>
            </a:r>
            <a:r>
              <a:rPr lang="en-US" dirty="0"/>
              <a:t> = 0.05, what is the probability that at least one is FP?</a:t>
            </a:r>
          </a:p>
          <a:p>
            <a:endParaRPr lang="en-US" dirty="0"/>
          </a:p>
          <a:p>
            <a:r>
              <a:rPr lang="en-US" dirty="0"/>
              <a:t>If you do 100 tests?</a:t>
            </a:r>
          </a:p>
          <a:p>
            <a:endParaRPr lang="en-US" dirty="0"/>
          </a:p>
          <a:p>
            <a:r>
              <a:rPr lang="en-US" dirty="0"/>
              <a:t>If you do 1000 tests?</a:t>
            </a:r>
          </a:p>
        </p:txBody>
      </p:sp>
    </p:spTree>
    <p:extLst>
      <p:ext uri="{BB962C8B-B14F-4D97-AF65-F5344CB8AC3E}">
        <p14:creationId xmlns:p14="http://schemas.microsoft.com/office/powerpoint/2010/main" val="1143488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a post-hoc control, </a:t>
            </a:r>
            <a:br>
              <a:rPr lang="en-US" dirty="0"/>
            </a:br>
            <a:r>
              <a:rPr lang="en-US" dirty="0"/>
              <a:t>and why do we need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do five tests at </a:t>
            </a:r>
            <a:r>
              <a:rPr lang="el-GR" dirty="0"/>
              <a:t>α</a:t>
            </a:r>
            <a:r>
              <a:rPr lang="en-US" dirty="0"/>
              <a:t> = 0.05, what is the probability that at least one is FP?</a:t>
            </a:r>
          </a:p>
          <a:p>
            <a:pPr lvl="1"/>
            <a:r>
              <a:rPr lang="en-US" dirty="0"/>
              <a:t>(1-0.05)^5 = 1-0.77 = </a:t>
            </a:r>
            <a:r>
              <a:rPr lang="en-US" b="1" dirty="0"/>
              <a:t>22.6%</a:t>
            </a:r>
          </a:p>
          <a:p>
            <a:r>
              <a:rPr lang="en-US" dirty="0"/>
              <a:t>If you do 100 tests?</a:t>
            </a:r>
          </a:p>
          <a:p>
            <a:pPr lvl="1"/>
            <a:r>
              <a:rPr lang="en-US" dirty="0"/>
              <a:t>(1-0.05)^100 = </a:t>
            </a:r>
            <a:r>
              <a:rPr lang="en-US" b="1" dirty="0"/>
              <a:t>99.4%</a:t>
            </a:r>
          </a:p>
          <a:p>
            <a:r>
              <a:rPr lang="en-US" dirty="0"/>
              <a:t>If you do 1000 tests?</a:t>
            </a:r>
          </a:p>
          <a:p>
            <a:pPr lvl="1"/>
            <a:r>
              <a:rPr lang="en-US" dirty="0"/>
              <a:t>(1-0.05)^1000 = </a:t>
            </a:r>
            <a:r>
              <a:rPr lang="en-US" b="1" dirty="0"/>
              <a:t>0.99…</a:t>
            </a:r>
            <a:r>
              <a:rPr lang="en-US" dirty="0"/>
              <a:t> with 23 9s.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79356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Questions about FDR vs FWER?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FDR: expected </a:t>
            </a:r>
            <a:r>
              <a:rPr lang="en-US" i="1" dirty="0"/>
              <a:t>proportion</a:t>
            </a:r>
            <a:r>
              <a:rPr lang="en-US" dirty="0"/>
              <a:t> of Type I errors among all tests</a:t>
            </a:r>
          </a:p>
          <a:p>
            <a:endParaRPr lang="en-US" dirty="0"/>
          </a:p>
          <a:p>
            <a:r>
              <a:rPr lang="en-US" dirty="0"/>
              <a:t>FWER: probability of </a:t>
            </a:r>
            <a:r>
              <a:rPr lang="en-US" i="1" dirty="0"/>
              <a:t>at least one</a:t>
            </a:r>
            <a:r>
              <a:rPr lang="en-US" dirty="0"/>
              <a:t> Type I error among all tests</a:t>
            </a:r>
          </a:p>
          <a:p>
            <a:endParaRPr lang="en-US" dirty="0"/>
          </a:p>
          <a:p>
            <a:r>
              <a:rPr lang="en-US" dirty="0"/>
              <a:t>Why does this difference matter?</a:t>
            </a:r>
          </a:p>
        </p:txBody>
      </p:sp>
    </p:spTree>
    <p:extLst>
      <p:ext uri="{BB962C8B-B14F-4D97-AF65-F5344CB8AC3E}">
        <p14:creationId xmlns:p14="http://schemas.microsoft.com/office/powerpoint/2010/main" val="3611106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Questions about </a:t>
            </a:r>
            <a:r>
              <a:rPr lang="en-US" dirty="0" err="1"/>
              <a:t>Bonferroni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974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Questions about B&amp;H?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218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FDR/FWER 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022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5911</TotalTime>
  <Words>832</Words>
  <Application>Microsoft Office PowerPoint</Application>
  <PresentationFormat>On-screen Show (4:3)</PresentationFormat>
  <Paragraphs>96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Core Methods in  Educational Data Mining</vt:lpstr>
      <vt:lpstr>Questions about the HW?</vt:lpstr>
      <vt:lpstr>Correlation Mining</vt:lpstr>
      <vt:lpstr>What is a post-hoc control,  and why do we need it?</vt:lpstr>
      <vt:lpstr>What is a post-hoc control,  and why do we need it?</vt:lpstr>
      <vt:lpstr>Questions about FDR vs FWER?</vt:lpstr>
      <vt:lpstr>Questions about Bonferroni?</vt:lpstr>
      <vt:lpstr>Questions about B&amp;H?</vt:lpstr>
      <vt:lpstr>Other FDR/FWER Questions?</vt:lpstr>
      <vt:lpstr>Correlation Mining: A Worked Example</vt:lpstr>
      <vt:lpstr>Correlation Mining: A Worked Example</vt:lpstr>
      <vt:lpstr>Correlation Mining: A Worked Example</vt:lpstr>
      <vt:lpstr>Correlation Mining: A Worked Example</vt:lpstr>
      <vt:lpstr>Correlation Mining: A Worked Example</vt:lpstr>
      <vt:lpstr>Semantic Taggers Aren’t Perfect…</vt:lpstr>
      <vt:lpstr>Semantic Taggers Aren’t Perfect…</vt:lpstr>
      <vt:lpstr>Correlation Mining: A Worked Example</vt:lpstr>
      <vt:lpstr>Correlation Mining: A Worked Example</vt:lpstr>
      <vt:lpstr>Correlation Mining: A Worked Example</vt:lpstr>
      <vt:lpstr>Final Project Questions?</vt:lpstr>
      <vt:lpstr>Next Class – Reinforcement Learning</vt:lpstr>
      <vt:lpstr>The End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Slater,Stefan</cp:lastModifiedBy>
  <cp:revision>596</cp:revision>
  <dcterms:created xsi:type="dcterms:W3CDTF">2010-01-07T20:34:12Z</dcterms:created>
  <dcterms:modified xsi:type="dcterms:W3CDTF">2022-12-05T17:40:40Z</dcterms:modified>
</cp:coreProperties>
</file>