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413" r:id="rId3"/>
    <p:sldId id="524" r:id="rId4"/>
    <p:sldId id="526" r:id="rId5"/>
    <p:sldId id="265" r:id="rId6"/>
    <p:sldId id="415" r:id="rId7"/>
    <p:sldId id="499" r:id="rId8"/>
    <p:sldId id="530" r:id="rId9"/>
    <p:sldId id="520" r:id="rId10"/>
    <p:sldId id="527" r:id="rId11"/>
    <p:sldId id="528" r:id="rId12"/>
    <p:sldId id="274" r:id="rId13"/>
    <p:sldId id="513" r:id="rId14"/>
    <p:sldId id="380" r:id="rId15"/>
    <p:sldId id="381" r:id="rId16"/>
    <p:sldId id="399" r:id="rId17"/>
    <p:sldId id="515" r:id="rId18"/>
    <p:sldId id="519" r:id="rId19"/>
    <p:sldId id="259" r:id="rId20"/>
    <p:sldId id="521" r:id="rId21"/>
    <p:sldId id="266" r:id="rId22"/>
    <p:sldId id="516" r:id="rId23"/>
    <p:sldId id="447" r:id="rId24"/>
    <p:sldId id="453" r:id="rId25"/>
    <p:sldId id="517" r:id="rId26"/>
    <p:sldId id="403" r:id="rId27"/>
    <p:sldId id="504" r:id="rId28"/>
    <p:sldId id="506" r:id="rId29"/>
    <p:sldId id="458" r:id="rId30"/>
    <p:sldId id="408" r:id="rId31"/>
    <p:sldId id="409" r:id="rId32"/>
    <p:sldId id="410" r:id="rId33"/>
    <p:sldId id="518" r:id="rId34"/>
    <p:sldId id="411" r:id="rId35"/>
    <p:sldId id="529" r:id="rId36"/>
    <p:sldId id="377" r:id="rId37"/>
    <p:sldId id="271" r:id="rId38"/>
    <p:sldId id="387" r:id="rId39"/>
    <p:sldId id="510" r:id="rId40"/>
    <p:sldId id="272" r:id="rId41"/>
    <p:sldId id="396" r:id="rId42"/>
    <p:sldId id="496" r:id="rId43"/>
    <p:sldId id="523" r:id="rId44"/>
    <p:sldId id="301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0" autoAdjust="0"/>
  </p:normalViewPr>
  <p:slideViewPr>
    <p:cSldViewPr>
      <p:cViewPr varScale="1">
        <p:scale>
          <a:sx n="75" d="100"/>
          <a:sy n="75" d="100"/>
        </p:scale>
        <p:origin x="101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11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83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09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enn.edu/learninganalytics/ryanbaker/EDM2022/index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duc6191-f23.jeepytee.ne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enn.edu/learninganalytics/MOOT/bigdataeducation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rybaker@upenn.edu" TargetMode="External"/><Relationship Id="rId2" Type="http://schemas.openxmlformats.org/officeDocument/2006/relationships/hyperlink" Target="mailto:penn.learninganalytics@gmail.com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EDUC6191</a:t>
            </a:r>
            <a:br>
              <a:rPr lang="en-US" dirty="0"/>
            </a:br>
            <a:r>
              <a:rPr lang="en-US" dirty="0"/>
              <a:t>Fall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02281-2F83-4BA8-9EB0-29D6654E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934DB-8A22-470E-8ACB-C83D3E7A9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You can attend either section, it’s up to you</a:t>
            </a:r>
          </a:p>
          <a:p>
            <a:pPr algn="l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Tuesdays 6pm-8pm fully virtual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Thursdays 945am-1145am in-person</a:t>
            </a:r>
          </a:p>
          <a:p>
            <a:pPr lvl="1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With hybrid simulcast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Will be virtual a couple times during semester, will be announced well in advance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Same link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639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02281-2F83-4BA8-9EB0-29D6654E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934DB-8A22-470E-8ACB-C83D3E7A9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You can attend either office hours, it’s up to you</a:t>
            </a:r>
          </a:p>
          <a:p>
            <a:pPr algn="l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Mondays 6am-7am fully virtual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Thursdays noon-2pm in-person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No hybrid simulcast sorry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Will be virtual a couple times during semester, will be announced well in advance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Friday </a:t>
            </a:r>
            <a:r>
              <a:rPr lang="en-US">
                <a:solidFill>
                  <a:srgbClr val="222222"/>
                </a:solidFill>
                <a:latin typeface="Arial" panose="020B0604020202020204" pitchFamily="34" charset="0"/>
              </a:rPr>
              <a:t>4pm-5pm fully virtual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Same link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627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 Stuff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everyone signed up for class?</a:t>
            </a:r>
          </a:p>
          <a:p>
            <a:endParaRPr lang="en-US" dirty="0"/>
          </a:p>
          <a:p>
            <a:r>
              <a:rPr lang="en-US" dirty="0"/>
              <a:t>If not, and you want to receive credit, please send me an email</a:t>
            </a:r>
          </a:p>
          <a:p>
            <a:endParaRPr lang="en-US" dirty="0"/>
          </a:p>
          <a:p>
            <a:r>
              <a:rPr lang="en-US" dirty="0"/>
              <a:t>If </a:t>
            </a:r>
            <a:r>
              <a:rPr lang="en-US"/>
              <a:t>you ARE </a:t>
            </a:r>
            <a:r>
              <a:rPr lang="en-US" dirty="0"/>
              <a:t>signed up for this class, and have NOT gotten email from me yet, also please send me an email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AF0D0-8CA3-442A-9EB6-F1D7E01C1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website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14C1EAF-3667-428A-B105-09A8186F22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3678515"/>
            <a:ext cx="822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https://www.upenn.edu/learninganalytics/ryanbaker/EDM2023/index.html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907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Updated versions will be available on the course webpage</a:t>
            </a:r>
          </a:p>
          <a:p>
            <a:endParaRPr lang="en-US" dirty="0"/>
          </a:p>
          <a:p>
            <a:r>
              <a:rPr lang="en-US" dirty="0"/>
              <a:t>Readings are available from the class schedule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any schedule changes happen due to unforeseen circumstances </a:t>
            </a:r>
          </a:p>
          <a:p>
            <a:endParaRPr lang="en-US" dirty="0"/>
          </a:p>
          <a:p>
            <a:r>
              <a:rPr lang="en-US" dirty="0"/>
              <a:t>Online schedule will be kept up-to-date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533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7991C-D974-4FED-9433-CA4B77160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Course Discussion Forum</a:t>
            </a:r>
            <a:br>
              <a:rPr lang="en-US" dirty="0"/>
            </a:br>
            <a:r>
              <a:rPr lang="en-US" dirty="0"/>
              <a:t>(Shared by both sections)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6EEA7-FDC8-F482-7F2A-446E28B1CC4D}"/>
              </a:ext>
            </a:extLst>
          </p:cNvPr>
          <p:cNvSpPr txBox="1">
            <a:spLocks/>
          </p:cNvSpPr>
          <p:nvPr/>
        </p:nvSpPr>
        <p:spPr>
          <a:xfrm>
            <a:off x="609600" y="1600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i="0" dirty="0">
                <a:solidFill>
                  <a:srgbClr val="1F1F1F"/>
                </a:solidFill>
                <a:effectLst/>
                <a:latin typeface="Google Sans"/>
                <a:hlinkClick r:id="rId3"/>
              </a:rPr>
              <a:t>http://educ6191-f23.jeepytee.net/</a:t>
            </a:r>
            <a:endParaRPr lang="en-US" b="0" i="0" dirty="0">
              <a:solidFill>
                <a:srgbClr val="1F1F1F"/>
              </a:solidFill>
              <a:effectLst/>
              <a:latin typeface="Google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u="none" strike="noStrike" cap="none" normalizeH="0" baseline="0" dirty="0">
              <a:ln>
                <a:noFill/>
              </a:ln>
              <a:solidFill>
                <a:srgbClr val="1F1F1F"/>
              </a:solidFill>
              <a:latin typeface="Google Sans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0" i="0" dirty="0">
                <a:solidFill>
                  <a:srgbClr val="1F1F1F"/>
                </a:solidFill>
                <a:effectLst/>
                <a:latin typeface="Google Sans"/>
              </a:rPr>
              <a:t>This semester</a:t>
            </a:r>
            <a:r>
              <a:rPr lang="en-US" altLang="en-US" dirty="0">
                <a:solidFill>
                  <a:srgbClr val="1F1F1F"/>
                </a:solidFill>
                <a:latin typeface="Google Sans"/>
              </a:rPr>
              <a:t>, we will be joined by a new LLM-powered TA, </a:t>
            </a:r>
            <a:r>
              <a:rPr lang="en-US" altLang="en-US" dirty="0" err="1">
                <a:solidFill>
                  <a:srgbClr val="1F1F1F"/>
                </a:solidFill>
                <a:latin typeface="Google Sans"/>
              </a:rPr>
              <a:t>Jeepytee</a:t>
            </a:r>
            <a:endParaRPr lang="en-US" altLang="en-US" dirty="0">
              <a:solidFill>
                <a:srgbClr val="1F1F1F"/>
              </a:solidFill>
              <a:latin typeface="Google Sans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1F1F1F"/>
                </a:solidFill>
                <a:latin typeface="Google Sans"/>
              </a:rPr>
              <a:t>Not just basic GPT-4; we’ve done some pre-training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Google Sans"/>
              </a:rPr>
              <a:t>Jeepytee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Google Sans"/>
              </a:rPr>
              <a:t> will answer some of your questions when we aren’t </a:t>
            </a:r>
            <a:r>
              <a:rPr lang="en-US" altLang="en-US" dirty="0">
                <a:solidFill>
                  <a:srgbClr val="1F1F1F"/>
                </a:solidFill>
                <a:latin typeface="Google Sans"/>
              </a:rPr>
              <a:t>available, and will answer them faster than we can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1F1F1F"/>
                </a:solidFill>
                <a:latin typeface="Google Sans"/>
              </a:rPr>
              <a:t>My colleagues will be conducting a study on </a:t>
            </a:r>
            <a:r>
              <a:rPr lang="en-US" altLang="en-US" dirty="0" err="1">
                <a:solidFill>
                  <a:srgbClr val="1F1F1F"/>
                </a:solidFill>
                <a:latin typeface="Google Sans"/>
              </a:rPr>
              <a:t>Jeepytee</a:t>
            </a:r>
            <a:r>
              <a:rPr lang="en-US" altLang="en-US" dirty="0">
                <a:solidFill>
                  <a:srgbClr val="1F1F1F"/>
                </a:solidFill>
                <a:latin typeface="Google Sans"/>
              </a:rPr>
              <a:t>, which they will invite you to join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24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4FBC7-7651-4423-BB6F-A4B693EE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Discussion Forum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54CD0-B4F2-4C22-9DC4-578FF16F6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Key communication tool for this class</a:t>
            </a:r>
          </a:p>
          <a:p>
            <a:endParaRPr lang="en-US" dirty="0"/>
          </a:p>
          <a:p>
            <a:r>
              <a:rPr lang="en-US" dirty="0"/>
              <a:t>Hand in some assignments there</a:t>
            </a:r>
          </a:p>
          <a:p>
            <a:r>
              <a:rPr lang="en-US" dirty="0"/>
              <a:t>Comment on other students’ assignments there</a:t>
            </a:r>
          </a:p>
          <a:p>
            <a:endParaRPr lang="en-US" dirty="0"/>
          </a:p>
          <a:p>
            <a:r>
              <a:rPr lang="en-US" dirty="0"/>
              <a:t>Discuss the readings and videos there</a:t>
            </a:r>
          </a:p>
          <a:p>
            <a:pPr lvl="1"/>
            <a:r>
              <a:rPr lang="en-US" dirty="0"/>
              <a:t>Please look at the folder names and post in the right place, it makes things easier for everyone</a:t>
            </a:r>
          </a:p>
        </p:txBody>
      </p:sp>
    </p:spTree>
    <p:extLst>
      <p:ext uri="{BB962C8B-B14F-4D97-AF65-F5344CB8AC3E}">
        <p14:creationId xmlns:p14="http://schemas.microsoft.com/office/powerpoint/2010/main" val="28419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Baker, R.S. (2023) </a:t>
            </a:r>
            <a:r>
              <a:rPr lang="en-US" i="1" dirty="0"/>
              <a:t>Big Data and Education</a:t>
            </a:r>
            <a:r>
              <a:rPr lang="en-US" dirty="0"/>
              <a:t>. 7th edition.</a:t>
            </a:r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r>
              <a:rPr lang="en-US" sz="2000" dirty="0">
                <a:hlinkClick r:id="rId2"/>
              </a:rPr>
              <a:t>http://www.upenn.edu/learninganalytics/MOOT/bigdataeducation.html</a:t>
            </a:r>
            <a:endParaRPr lang="en-US" sz="2000" dirty="0"/>
          </a:p>
          <a:p>
            <a:pPr lvl="0"/>
            <a:endParaRPr lang="en-US" sz="2000" dirty="0"/>
          </a:p>
          <a:p>
            <a:pPr lvl="0"/>
            <a:r>
              <a:rPr lang="en-US" dirty="0"/>
              <a:t>The course schedule tells you what videos to watch each week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680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D7642-7278-4E4B-80F3-684265DDD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Readings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C7570-B57A-43A0-BA19-5E8877411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Available off the course schedule webpage</a:t>
            </a:r>
          </a:p>
        </p:txBody>
      </p:sp>
    </p:spTree>
    <p:extLst>
      <p:ext uri="{BB962C8B-B14F-4D97-AF65-F5344CB8AC3E}">
        <p14:creationId xmlns:p14="http://schemas.microsoft.com/office/powerpoint/2010/main" val="37125693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will be 8 basic </a:t>
            </a:r>
            <a:r>
              <a:rPr lang="en-US" dirty="0" err="1"/>
              <a:t>homeworks</a:t>
            </a:r>
            <a:endParaRPr lang="en-US" dirty="0"/>
          </a:p>
          <a:p>
            <a:endParaRPr lang="en-US" dirty="0"/>
          </a:p>
          <a:p>
            <a:r>
              <a:rPr lang="en-US" dirty="0"/>
              <a:t>You choose 6 of them to complete</a:t>
            </a:r>
          </a:p>
          <a:p>
            <a:pPr lvl="1"/>
            <a:r>
              <a:rPr lang="en-US" dirty="0"/>
              <a:t>3 from the first 4 (e.g. BHW 1-4)</a:t>
            </a:r>
          </a:p>
          <a:p>
            <a:pPr lvl="1"/>
            <a:r>
              <a:rPr lang="en-US" dirty="0"/>
              <a:t>3 from the second 4 (e.g. BHW 5-8)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Basic </a:t>
            </a:r>
            <a:r>
              <a:rPr lang="en-US" dirty="0" err="1"/>
              <a:t>homeworks</a:t>
            </a:r>
            <a:r>
              <a:rPr lang="en-US" dirty="0"/>
              <a:t> are through the </a:t>
            </a:r>
            <a:r>
              <a:rPr lang="en-US" dirty="0" err="1"/>
              <a:t>ASSISTments</a:t>
            </a:r>
            <a:r>
              <a:rPr lang="en-US" dirty="0"/>
              <a:t> platform</a:t>
            </a:r>
          </a:p>
          <a:p>
            <a:pPr lvl="1"/>
            <a:r>
              <a:rPr lang="en-US" dirty="0"/>
              <a:t>You can either use Google Classroom or use </a:t>
            </a:r>
            <a:r>
              <a:rPr lang="en-US" dirty="0" err="1"/>
              <a:t>ASSISTments</a:t>
            </a:r>
            <a:r>
              <a:rPr lang="en-US" dirty="0"/>
              <a:t> directly</a:t>
            </a:r>
          </a:p>
          <a:p>
            <a:pPr lvl="1"/>
            <a:r>
              <a:rPr lang="en-US" dirty="0"/>
              <a:t>Information will be available on the course webpage</a:t>
            </a:r>
          </a:p>
          <a:p>
            <a:endParaRPr lang="en-US" dirty="0"/>
          </a:p>
          <a:p>
            <a:r>
              <a:rPr lang="en-US" dirty="0"/>
              <a:t>You will conduct data mining with instant feedback and on-demand context-sensitive hints</a:t>
            </a:r>
          </a:p>
          <a:p>
            <a:endParaRPr lang="en-US" dirty="0"/>
          </a:p>
          <a:p>
            <a:r>
              <a:rPr lang="en-US" dirty="0"/>
              <a:t>Regardless of what the system says, there are </a:t>
            </a:r>
            <a:r>
              <a:rPr lang="en-US" i="1" dirty="0"/>
              <a:t>no penalties</a:t>
            </a:r>
            <a:r>
              <a:rPr lang="en-US" dirty="0"/>
              <a:t> for making errors or requesting hints</a:t>
            </a:r>
          </a:p>
          <a:p>
            <a:r>
              <a:rPr lang="en-US" dirty="0"/>
              <a:t>Unless you game the system – so don’t do that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4317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will be 4 creative </a:t>
            </a:r>
            <a:r>
              <a:rPr lang="en-US" dirty="0" err="1"/>
              <a:t>homeworks</a:t>
            </a:r>
            <a:endParaRPr lang="en-US" dirty="0"/>
          </a:p>
          <a:p>
            <a:endParaRPr lang="en-US" dirty="0"/>
          </a:p>
          <a:p>
            <a:r>
              <a:rPr lang="en-US" dirty="0"/>
              <a:t>You choose 3 of them to complete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4283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Creative </a:t>
            </a:r>
            <a:r>
              <a:rPr lang="en-US" dirty="0" err="1"/>
              <a:t>homeworks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creative </a:t>
            </a:r>
            <a:r>
              <a:rPr lang="en-US" dirty="0" err="1"/>
              <a:t>homeworks</a:t>
            </a:r>
            <a:r>
              <a:rPr lang="en-US" dirty="0"/>
              <a:t> will not require flawless, perfect execution</a:t>
            </a:r>
          </a:p>
          <a:p>
            <a:endParaRPr lang="en-US" dirty="0"/>
          </a:p>
          <a:p>
            <a:r>
              <a:rPr lang="en-US" dirty="0"/>
              <a:t>They will require personal discovery and learning from text and video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5494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86542-2D26-4458-9F25-A87A28482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Posting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A3B3A-990D-4464-8D7A-4A43C5BEA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After you turn in your own creative assignment, you will need to post meaningfully on four other students’ creative assignments</a:t>
            </a:r>
          </a:p>
          <a:p>
            <a:pPr lvl="1"/>
            <a:r>
              <a:rPr lang="en-US" dirty="0"/>
              <a:t>Either section is fine</a:t>
            </a:r>
          </a:p>
          <a:p>
            <a:endParaRPr lang="en-US" dirty="0"/>
          </a:p>
          <a:p>
            <a:r>
              <a:rPr lang="en-US" dirty="0"/>
              <a:t>This is not just for their benefit – it’s for yours as well, to see other ways to solve the same problem</a:t>
            </a:r>
          </a:p>
        </p:txBody>
      </p:sp>
    </p:spTree>
    <p:extLst>
      <p:ext uri="{BB962C8B-B14F-4D97-AF65-F5344CB8AC3E}">
        <p14:creationId xmlns:p14="http://schemas.microsoft.com/office/powerpoint/2010/main" val="10221105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Please try to meet all homework due dates </a:t>
            </a:r>
          </a:p>
          <a:p>
            <a:endParaRPr lang="en-US" dirty="0"/>
          </a:p>
          <a:p>
            <a:r>
              <a:rPr lang="en-US" dirty="0"/>
              <a:t>Given the state of the world these days, I intend to be more flexible than usual on extensions – but please do email me to tell me why your assignment will be late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3898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can not do extra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you do extra assignments</a:t>
            </a:r>
          </a:p>
          <a:p>
            <a:pPr lvl="1"/>
            <a:r>
              <a:rPr lang="en-US" dirty="0"/>
              <a:t>I will grade the first 3 of each 4 basic assignments</a:t>
            </a:r>
          </a:p>
          <a:p>
            <a:pPr lvl="1"/>
            <a:r>
              <a:rPr lang="en-US" dirty="0"/>
              <a:t>I will grade creative assignments 1,2, and 4</a:t>
            </a:r>
          </a:p>
          <a:p>
            <a:pPr lvl="1"/>
            <a:r>
              <a:rPr lang="en-US" dirty="0"/>
              <a:t>I will give you feedback but no extra credit</a:t>
            </a:r>
          </a:p>
          <a:p>
            <a:pPr lvl="1"/>
            <a:r>
              <a:rPr lang="en-US" dirty="0"/>
              <a:t>You cannot get extra credit by doing more assignments</a:t>
            </a:r>
          </a:p>
          <a:p>
            <a:pPr lvl="1"/>
            <a:r>
              <a:rPr lang="en-US" dirty="0"/>
              <a:t>You cannot pick which assignments I grade after the fact</a:t>
            </a:r>
          </a:p>
          <a:p>
            <a:pPr lvl="1"/>
            <a:endParaRPr lang="en-US" dirty="0"/>
          </a:p>
          <a:p>
            <a:r>
              <a:rPr lang="en-US" dirty="0"/>
              <a:t>Are there any questions about this?</a:t>
            </a:r>
          </a:p>
        </p:txBody>
      </p:sp>
    </p:spTree>
    <p:extLst>
      <p:ext uri="{BB962C8B-B14F-4D97-AF65-F5344CB8AC3E}">
        <p14:creationId xmlns:p14="http://schemas.microsoft.com/office/powerpoint/2010/main" val="31654632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Stressed out about not having done data mining before?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s-media-cache-ak0.pinimg.com/originals/c1/3c/4f/c13c4f0a5a6262b6f64c2ba65b00f8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2611"/>
            <a:ext cx="5943600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1702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you’re worried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Come talk to us during our office hours (or email one of us to set up a meeting)</a:t>
            </a:r>
          </a:p>
          <a:p>
            <a:endParaRPr lang="en-US" dirty="0"/>
          </a:p>
          <a:p>
            <a:r>
              <a:rPr lang="en-US" dirty="0"/>
              <a:t>I try to find a way to accommodate every student</a:t>
            </a:r>
          </a:p>
        </p:txBody>
      </p:sp>
    </p:spTree>
    <p:extLst>
      <p:ext uri="{BB962C8B-B14F-4D97-AF65-F5344CB8AC3E}">
        <p14:creationId xmlns:p14="http://schemas.microsoft.com/office/powerpoint/2010/main" val="270997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86EFC-522B-DBF5-17FA-636584002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FB792-AE4C-9DBC-D4E8-7B07E8D5C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Ryan Baker</a:t>
            </a:r>
          </a:p>
        </p:txBody>
      </p:sp>
    </p:spTree>
    <p:extLst>
      <p:ext uri="{BB962C8B-B14F-4D97-AF65-F5344CB8AC3E}">
        <p14:creationId xmlns:p14="http://schemas.microsoft.com/office/powerpoint/2010/main" val="36495888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All assignments for this class are individual assignments</a:t>
            </a:r>
          </a:p>
          <a:p>
            <a:pPr lvl="1"/>
            <a:r>
              <a:rPr lang="en-US" dirty="0"/>
              <a:t>You must turn in your own work</a:t>
            </a:r>
          </a:p>
          <a:p>
            <a:pPr lvl="1"/>
            <a:r>
              <a:rPr lang="en-US" dirty="0"/>
              <a:t>It cannot be identical to another student’s work (except where the Basic Assignments make all assignments identical)</a:t>
            </a:r>
          </a:p>
          <a:p>
            <a:pPr lvl="1"/>
            <a:r>
              <a:rPr lang="en-US" dirty="0"/>
              <a:t>The goal of the Creative Assignments is to get diverse solutions we can discuss in class</a:t>
            </a:r>
          </a:p>
          <a:p>
            <a:pPr lvl="1"/>
            <a:endParaRPr lang="en-US" dirty="0"/>
          </a:p>
          <a:p>
            <a:r>
              <a:rPr lang="en-US" dirty="0"/>
              <a:t>However, you are welcome to discuss the readings or technical details of the assignments with each other</a:t>
            </a:r>
          </a:p>
          <a:p>
            <a:pPr lvl="1"/>
            <a:r>
              <a:rPr lang="en-US" dirty="0"/>
              <a:t>Including on the class discussion forum</a:t>
            </a:r>
          </a:p>
        </p:txBody>
      </p:sp>
    </p:spTree>
    <p:extLst>
      <p:ext uri="{BB962C8B-B14F-4D97-AF65-F5344CB8AC3E}">
        <p14:creationId xmlns:p14="http://schemas.microsoft.com/office/powerpoint/2010/main" val="17135838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Buford can’t figure out the UI for the software tool. Alpharetta helps him with the UI.</a:t>
            </a:r>
          </a:p>
          <a:p>
            <a:pPr lvl="1"/>
            <a:r>
              <a:rPr lang="en-US" dirty="0"/>
              <a:t>OK!</a:t>
            </a:r>
          </a:p>
          <a:p>
            <a:endParaRPr lang="en-US" dirty="0"/>
          </a:p>
          <a:p>
            <a:r>
              <a:rPr lang="en-US" dirty="0"/>
              <a:t>Deanna is struggling to understand the item parameter in PFA to set up the mathematical model. </a:t>
            </a:r>
            <a:r>
              <a:rPr lang="en-US" dirty="0" err="1"/>
              <a:t>Carlito</a:t>
            </a:r>
            <a:r>
              <a:rPr lang="en-US" dirty="0"/>
              <a:t> explains it to her.</a:t>
            </a:r>
          </a:p>
          <a:p>
            <a:pPr lvl="1"/>
            <a:r>
              <a:rPr lang="en-US" dirty="0"/>
              <a:t>OK!</a:t>
            </a:r>
          </a:p>
        </p:txBody>
      </p:sp>
    </p:spTree>
    <p:extLst>
      <p:ext uri="{BB962C8B-B14F-4D97-AF65-F5344CB8AC3E}">
        <p14:creationId xmlns:p14="http://schemas.microsoft.com/office/powerpoint/2010/main" val="9333974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Fernando and </a:t>
            </a:r>
            <a:r>
              <a:rPr lang="en-US" dirty="0" err="1"/>
              <a:t>Evie</a:t>
            </a:r>
            <a:r>
              <a:rPr lang="en-US" dirty="0"/>
              <a:t> do the assignment together from beginning to end, but write it up separately. </a:t>
            </a:r>
          </a:p>
          <a:p>
            <a:pPr lvl="1"/>
            <a:r>
              <a:rPr lang="en-US" dirty="0"/>
              <a:t>Not OK</a:t>
            </a:r>
          </a:p>
          <a:p>
            <a:endParaRPr lang="en-US" dirty="0"/>
          </a:p>
          <a:p>
            <a:r>
              <a:rPr lang="en-US" dirty="0"/>
              <a:t>Giorgio and Hannah do the assignment separately, but discuss their (fairly different) approaches over virtual lunch </a:t>
            </a:r>
          </a:p>
          <a:p>
            <a:pPr lvl="1"/>
            <a:r>
              <a:rPr lang="en-US" dirty="0"/>
              <a:t>OK!</a:t>
            </a:r>
          </a:p>
        </p:txBody>
      </p:sp>
    </p:spTree>
    <p:extLst>
      <p:ext uri="{BB962C8B-B14F-4D97-AF65-F5344CB8AC3E}">
        <p14:creationId xmlns:p14="http://schemas.microsoft.com/office/powerpoint/2010/main" val="28724450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Iphigenia posts her assignment early on Piazza. </a:t>
            </a:r>
            <a:r>
              <a:rPr lang="en-US" dirty="0" err="1"/>
              <a:t>Joelmo</a:t>
            </a:r>
            <a:r>
              <a:rPr lang="en-US" dirty="0"/>
              <a:t> reads Iphigenia’s assignment post, and gets an idea for his own assignment, which he tries out</a:t>
            </a:r>
          </a:p>
          <a:p>
            <a:pPr lvl="1"/>
            <a:r>
              <a:rPr lang="en-US" dirty="0"/>
              <a:t>Not recommended but will not be treated as an ethical violation.</a:t>
            </a:r>
          </a:p>
          <a:p>
            <a:endParaRPr lang="en-US" dirty="0"/>
          </a:p>
          <a:p>
            <a:r>
              <a:rPr lang="en-US" dirty="0"/>
              <a:t>Iphigenia posts her assignment early on Piazza. Kreacher copies Iphigenia’s code or modified data file and turns it in as his own </a:t>
            </a:r>
          </a:p>
          <a:p>
            <a:pPr lvl="1"/>
            <a:r>
              <a:rPr lang="en-US" dirty="0"/>
              <a:t>Not OK!</a:t>
            </a:r>
          </a:p>
        </p:txBody>
      </p:sp>
    </p:spTree>
    <p:extLst>
      <p:ext uri="{BB962C8B-B14F-4D97-AF65-F5344CB8AC3E}">
        <p14:creationId xmlns:p14="http://schemas.microsoft.com/office/powerpoint/2010/main" val="29761417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Plagiarism and Cheating: </a:t>
            </a:r>
            <a:br>
              <a:rPr lang="en-US" dirty="0"/>
            </a:br>
            <a:r>
              <a:rPr lang="en-US" dirty="0"/>
              <a:t>Boilerplate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Don’t do it</a:t>
            </a:r>
          </a:p>
          <a:p>
            <a:endParaRPr lang="en-US" dirty="0"/>
          </a:p>
          <a:p>
            <a:r>
              <a:rPr lang="en-US" dirty="0"/>
              <a:t>If you have any questions about what it is, talk to me </a:t>
            </a:r>
            <a:r>
              <a:rPr lang="en-US" b="1" i="1" dirty="0"/>
              <a:t>before</a:t>
            </a:r>
            <a:r>
              <a:rPr lang="en-US" dirty="0"/>
              <a:t> you turn in an assignment that involves either of these</a:t>
            </a:r>
          </a:p>
          <a:p>
            <a:endParaRPr lang="en-US" dirty="0"/>
          </a:p>
          <a:p>
            <a:r>
              <a:rPr lang="en-US" dirty="0"/>
              <a:t>University regulations will be followed to the letter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339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3E8BD-6397-65F2-4AC7-9304D8D12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F8537-2B48-3930-936E-54DA5B06D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37B08B-13C7-E42E-04C5-166B75FD12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0"/>
            <a:ext cx="10246291" cy="6916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4584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6 of 8 Basic Assignments 6% each (up to a maximum of 36%) </a:t>
            </a:r>
          </a:p>
          <a:p>
            <a:r>
              <a:rPr lang="en-US" dirty="0"/>
              <a:t>3 of 4 Creative Assignments 13% each (up to a maximum of 39%) </a:t>
            </a:r>
          </a:p>
          <a:p>
            <a:r>
              <a:rPr lang="en-US" dirty="0"/>
              <a:t>Asynchronous participation 8% each (up to a maximum of 24%) </a:t>
            </a:r>
          </a:p>
          <a:p>
            <a:pPr lvl="1"/>
            <a:r>
              <a:rPr lang="en-US" dirty="0"/>
              <a:t>Aka posting on classmates’ creative assignments</a:t>
            </a:r>
          </a:p>
          <a:p>
            <a:r>
              <a:rPr lang="en-US" dirty="0"/>
              <a:t>1 bonus point</a:t>
            </a:r>
          </a:p>
          <a:p>
            <a:endParaRPr lang="en-US" dirty="0"/>
          </a:p>
          <a:p>
            <a:r>
              <a:rPr lang="en-US" dirty="0"/>
              <a:t>PLUS: For every creative homework, there will be a special bonus of 20% for the best hand‐in. “Best” will be defined in each assignment.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Accommodations for Students with Disabilities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email me to set up a meeting so we can best accommodate you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get in touch with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7630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Post to the forum</a:t>
            </a:r>
          </a:p>
          <a:p>
            <a:pPr lvl="1"/>
            <a:r>
              <a:rPr lang="en-US" dirty="0"/>
              <a:t>Strongly preferred for all questions that could be of interest to other students; fastest response by me and Rachel and Tanvi and </a:t>
            </a:r>
            <a:r>
              <a:rPr lang="en-US" dirty="0" err="1"/>
              <a:t>Jeepytee</a:t>
            </a:r>
            <a:endParaRPr lang="en-US" dirty="0"/>
          </a:p>
          <a:p>
            <a:r>
              <a:rPr lang="en-US" dirty="0"/>
              <a:t>Come to office hours</a:t>
            </a:r>
          </a:p>
          <a:p>
            <a:r>
              <a:rPr lang="en-US" sz="3000" dirty="0"/>
              <a:t>Set up a virtual meeting </a:t>
            </a:r>
            <a:r>
              <a:rPr lang="en-US" sz="3000" dirty="0">
                <a:hlinkClick r:id="rId2"/>
              </a:rPr>
              <a:t>penn.learninganalytics@gmail.com</a:t>
            </a:r>
            <a:r>
              <a:rPr lang="en-US" sz="3000" dirty="0"/>
              <a:t> for Ryan</a:t>
            </a:r>
          </a:p>
          <a:p>
            <a:r>
              <a:rPr lang="en-US" sz="3000" dirty="0"/>
              <a:t>Questions on grades or late </a:t>
            </a:r>
            <a:r>
              <a:rPr lang="en-US" sz="3000" dirty="0" err="1"/>
              <a:t>handins</a:t>
            </a:r>
            <a:r>
              <a:rPr lang="en-US" sz="3000" dirty="0"/>
              <a:t> </a:t>
            </a:r>
            <a:r>
              <a:rPr lang="en-US" sz="3000" dirty="0">
                <a:hlinkClick r:id="rId3"/>
              </a:rPr>
              <a:t>rybaker@upenn.edu</a:t>
            </a:r>
            <a:endParaRPr lang="en-US" sz="3000" dirty="0"/>
          </a:p>
          <a:p>
            <a:pPr lvl="1"/>
            <a:endParaRPr lang="en-US" dirty="0"/>
          </a:p>
          <a:p>
            <a:r>
              <a:rPr lang="en-US" dirty="0"/>
              <a:t>Use the right approach, get a much faster response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7102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Forums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Before emailing me, if you have a technical question or a question of general interest for the class</a:t>
            </a:r>
          </a:p>
          <a:p>
            <a:endParaRPr lang="en-US" dirty="0"/>
          </a:p>
          <a:p>
            <a:r>
              <a:rPr lang="en-US" dirty="0"/>
              <a:t>Post to the forum!</a:t>
            </a:r>
          </a:p>
          <a:p>
            <a:endParaRPr lang="en-US" dirty="0"/>
          </a:p>
          <a:p>
            <a:r>
              <a:rPr lang="en-US" dirty="0"/>
              <a:t>I will check there before I check my email</a:t>
            </a:r>
          </a:p>
          <a:p>
            <a:pPr lvl="1"/>
            <a:r>
              <a:rPr lang="en-US" dirty="0"/>
              <a:t>And maybe one of your classmates or </a:t>
            </a:r>
            <a:r>
              <a:rPr lang="en-US" dirty="0" err="1"/>
              <a:t>Jeepytee</a:t>
            </a:r>
            <a:r>
              <a:rPr lang="en-US" dirty="0"/>
              <a:t> will have the answer!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681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86EFC-522B-DBF5-17FA-636584002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teaching assistants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FB792-AE4C-9DBC-D4E8-7B07E8D5C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Tanvi Gupta</a:t>
            </a:r>
          </a:p>
          <a:p>
            <a:r>
              <a:rPr lang="en-US" dirty="0" err="1"/>
              <a:t>Xiner</a:t>
            </a:r>
            <a:r>
              <a:rPr lang="en-US" dirty="0"/>
              <a:t> “Rachel” Liu</a:t>
            </a:r>
          </a:p>
        </p:txBody>
      </p:sp>
    </p:spTree>
    <p:extLst>
      <p:ext uri="{BB962C8B-B14F-4D97-AF65-F5344CB8AC3E}">
        <p14:creationId xmlns:p14="http://schemas.microsoft.com/office/powerpoint/2010/main" val="15391362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 on the syllabus, schedule, or administrative topics?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are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 why are you here?</a:t>
            </a:r>
          </a:p>
          <a:p>
            <a:endParaRPr lang="en-US" dirty="0"/>
          </a:p>
          <a:p>
            <a:r>
              <a:rPr lang="en-US" dirty="0"/>
              <a:t>What kind of methods do you use in your research/work?</a:t>
            </a:r>
          </a:p>
          <a:p>
            <a:endParaRPr lang="en-US" dirty="0"/>
          </a:p>
          <a:p>
            <a:r>
              <a:rPr lang="en-US" dirty="0"/>
              <a:t>What kind of methods do you see yourself wanting to use in the future?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HW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Due in two weeks</a:t>
            </a:r>
          </a:p>
          <a:p>
            <a:endParaRPr lang="en-US" dirty="0"/>
          </a:p>
          <a:p>
            <a:r>
              <a:rPr lang="en-US" dirty="0"/>
              <a:t>Note that this assignment requires the use of  Python</a:t>
            </a:r>
          </a:p>
        </p:txBody>
      </p:sp>
    </p:spTree>
    <p:extLst>
      <p:ext uri="{BB962C8B-B14F-4D97-AF65-F5344CB8AC3E}">
        <p14:creationId xmlns:p14="http://schemas.microsoft.com/office/powerpoint/2010/main" val="16530313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45E9F-4F53-4C6E-84AE-AB31367A2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</a:t>
            </a:r>
            <a:r>
              <a:rPr lang="en-US"/>
              <a:t>other questions?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60CBE-1401-4359-9500-CF14C8DF5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134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course covers methods from the emerging area of educational data mining. </a:t>
            </a:r>
          </a:p>
          <a:p>
            <a:endParaRPr lang="en-US" dirty="0"/>
          </a:p>
          <a:p>
            <a:r>
              <a:rPr lang="en-US" dirty="0"/>
              <a:t>You will learn how to execute these methods in standard software packages</a:t>
            </a:r>
          </a:p>
          <a:p>
            <a:r>
              <a:rPr lang="en-US" dirty="0"/>
              <a:t>And the limitations of existing implementations of these methods. </a:t>
            </a:r>
          </a:p>
          <a:p>
            <a:endParaRPr lang="en-US" dirty="0"/>
          </a:p>
          <a:p>
            <a:r>
              <a:rPr lang="en-US" dirty="0"/>
              <a:t>Equally importantly, you will learn when and why to use these methods.  </a:t>
            </a:r>
          </a:p>
        </p:txBody>
      </p:sp>
    </p:spTree>
    <p:extLst>
      <p:ext uri="{BB962C8B-B14F-4D97-AF65-F5344CB8AC3E}">
        <p14:creationId xmlns:p14="http://schemas.microsoft.com/office/powerpoint/2010/main" val="1742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Discussion of how EDM differs from more traditional statistical and psychometric approaches will be a key part of this course</a:t>
            </a:r>
          </a:p>
          <a:p>
            <a:endParaRPr lang="en-US" dirty="0"/>
          </a:p>
          <a:p>
            <a:r>
              <a:rPr lang="en-US" dirty="0"/>
              <a:t>In particular, we will study how many of the same statistical and mathematical approaches are used in different ways in these research communities.</a:t>
            </a:r>
          </a:p>
        </p:txBody>
      </p:sp>
    </p:spTree>
    <p:extLst>
      <p:ext uri="{BB962C8B-B14F-4D97-AF65-F5344CB8AC3E}">
        <p14:creationId xmlns:p14="http://schemas.microsoft.com/office/powerpoint/2010/main" val="1595259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in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is not a statistics class</a:t>
            </a:r>
          </a:p>
          <a:p>
            <a:r>
              <a:rPr lang="en-US" dirty="0"/>
              <a:t>But I will compare EDM methods to statistics throughout the class</a:t>
            </a:r>
          </a:p>
          <a:p>
            <a:endParaRPr lang="en-US" dirty="0"/>
          </a:p>
          <a:p>
            <a:r>
              <a:rPr lang="en-US" dirty="0"/>
              <a:t>For those interested, I will offer a special session </a:t>
            </a:r>
            <a:br>
              <a:rPr lang="en-US" dirty="0"/>
            </a:br>
            <a:r>
              <a:rPr lang="en-US" dirty="0"/>
              <a:t>“An Inappropriately Brief Introduction to Frequentist Statistics”</a:t>
            </a:r>
          </a:p>
          <a:p>
            <a:endParaRPr lang="en-US" dirty="0"/>
          </a:p>
          <a:p>
            <a:r>
              <a:rPr lang="en-US" dirty="0"/>
              <a:t>I will post a poll to schedule this on the discussion forum</a:t>
            </a:r>
          </a:p>
        </p:txBody>
      </p:sp>
    </p:spTree>
    <p:extLst>
      <p:ext uri="{BB962C8B-B14F-4D97-AF65-F5344CB8AC3E}">
        <p14:creationId xmlns:p14="http://schemas.microsoft.com/office/powerpoint/2010/main" val="908084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59DA2-4AAA-C302-F085-93DE86D1D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in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946C9-C86C-459C-B554-4B6D4D27D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requires introductory knowledge of Python – this course will not teach you Python</a:t>
            </a:r>
          </a:p>
          <a:p>
            <a:endParaRPr lang="en-US" dirty="0"/>
          </a:p>
          <a:p>
            <a:r>
              <a:rPr lang="en-US" dirty="0"/>
              <a:t>If you have not previously used Python, please stay after class </a:t>
            </a:r>
            <a:r>
              <a:rPr lang="en-US"/>
              <a:t>to discuss with 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025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02281-2F83-4BA8-9EB0-29D6654E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this class is going to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934DB-8A22-470E-8ACB-C83D3E7A9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Watch the videos in the video textbook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Read the readings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Participate in the discussion forums 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Attend class and discuss the topics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You are also welcome at my office hours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 the assignments, and post to the forum when you have questions or comments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908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1550</Words>
  <Application>Microsoft Office PowerPoint</Application>
  <PresentationFormat>On-screen Show (4:3)</PresentationFormat>
  <Paragraphs>217</Paragraphs>
  <Slides>44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Google Sans</vt:lpstr>
      <vt:lpstr>Arial</vt:lpstr>
      <vt:lpstr>Calibri</vt:lpstr>
      <vt:lpstr>Office Theme</vt:lpstr>
      <vt:lpstr>Core Methods in  Educational Data Mining</vt:lpstr>
      <vt:lpstr>Welcome!</vt:lpstr>
      <vt:lpstr>Your instructor</vt:lpstr>
      <vt:lpstr>Your teaching assistants</vt:lpstr>
      <vt:lpstr>Course Goals</vt:lpstr>
      <vt:lpstr>Course Goals</vt:lpstr>
      <vt:lpstr>Background in Statistics</vt:lpstr>
      <vt:lpstr>Background in Python</vt:lpstr>
      <vt:lpstr>How this class is going to work</vt:lpstr>
      <vt:lpstr>Two sections</vt:lpstr>
      <vt:lpstr>Three office hours</vt:lpstr>
      <vt:lpstr>Administrative Stuff</vt:lpstr>
      <vt:lpstr>Course website</vt:lpstr>
      <vt:lpstr>Class Schedule</vt:lpstr>
      <vt:lpstr>Class Schedule</vt:lpstr>
      <vt:lpstr>Class Schedule</vt:lpstr>
      <vt:lpstr>Course Discussion Forum (Shared by both sections)</vt:lpstr>
      <vt:lpstr>Course Discussion Forum</vt:lpstr>
      <vt:lpstr>Required Text</vt:lpstr>
      <vt:lpstr>Other Readings</vt:lpstr>
      <vt:lpstr>Assignments</vt:lpstr>
      <vt:lpstr>Assignments</vt:lpstr>
      <vt:lpstr>Assignments</vt:lpstr>
      <vt:lpstr>Creative homeworks</vt:lpstr>
      <vt:lpstr>Posting requirement</vt:lpstr>
      <vt:lpstr>Assignments</vt:lpstr>
      <vt:lpstr>You can not do extra assignments</vt:lpstr>
      <vt:lpstr>Stressed out about not having done data mining before?</vt:lpstr>
      <vt:lpstr>If you’re worried</vt:lpstr>
      <vt:lpstr>Homework</vt:lpstr>
      <vt:lpstr>Examples</vt:lpstr>
      <vt:lpstr>Examples</vt:lpstr>
      <vt:lpstr>Examples</vt:lpstr>
      <vt:lpstr>Plagiarism and Cheating:  Boilerplate Slide</vt:lpstr>
      <vt:lpstr>PowerPoint Presentation</vt:lpstr>
      <vt:lpstr>Grading</vt:lpstr>
      <vt:lpstr>Accommodations for Students with Disabilities</vt:lpstr>
      <vt:lpstr>Ways to get in touch with me</vt:lpstr>
      <vt:lpstr>Discussion Forums</vt:lpstr>
      <vt:lpstr>Questions</vt:lpstr>
      <vt:lpstr>Who are you</vt:lpstr>
      <vt:lpstr>Basic HW 1</vt:lpstr>
      <vt:lpstr>Any other questions?</vt:lpstr>
      <vt:lpstr>The End 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465</cp:revision>
  <dcterms:created xsi:type="dcterms:W3CDTF">2010-01-07T20:34:12Z</dcterms:created>
  <dcterms:modified xsi:type="dcterms:W3CDTF">2023-08-31T19:01:51Z</dcterms:modified>
</cp:coreProperties>
</file>