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sldIdLst>
    <p:sldId id="256" r:id="rId2"/>
    <p:sldId id="526" r:id="rId3"/>
    <p:sldId id="505" r:id="rId4"/>
    <p:sldId id="645" r:id="rId5"/>
    <p:sldId id="619" r:id="rId6"/>
    <p:sldId id="620" r:id="rId7"/>
    <p:sldId id="639" r:id="rId8"/>
    <p:sldId id="640" r:id="rId9"/>
    <p:sldId id="555" r:id="rId10"/>
    <p:sldId id="531" r:id="rId11"/>
    <p:sldId id="552" r:id="rId12"/>
    <p:sldId id="550" r:id="rId13"/>
    <p:sldId id="559" r:id="rId14"/>
    <p:sldId id="535" r:id="rId15"/>
    <p:sldId id="536" r:id="rId16"/>
    <p:sldId id="537" r:id="rId17"/>
    <p:sldId id="538" r:id="rId18"/>
    <p:sldId id="539" r:id="rId19"/>
    <p:sldId id="528" r:id="rId20"/>
    <p:sldId id="529" r:id="rId21"/>
    <p:sldId id="530" r:id="rId22"/>
    <p:sldId id="622" r:id="rId23"/>
    <p:sldId id="560" r:id="rId24"/>
    <p:sldId id="623" r:id="rId25"/>
    <p:sldId id="563" r:id="rId26"/>
    <p:sldId id="624" r:id="rId27"/>
    <p:sldId id="625" r:id="rId28"/>
    <p:sldId id="626" r:id="rId29"/>
    <p:sldId id="627" r:id="rId30"/>
    <p:sldId id="564" r:id="rId31"/>
    <p:sldId id="565" r:id="rId32"/>
    <p:sldId id="628" r:id="rId33"/>
    <p:sldId id="571" r:id="rId34"/>
    <p:sldId id="585" r:id="rId35"/>
    <p:sldId id="586" r:id="rId36"/>
    <p:sldId id="587" r:id="rId37"/>
    <p:sldId id="588" r:id="rId38"/>
    <p:sldId id="589" r:id="rId39"/>
    <p:sldId id="590" r:id="rId40"/>
    <p:sldId id="606" r:id="rId41"/>
    <p:sldId id="609" r:id="rId42"/>
    <p:sldId id="644" r:id="rId43"/>
    <p:sldId id="613" r:id="rId44"/>
    <p:sldId id="614" r:id="rId45"/>
    <p:sldId id="634" r:id="rId46"/>
    <p:sldId id="633" r:id="rId47"/>
    <p:sldId id="635" r:id="rId48"/>
    <p:sldId id="636" r:id="rId49"/>
    <p:sldId id="637" r:id="rId50"/>
    <p:sldId id="521" r:id="rId51"/>
    <p:sldId id="522" r:id="rId52"/>
    <p:sldId id="578" r:id="rId53"/>
    <p:sldId id="525" r:id="rId54"/>
    <p:sldId id="579" r:id="rId55"/>
    <p:sldId id="580" r:id="rId56"/>
    <p:sldId id="629" r:id="rId57"/>
    <p:sldId id="257" r:id="rId58"/>
    <p:sldId id="258" r:id="rId59"/>
    <p:sldId id="292" r:id="rId60"/>
    <p:sldId id="483" r:id="rId61"/>
    <p:sldId id="293" r:id="rId62"/>
    <p:sldId id="631" r:id="rId63"/>
    <p:sldId id="630" r:id="rId64"/>
    <p:sldId id="643" r:id="rId65"/>
    <p:sldId id="638" r:id="rId66"/>
    <p:sldId id="641" r:id="rId67"/>
    <p:sldId id="642" r:id="rId68"/>
    <p:sldId id="618" r:id="rId69"/>
    <p:sldId id="523" r:id="rId70"/>
    <p:sldId id="527" r:id="rId71"/>
    <p:sldId id="30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60" autoAdjust="0"/>
  </p:normalViewPr>
  <p:slideViewPr>
    <p:cSldViewPr>
      <p:cViewPr varScale="1">
        <p:scale>
          <a:sx n="64" d="100"/>
          <a:sy n="64" d="100"/>
        </p:scale>
        <p:origin x="54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ne2013\week-slides\wk1\graphs-for-regress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ne2013\week-slides\wk1\graphs-for-regress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ne2013\week-slides\wk1\graphs-for-regress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Sheet1!$B$143</c:f>
              <c:strCache>
                <c:ptCount val="1"/>
                <c:pt idx="0">
                  <c:v>papers per year</c:v>
                </c:pt>
              </c:strCache>
            </c:strRef>
          </c:tx>
          <c:xVal>
            <c:numRef>
              <c:f>Sheet1!$A$144:$A$160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xVal>
          <c:yVal>
            <c:numRef>
              <c:f>Sheet1!$B$144:$B$160</c:f>
              <c:numCache>
                <c:formatCode>General</c:formatCode>
                <c:ptCount val="17"/>
                <c:pt idx="0">
                  <c:v>4</c:v>
                </c:pt>
                <c:pt idx="1">
                  <c:v>5.9</c:v>
                </c:pt>
                <c:pt idx="2">
                  <c:v>7.6</c:v>
                </c:pt>
                <c:pt idx="3">
                  <c:v>9.1</c:v>
                </c:pt>
                <c:pt idx="4">
                  <c:v>10.4</c:v>
                </c:pt>
                <c:pt idx="5">
                  <c:v>11.5</c:v>
                </c:pt>
                <c:pt idx="6">
                  <c:v>12.4</c:v>
                </c:pt>
                <c:pt idx="7">
                  <c:v>13.1</c:v>
                </c:pt>
                <c:pt idx="8">
                  <c:v>13.6</c:v>
                </c:pt>
                <c:pt idx="9">
                  <c:v>13.9</c:v>
                </c:pt>
                <c:pt idx="10">
                  <c:v>14</c:v>
                </c:pt>
                <c:pt idx="11">
                  <c:v>13.9</c:v>
                </c:pt>
                <c:pt idx="12">
                  <c:v>13.6</c:v>
                </c:pt>
                <c:pt idx="13">
                  <c:v>13.1</c:v>
                </c:pt>
                <c:pt idx="14">
                  <c:v>12.4</c:v>
                </c:pt>
                <c:pt idx="15">
                  <c:v>11.5</c:v>
                </c:pt>
                <c:pt idx="16">
                  <c:v>10.4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B9F-4D64-B0B4-5FCB133F5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411840"/>
        <c:axId val="53413760"/>
      </c:scatterChart>
      <c:valAx>
        <c:axId val="53411840"/>
        <c:scaling>
          <c:orientation val="minMax"/>
          <c:max val="1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graduate students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413760"/>
        <c:crosses val="autoZero"/>
        <c:crossBetween val="midCat"/>
      </c:valAx>
      <c:valAx>
        <c:axId val="53413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Papers</a:t>
                </a:r>
                <a:r>
                  <a:rPr lang="en-US" baseline="0"/>
                  <a:t> per year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4118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Sheet1!$B$143</c:f>
              <c:strCache>
                <c:ptCount val="1"/>
                <c:pt idx="0">
                  <c:v>papers per year</c:v>
                </c:pt>
              </c:strCache>
            </c:strRef>
          </c:tx>
          <c:xVal>
            <c:numRef>
              <c:f>Sheet1!$A$144:$A$160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xVal>
          <c:yVal>
            <c:numRef>
              <c:f>Sheet1!$B$144:$B$160</c:f>
              <c:numCache>
                <c:formatCode>General</c:formatCode>
                <c:ptCount val="17"/>
                <c:pt idx="0">
                  <c:v>4</c:v>
                </c:pt>
                <c:pt idx="1">
                  <c:v>5.9</c:v>
                </c:pt>
                <c:pt idx="2">
                  <c:v>7.6</c:v>
                </c:pt>
                <c:pt idx="3">
                  <c:v>9.1</c:v>
                </c:pt>
                <c:pt idx="4">
                  <c:v>10.4</c:v>
                </c:pt>
                <c:pt idx="5">
                  <c:v>11.5</c:v>
                </c:pt>
                <c:pt idx="6">
                  <c:v>12.4</c:v>
                </c:pt>
                <c:pt idx="7">
                  <c:v>13.1</c:v>
                </c:pt>
                <c:pt idx="8">
                  <c:v>13.6</c:v>
                </c:pt>
                <c:pt idx="9">
                  <c:v>13.9</c:v>
                </c:pt>
                <c:pt idx="10">
                  <c:v>14</c:v>
                </c:pt>
                <c:pt idx="11">
                  <c:v>13.9</c:v>
                </c:pt>
                <c:pt idx="12">
                  <c:v>13.6</c:v>
                </c:pt>
                <c:pt idx="13">
                  <c:v>13.1</c:v>
                </c:pt>
                <c:pt idx="14">
                  <c:v>12.4</c:v>
                </c:pt>
                <c:pt idx="15">
                  <c:v>11.5</c:v>
                </c:pt>
                <c:pt idx="16">
                  <c:v>10.4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D82-4DE1-A78A-42DF1D0FF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519488"/>
        <c:axId val="53521408"/>
      </c:scatterChart>
      <c:valAx>
        <c:axId val="53519488"/>
        <c:scaling>
          <c:orientation val="minMax"/>
          <c:max val="1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graduate students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521408"/>
        <c:crosses val="autoZero"/>
        <c:crossBetween val="midCat"/>
      </c:valAx>
      <c:valAx>
        <c:axId val="53521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Papers</a:t>
                </a:r>
                <a:r>
                  <a:rPr lang="en-US" baseline="0"/>
                  <a:t> per year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5194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Sheet1!$B$143</c:f>
              <c:strCache>
                <c:ptCount val="1"/>
                <c:pt idx="0">
                  <c:v>papers per year</c:v>
                </c:pt>
              </c:strCache>
            </c:strRef>
          </c:tx>
          <c:xVal>
            <c:numRef>
              <c:f>Sheet1!$A$144:$A$160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xVal>
          <c:yVal>
            <c:numRef>
              <c:f>Sheet1!$B$144:$B$160</c:f>
              <c:numCache>
                <c:formatCode>General</c:formatCode>
                <c:ptCount val="17"/>
                <c:pt idx="0">
                  <c:v>4</c:v>
                </c:pt>
                <c:pt idx="1">
                  <c:v>5.9</c:v>
                </c:pt>
                <c:pt idx="2">
                  <c:v>7.6</c:v>
                </c:pt>
                <c:pt idx="3">
                  <c:v>9.1</c:v>
                </c:pt>
                <c:pt idx="4">
                  <c:v>10.4</c:v>
                </c:pt>
                <c:pt idx="5">
                  <c:v>11.5</c:v>
                </c:pt>
                <c:pt idx="6">
                  <c:v>12.4</c:v>
                </c:pt>
                <c:pt idx="7">
                  <c:v>13.1</c:v>
                </c:pt>
                <c:pt idx="8">
                  <c:v>13.6</c:v>
                </c:pt>
                <c:pt idx="9">
                  <c:v>13.9</c:v>
                </c:pt>
                <c:pt idx="10">
                  <c:v>14</c:v>
                </c:pt>
                <c:pt idx="11">
                  <c:v>13.9</c:v>
                </c:pt>
                <c:pt idx="12">
                  <c:v>13.6</c:v>
                </c:pt>
                <c:pt idx="13">
                  <c:v>13.1</c:v>
                </c:pt>
                <c:pt idx="14">
                  <c:v>12.4</c:v>
                </c:pt>
                <c:pt idx="15">
                  <c:v>11.5</c:v>
                </c:pt>
                <c:pt idx="16">
                  <c:v>10.4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D05-43AE-81B1-B278538EA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972992"/>
        <c:axId val="53974912"/>
      </c:scatterChart>
      <c:valAx>
        <c:axId val="53972992"/>
        <c:scaling>
          <c:orientation val="minMax"/>
          <c:max val="1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graduate students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974912"/>
        <c:crosses val="autoZero"/>
        <c:crossBetween val="midCat"/>
      </c:valAx>
      <c:valAx>
        <c:axId val="53974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Papers</a:t>
                </a:r>
                <a:r>
                  <a:rPr lang="en-US" baseline="0"/>
                  <a:t> per year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9729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9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6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EDUC6191</a:t>
            </a:r>
            <a:br>
              <a:rPr lang="en-US" dirty="0"/>
            </a:br>
            <a:r>
              <a:rPr lang="en-US" dirty="0"/>
              <a:t>Fall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316C6-49CA-851D-85B2-A740E5D2D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big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41A46-0492-C002-C2AC-8606AD78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39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“Big data” is data big enough that traditional statistical significance testing becomes useless</a:t>
            </a:r>
          </a:p>
          <a:p>
            <a:endParaRPr lang="en-US" dirty="0"/>
          </a:p>
          <a:p>
            <a:r>
              <a:rPr lang="en-US" dirty="0"/>
              <a:t>“Big data” is data too big to input into a traditional relational database</a:t>
            </a:r>
          </a:p>
          <a:p>
            <a:endParaRPr lang="en-US" dirty="0"/>
          </a:p>
          <a:p>
            <a:r>
              <a:rPr lang="en-US" dirty="0"/>
              <a:t>“Big data” is data too big to work with on a single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97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moving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2004: I reported a data set with 31,450 data points. People were impressed.</a:t>
            </a:r>
          </a:p>
          <a:p>
            <a:endParaRPr lang="en-US" dirty="0"/>
          </a:p>
          <a:p>
            <a:r>
              <a:rPr lang="en-US" dirty="0"/>
              <a:t>2014: A reviewer in an education journal criticized me for referring to 817,485 data points as “big data”.</a:t>
            </a:r>
          </a:p>
        </p:txBody>
      </p:sp>
    </p:spTree>
    <p:extLst>
      <p:ext uri="{BB962C8B-B14F-4D97-AF65-F5344CB8AC3E}">
        <p14:creationId xmlns:p14="http://schemas.microsoft.com/office/powerpoint/2010/main" val="2798172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4E211-FE11-EB15-DD5B-EA8ABF7F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just big but open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64023-D9F5-05B8-5017-08C51226C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and more educational data sets can be accessed by the public</a:t>
            </a:r>
          </a:p>
          <a:p>
            <a:endParaRPr lang="en-US" dirty="0"/>
          </a:p>
          <a:p>
            <a:r>
              <a:rPr lang="en-US" dirty="0"/>
              <a:t>The EDM Society even runs an annual best open data set competition</a:t>
            </a:r>
          </a:p>
          <a:p>
            <a:endParaRPr lang="en-US" dirty="0"/>
          </a:p>
          <a:p>
            <a:r>
              <a:rPr lang="en-US" dirty="0"/>
              <a:t>Very different than how things used to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5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Tycho</a:t>
            </a:r>
            <a:r>
              <a:rPr lang="en-US" dirty="0"/>
              <a:t> Brahe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Spent 24 years observing the sky from a custom-built castle on the island of </a:t>
            </a:r>
            <a:r>
              <a:rPr lang="en-US" dirty="0" err="1"/>
              <a:t>Hven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http://upload.wikimedia.org/wikipedia/commons/2/2b/Tycho_Brahe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4490429"/>
            <a:ext cx="1600200" cy="2376535"/>
          </a:xfrm>
          <a:prstGeom prst="rect">
            <a:avLst/>
          </a:prstGeom>
        </p:spPr>
      </p:pic>
      <p:pic>
        <p:nvPicPr>
          <p:cNvPr id="1026" name="Picture 2" descr="http://www.scaruffi.com/poetry/images/brah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33110"/>
            <a:ext cx="2895600" cy="233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285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632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  <a:p>
            <a:r>
              <a:rPr lang="en-US" dirty="0"/>
              <a:t>Only got unrestricted access to data…</a:t>
            </a:r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11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  <a:p>
            <a:r>
              <a:rPr lang="en-US" dirty="0"/>
              <a:t>Only got unrestricted access to data… </a:t>
            </a:r>
            <a:br>
              <a:rPr lang="en-US" dirty="0"/>
            </a:br>
            <a:r>
              <a:rPr lang="en-US" dirty="0"/>
              <a:t>when Brahe died</a:t>
            </a:r>
          </a:p>
          <a:p>
            <a:endParaRPr lang="en-US" dirty="0"/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83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  <a:p>
            <a:r>
              <a:rPr lang="en-US" dirty="0"/>
              <a:t>Only got unrestricted access to data… </a:t>
            </a:r>
            <a:br>
              <a:rPr lang="en-US" dirty="0"/>
            </a:br>
            <a:r>
              <a:rPr lang="en-US" dirty="0"/>
              <a:t>when Brahe died</a:t>
            </a:r>
          </a:p>
          <a:p>
            <a:endParaRPr lang="en-US" dirty="0"/>
          </a:p>
          <a:p>
            <a:r>
              <a:rPr lang="en-US" dirty="0"/>
              <a:t>and Kepler stole the data and</a:t>
            </a:r>
            <a:br>
              <a:rPr lang="en-US" dirty="0"/>
            </a:br>
            <a:r>
              <a:rPr lang="en-US" dirty="0"/>
              <a:t>fled to Germany</a:t>
            </a:r>
          </a:p>
          <a:p>
            <a:endParaRPr lang="en-US" dirty="0"/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9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9AE7-97FE-6086-807B-BCA188302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types of EDM method?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B55FE-D2E6-A6D2-A745-CF9BAADEA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Baker (any version)</a:t>
            </a:r>
          </a:p>
          <a:p>
            <a:endParaRPr lang="en-US" dirty="0"/>
          </a:p>
          <a:p>
            <a:r>
              <a:rPr lang="en-US" dirty="0"/>
              <a:t>Top-level first</a:t>
            </a:r>
          </a:p>
        </p:txBody>
      </p:sp>
    </p:spTree>
    <p:extLst>
      <p:ext uri="{BB962C8B-B14F-4D97-AF65-F5344CB8AC3E}">
        <p14:creationId xmlns:p14="http://schemas.microsoft.com/office/powerpoint/2010/main" val="148329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63CB-813A-97CD-8C7A-5CAF2D1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Basic HW 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98D0F-AC52-AEAE-A0F5-104C6EADB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76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9AE7-97FE-6086-807B-BCA18830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type of method are each of these?</a:t>
            </a:r>
            <a:br>
              <a:rPr lang="en-US" dirty="0"/>
            </a:br>
            <a:r>
              <a:rPr lang="en-US" dirty="0"/>
              <a:t>(According to Baker)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B55FE-D2E6-A6D2-A745-CF9BAADEA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Classification</a:t>
            </a:r>
          </a:p>
          <a:p>
            <a:r>
              <a:rPr lang="en-US" b="1" dirty="0"/>
              <a:t>Regression</a:t>
            </a:r>
          </a:p>
          <a:p>
            <a:r>
              <a:rPr lang="en-US" b="1" dirty="0"/>
              <a:t>Correlation Mining</a:t>
            </a:r>
          </a:p>
          <a:p>
            <a:r>
              <a:rPr lang="en-US" b="1" dirty="0"/>
              <a:t>Factor Analysis</a:t>
            </a:r>
          </a:p>
          <a:p>
            <a:r>
              <a:rPr lang="en-US" b="1" dirty="0"/>
              <a:t>Domain Structure Discovery</a:t>
            </a:r>
          </a:p>
          <a:p>
            <a:r>
              <a:rPr lang="en-US" b="1" dirty="0"/>
              <a:t>Network Analysis</a:t>
            </a:r>
          </a:p>
          <a:p>
            <a:r>
              <a:rPr lang="en-US" b="1" dirty="0"/>
              <a:t>Clustering</a:t>
            </a:r>
          </a:p>
          <a:p>
            <a:r>
              <a:rPr lang="en-US" b="1" dirty="0"/>
              <a:t>Association rule mining</a:t>
            </a:r>
          </a:p>
          <a:p>
            <a:r>
              <a:rPr lang="en-US" b="1" dirty="0"/>
              <a:t>Sequential pattern mining</a:t>
            </a:r>
          </a:p>
          <a:p>
            <a:r>
              <a:rPr lang="en-US" b="1" dirty="0"/>
              <a:t>Latent Knowledge Estimation</a:t>
            </a:r>
          </a:p>
          <a:p>
            <a:r>
              <a:rPr lang="en-US" b="1" dirty="0"/>
              <a:t>Causal data mining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6518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BE57-5E72-A5B8-AA3E-E9BB63D5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22A2D-47CD-D681-7916-1C59D8ADE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61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3303-C537-0B58-C1B7-767B8A7B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C8D7-8D73-4A83-400B-EA4639A1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Prediction Modeling</a:t>
            </a:r>
          </a:p>
          <a:p>
            <a:endParaRPr lang="en-US" dirty="0"/>
          </a:p>
          <a:p>
            <a:r>
              <a:rPr lang="en-US" dirty="0"/>
              <a:t>Classic Categories</a:t>
            </a:r>
          </a:p>
          <a:p>
            <a:pPr lvl="1"/>
            <a:r>
              <a:rPr lang="en-US" dirty="0"/>
              <a:t>Classification</a:t>
            </a:r>
          </a:p>
          <a:p>
            <a:pPr lvl="1"/>
            <a:r>
              <a:rPr lang="en-US"/>
              <a:t>Binary Classification</a:t>
            </a:r>
            <a:endParaRPr lang="en-US" dirty="0"/>
          </a:p>
          <a:p>
            <a:pPr lvl="1"/>
            <a:r>
              <a:rPr lang="en-US" dirty="0"/>
              <a:t>Regression</a:t>
            </a:r>
          </a:p>
          <a:p>
            <a:pPr lvl="1"/>
            <a:r>
              <a:rPr lang="en-US" dirty="0"/>
              <a:t>Density Estimation</a:t>
            </a:r>
          </a:p>
          <a:p>
            <a:pPr lvl="1"/>
            <a:endParaRPr lang="en-US" dirty="0"/>
          </a:p>
          <a:p>
            <a:r>
              <a:rPr lang="en-US" dirty="0"/>
              <a:t>Contemporary Categories</a:t>
            </a:r>
          </a:p>
          <a:p>
            <a:pPr lvl="1"/>
            <a:r>
              <a:rPr lang="en-US" dirty="0"/>
              <a:t>Sequential Classifiers</a:t>
            </a:r>
          </a:p>
          <a:p>
            <a:pPr lvl="1"/>
            <a:r>
              <a:rPr lang="en-US" dirty="0"/>
              <a:t>Next Token Prediction</a:t>
            </a:r>
          </a:p>
          <a:p>
            <a:pPr lvl="1"/>
            <a:r>
              <a:rPr lang="en-US" dirty="0"/>
              <a:t>Matrix Classifiers</a:t>
            </a:r>
          </a:p>
        </p:txBody>
      </p:sp>
    </p:spTree>
    <p:extLst>
      <p:ext uri="{BB962C8B-B14F-4D97-AF65-F5344CB8AC3E}">
        <p14:creationId xmlns:p14="http://schemas.microsoft.com/office/powerpoint/2010/main" val="585683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3303-C537-0B58-C1B7-767B8A7B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each of these predict?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C8D7-8D73-4A83-400B-EA4639A1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Prediction Modeling</a:t>
            </a:r>
          </a:p>
          <a:p>
            <a:endParaRPr lang="en-US" dirty="0"/>
          </a:p>
          <a:p>
            <a:r>
              <a:rPr lang="en-US" dirty="0"/>
              <a:t>Classic Categories</a:t>
            </a:r>
          </a:p>
          <a:p>
            <a:pPr lvl="1"/>
            <a:r>
              <a:rPr lang="en-US" b="1" i="1" dirty="0"/>
              <a:t>Classification</a:t>
            </a:r>
          </a:p>
          <a:p>
            <a:pPr lvl="1"/>
            <a:r>
              <a:rPr lang="en-US" b="1" i="1" dirty="0"/>
              <a:t>Binary Classification</a:t>
            </a:r>
          </a:p>
          <a:p>
            <a:pPr lvl="1"/>
            <a:r>
              <a:rPr lang="en-US" b="1" i="1" dirty="0"/>
              <a:t>Regression</a:t>
            </a:r>
          </a:p>
          <a:p>
            <a:pPr lvl="1"/>
            <a:r>
              <a:rPr lang="en-US" dirty="0"/>
              <a:t>Density Estimation</a:t>
            </a:r>
          </a:p>
          <a:p>
            <a:pPr lvl="1"/>
            <a:endParaRPr lang="en-US" dirty="0"/>
          </a:p>
          <a:p>
            <a:r>
              <a:rPr lang="en-US" dirty="0"/>
              <a:t>Contemporary Categories</a:t>
            </a:r>
          </a:p>
          <a:p>
            <a:pPr lvl="1"/>
            <a:r>
              <a:rPr lang="en-US" dirty="0"/>
              <a:t>Sequential Classifiers</a:t>
            </a:r>
          </a:p>
          <a:p>
            <a:pPr lvl="1"/>
            <a:r>
              <a:rPr lang="en-US" dirty="0"/>
              <a:t>Next Token Prediction</a:t>
            </a:r>
          </a:p>
          <a:p>
            <a:pPr lvl="1"/>
            <a:r>
              <a:rPr lang="en-US" dirty="0"/>
              <a:t>Matrix Classifiers</a:t>
            </a:r>
          </a:p>
        </p:txBody>
      </p:sp>
    </p:spTree>
    <p:extLst>
      <p:ext uri="{BB962C8B-B14F-4D97-AF65-F5344CB8AC3E}">
        <p14:creationId xmlns:p14="http://schemas.microsoft.com/office/powerpoint/2010/main" val="4156187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3303-C537-0B58-C1B7-767B8A7B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Can you give me an application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C8D7-8D73-4A83-400B-EA4639A1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Prediction Modeling</a:t>
            </a:r>
          </a:p>
          <a:p>
            <a:endParaRPr lang="en-US" dirty="0"/>
          </a:p>
          <a:p>
            <a:r>
              <a:rPr lang="en-US" dirty="0"/>
              <a:t>Classic Categories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Classification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Binary Classification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Regression</a:t>
            </a:r>
          </a:p>
          <a:p>
            <a:pPr lvl="1"/>
            <a:r>
              <a:rPr lang="en-US" dirty="0"/>
              <a:t>Density Estimation</a:t>
            </a:r>
          </a:p>
          <a:p>
            <a:pPr lvl="1"/>
            <a:endParaRPr lang="en-US" dirty="0"/>
          </a:p>
          <a:p>
            <a:r>
              <a:rPr lang="en-US" dirty="0"/>
              <a:t>Contemporary Categories</a:t>
            </a:r>
          </a:p>
          <a:p>
            <a:pPr lvl="1"/>
            <a:r>
              <a:rPr lang="en-US" dirty="0"/>
              <a:t>Sequential Classifiers</a:t>
            </a:r>
          </a:p>
          <a:p>
            <a:pPr lvl="1"/>
            <a:r>
              <a:rPr lang="en-US" dirty="0"/>
              <a:t>Next Token Prediction</a:t>
            </a:r>
          </a:p>
          <a:p>
            <a:pPr lvl="1"/>
            <a:r>
              <a:rPr lang="en-US" dirty="0"/>
              <a:t>Matrix Classifiers</a:t>
            </a:r>
          </a:p>
        </p:txBody>
      </p:sp>
    </p:spTree>
    <p:extLst>
      <p:ext uri="{BB962C8B-B14F-4D97-AF65-F5344CB8AC3E}">
        <p14:creationId xmlns:p14="http://schemas.microsoft.com/office/powerpoint/2010/main" val="180508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DAF4-1704-215A-AB29-2DF2FB9A6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Density Estimator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1CF4E-87FF-B574-FE75-B32965FE6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Predicts a probability density function</a:t>
            </a:r>
          </a:p>
          <a:p>
            <a:endParaRPr lang="en-US" dirty="0"/>
          </a:p>
          <a:p>
            <a:r>
              <a:rPr lang="en-US" dirty="0"/>
              <a:t>Not used much in education</a:t>
            </a:r>
          </a:p>
          <a:p>
            <a:r>
              <a:rPr lang="en-US" dirty="0"/>
              <a:t>Used more in other domains</a:t>
            </a:r>
          </a:p>
        </p:txBody>
      </p:sp>
    </p:spTree>
    <p:extLst>
      <p:ext uri="{BB962C8B-B14F-4D97-AF65-F5344CB8AC3E}">
        <p14:creationId xmlns:p14="http://schemas.microsoft.com/office/powerpoint/2010/main" val="1502269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BDA6-1692-8547-45E8-C43BD26D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token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A171E-E482-6C68-9578-27CBABA4A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Famously, in large language models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B82243-24F1-D8B3-1ADF-5582A5B28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236" y="2286000"/>
            <a:ext cx="7895004" cy="476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60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F0356-0790-ACCB-F2D3-52E2B0CD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3A2-4014-CC23-4C67-8A7A38D0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Predicting a 2x2 or multi-dimensional matrix from </a:t>
            </a:r>
          </a:p>
          <a:p>
            <a:pPr lvl="1"/>
            <a:r>
              <a:rPr lang="en-US" dirty="0"/>
              <a:t>Part of the matrix</a:t>
            </a:r>
          </a:p>
          <a:p>
            <a:pPr lvl="1"/>
            <a:r>
              <a:rPr lang="en-US" dirty="0"/>
              <a:t>A sentence</a:t>
            </a:r>
          </a:p>
        </p:txBody>
      </p:sp>
    </p:spTree>
    <p:extLst>
      <p:ext uri="{BB962C8B-B14F-4D97-AF65-F5344CB8AC3E}">
        <p14:creationId xmlns:p14="http://schemas.microsoft.com/office/powerpoint/2010/main" val="64652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F0356-0790-ACCB-F2D3-52E2B0CD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you give me any examples of this?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3A2-4014-CC23-4C67-8A7A38D0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Predicting a 2x2 or multi-dimensional matrix from </a:t>
            </a:r>
          </a:p>
          <a:p>
            <a:pPr lvl="1"/>
            <a:r>
              <a:rPr lang="en-US" dirty="0"/>
              <a:t>Part of the matrix</a:t>
            </a:r>
          </a:p>
          <a:p>
            <a:pPr lvl="1"/>
            <a:r>
              <a:rPr lang="en-US" dirty="0"/>
              <a:t>A sentence</a:t>
            </a:r>
          </a:p>
        </p:txBody>
      </p:sp>
    </p:spTree>
    <p:extLst>
      <p:ext uri="{BB962C8B-B14F-4D97-AF65-F5344CB8AC3E}">
        <p14:creationId xmlns:p14="http://schemas.microsoft.com/office/powerpoint/2010/main" val="233877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A3722-5E65-F10C-9182-60D4316B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DALL-E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E1923-3BB4-9DF3-D329-E00AD90A5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3429000" cy="4068763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"Teddy bears working on new AI research underwater with 1990s technology"</a:t>
            </a:r>
            <a:endParaRPr lang="en-US" dirty="0"/>
          </a:p>
        </p:txBody>
      </p:sp>
      <p:pic>
        <p:nvPicPr>
          <p:cNvPr id="1026" name="Picture 2" descr="DALL-E - Wikipedia">
            <a:extLst>
              <a:ext uri="{FF2B5EF4-FFF2-40B4-BE49-F238E27FC236}">
                <a16:creationId xmlns:a16="http://schemas.microsoft.com/office/drawing/2014/main" id="{3D1EC692-2DB9-CFF3-746E-CEC0E879F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057400"/>
            <a:ext cx="5029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77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Reminders: basic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don’t have to do it perfectly, you just have to do it</a:t>
            </a:r>
          </a:p>
          <a:p>
            <a:endParaRPr lang="en-US" dirty="0"/>
          </a:p>
          <a:p>
            <a:r>
              <a:rPr lang="en-US" dirty="0"/>
              <a:t>You will NOT be penalized for using hints (appropriately)</a:t>
            </a:r>
          </a:p>
          <a:p>
            <a:endParaRPr lang="en-US" dirty="0"/>
          </a:p>
          <a:p>
            <a:r>
              <a:rPr lang="en-US" dirty="0"/>
              <a:t>If you run into trouble, post to the discussion forum</a:t>
            </a:r>
          </a:p>
        </p:txBody>
      </p:sp>
    </p:spTree>
    <p:extLst>
      <p:ext uri="{BB962C8B-B14F-4D97-AF65-F5344CB8AC3E}">
        <p14:creationId xmlns:p14="http://schemas.microsoft.com/office/powerpoint/2010/main" val="222296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629D-ACD5-1BBE-559F-44F53B2F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Transformer/Foundation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534C-4015-E2DF-2595-DF77884D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can tell us what a transformer model/foundation model is?</a:t>
            </a:r>
          </a:p>
        </p:txBody>
      </p:sp>
    </p:spTree>
    <p:extLst>
      <p:ext uri="{BB962C8B-B14F-4D97-AF65-F5344CB8AC3E}">
        <p14:creationId xmlns:p14="http://schemas.microsoft.com/office/powerpoint/2010/main" val="1686922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629D-ACD5-1BBE-559F-44F53B2F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Transformer/Foundation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534C-4015-E2DF-2595-DF77884D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ChatGPT</a:t>
            </a:r>
          </a:p>
          <a:p>
            <a:pPr marL="0" indent="0">
              <a:buNone/>
            </a:pPr>
            <a:r>
              <a:rPr lang="en-US" dirty="0"/>
              <a:t>DALL-E 2 or </a:t>
            </a:r>
            <a:r>
              <a:rPr lang="en-US" dirty="0" err="1"/>
              <a:t>StableDiffusion</a:t>
            </a:r>
            <a:r>
              <a:rPr lang="en-US" dirty="0"/>
              <a:t> or </a:t>
            </a:r>
            <a:r>
              <a:rPr lang="en-US" dirty="0" err="1"/>
              <a:t>MidJourney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Claude</a:t>
            </a:r>
          </a:p>
          <a:p>
            <a:pPr marL="0" indent="0">
              <a:buNone/>
            </a:pPr>
            <a:r>
              <a:rPr lang="en-US" dirty="0"/>
              <a:t>Inflection PI</a:t>
            </a:r>
          </a:p>
          <a:p>
            <a:pPr marL="0" indent="0">
              <a:buNone/>
            </a:pPr>
            <a:r>
              <a:rPr lang="en-US" dirty="0" err="1"/>
              <a:t>MathBERT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016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629D-ACD5-1BBE-559F-44F53B2F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Raise Your Hands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has used each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534C-4015-E2DF-2595-DF77884D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ChatGPT</a:t>
            </a:r>
          </a:p>
          <a:p>
            <a:pPr marL="0" indent="0">
              <a:buNone/>
            </a:pPr>
            <a:r>
              <a:rPr lang="en-US" dirty="0"/>
              <a:t>DALL-E 2 or </a:t>
            </a:r>
            <a:r>
              <a:rPr lang="en-US" dirty="0" err="1"/>
              <a:t>StableDiffusion</a:t>
            </a:r>
            <a:r>
              <a:rPr lang="en-US" dirty="0"/>
              <a:t> or </a:t>
            </a:r>
            <a:r>
              <a:rPr lang="en-US" dirty="0" err="1"/>
              <a:t>MidJourney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Claude</a:t>
            </a:r>
          </a:p>
          <a:p>
            <a:pPr marL="0" indent="0">
              <a:buNone/>
            </a:pPr>
            <a:r>
              <a:rPr lang="en-US" dirty="0"/>
              <a:t>Inflection PI</a:t>
            </a:r>
          </a:p>
          <a:p>
            <a:pPr marL="0" indent="0">
              <a:buNone/>
            </a:pPr>
            <a:r>
              <a:rPr lang="en-US" dirty="0" err="1"/>
              <a:t>MathBERT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503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D252-AA28-4F53-6062-131E4B2D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FADE5-703B-B7A6-507B-CE24EFB62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73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0D58-7302-19AD-93F3-A46EE9E6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videos discussed a range of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057BA-4E92-F56F-277B-52DC1D29B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Linear Regression</a:t>
            </a:r>
          </a:p>
          <a:p>
            <a:r>
              <a:rPr lang="en-US" dirty="0"/>
              <a:t>Regression Trees</a:t>
            </a:r>
          </a:p>
          <a:p>
            <a:r>
              <a:rPr lang="en-US" dirty="0"/>
              <a:t>Logistic Regression (a classifier!)</a:t>
            </a:r>
          </a:p>
          <a:p>
            <a:r>
              <a:rPr lang="en-US" dirty="0"/>
              <a:t>Decision Trees</a:t>
            </a:r>
          </a:p>
          <a:p>
            <a:r>
              <a:rPr lang="en-US" dirty="0"/>
              <a:t>Random Forest (Bagging)</a:t>
            </a:r>
          </a:p>
          <a:p>
            <a:r>
              <a:rPr lang="en-US" dirty="0" err="1"/>
              <a:t>XGBoost</a:t>
            </a:r>
            <a:r>
              <a:rPr lang="en-US" dirty="0"/>
              <a:t>  (Boosting)</a:t>
            </a:r>
          </a:p>
          <a:p>
            <a:r>
              <a:rPr lang="en-US" dirty="0"/>
              <a:t>Neural Networks/Recurrent Neural Networks</a:t>
            </a:r>
          </a:p>
          <a:p>
            <a:pPr lvl="1"/>
            <a:r>
              <a:rPr lang="en-US" dirty="0"/>
              <a:t>What Transformer/Foundation Models are built on</a:t>
            </a:r>
          </a:p>
        </p:txBody>
      </p:sp>
    </p:spTree>
    <p:extLst>
      <p:ext uri="{BB962C8B-B14F-4D97-AF65-F5344CB8AC3E}">
        <p14:creationId xmlns:p14="http://schemas.microsoft.com/office/powerpoint/2010/main" val="41764879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FCF0-355B-3189-3A70-102B6CDB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or comments </a:t>
            </a:r>
            <a:br>
              <a:rPr lang="en-US" dirty="0"/>
            </a:br>
            <a:r>
              <a:rPr lang="en-US" dirty="0"/>
              <a:t>about any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D50F1-C484-0EA2-EC5F-E77A5AD2F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25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anyone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any classification algorithms outside the set discussed/recommended in the videos?</a:t>
            </a:r>
          </a:p>
          <a:p>
            <a:endParaRPr lang="en-US" dirty="0"/>
          </a:p>
          <a:p>
            <a:r>
              <a:rPr lang="en-US" dirty="0"/>
              <a:t>Say more?</a:t>
            </a:r>
          </a:p>
        </p:txBody>
      </p:sp>
    </p:spTree>
    <p:extLst>
      <p:ext uri="{BB962C8B-B14F-4D97-AF65-F5344CB8AC3E}">
        <p14:creationId xmlns:p14="http://schemas.microsoft.com/office/powerpoint/2010/main" val="32132730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1D61E-D502-4C99-842F-A820D628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D4D43-E462-4F5D-BED4-C5D90926F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446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3B5DE-B8B9-48B2-B6BA-8396A17C4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47AE5-448E-45A7-96F3-5BAC3C70F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one algorithm that seems really appropriate?</a:t>
            </a:r>
          </a:p>
          <a:p>
            <a:r>
              <a:rPr lang="en-US" dirty="0"/>
              <a:t>Run every algorithm that will actually run for your data?</a:t>
            </a:r>
          </a:p>
          <a:p>
            <a:endParaRPr lang="en-US" dirty="0"/>
          </a:p>
          <a:p>
            <a:r>
              <a:rPr lang="en-US" dirty="0"/>
              <a:t>Something in between?</a:t>
            </a:r>
          </a:p>
        </p:txBody>
      </p:sp>
    </p:spTree>
    <p:extLst>
      <p:ext uri="{BB962C8B-B14F-4D97-AF65-F5344CB8AC3E}">
        <p14:creationId xmlns:p14="http://schemas.microsoft.com/office/powerpoint/2010/main" val="39906675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3B5DE-B8B9-48B2-B6BA-8396A17C4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typical lab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47AE5-448E-45A7-96F3-5BAC3C70F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a small number of algorithms that</a:t>
            </a:r>
          </a:p>
          <a:p>
            <a:pPr lvl="1"/>
            <a:r>
              <a:rPr lang="en-US" dirty="0"/>
              <a:t>Have worked on past similar problems</a:t>
            </a:r>
          </a:p>
          <a:p>
            <a:pPr lvl="1"/>
            <a:r>
              <a:rPr lang="en-US" dirty="0"/>
              <a:t>Fit different kinds of patterns from each other</a:t>
            </a:r>
          </a:p>
        </p:txBody>
      </p:sp>
    </p:spTree>
    <p:extLst>
      <p:ext uri="{BB962C8B-B14F-4D97-AF65-F5344CB8AC3E}">
        <p14:creationId xmlns:p14="http://schemas.microsoft.com/office/powerpoint/2010/main" val="168109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716D-7593-303C-80DD-F5A99B21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Note: basic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24431-61C1-7E0F-547C-F7F433525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 tells you to show your work, put in a couple characters there</a:t>
            </a:r>
          </a:p>
          <a:p>
            <a:r>
              <a:rPr lang="en-US" dirty="0"/>
              <a:t>We do not expect you to show your work</a:t>
            </a:r>
          </a:p>
          <a:p>
            <a:r>
              <a:rPr lang="en-US" dirty="0"/>
              <a:t>This is a glitch and we’re trying to fix it – thanks for </a:t>
            </a:r>
            <a:r>
              <a:rPr lang="en-US"/>
              <a:t>your understanding</a:t>
            </a:r>
          </a:p>
        </p:txBody>
      </p:sp>
    </p:spTree>
    <p:extLst>
      <p:ext uri="{BB962C8B-B14F-4D97-AF65-F5344CB8AC3E}">
        <p14:creationId xmlns:p14="http://schemas.microsoft.com/office/powerpoint/2010/main" val="23028953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E840-7AD1-4D3F-96A2-6A0C504F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really the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DEFA3-560A-43AE-89C7-0356E6909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 is it the data you put into it?</a:t>
            </a:r>
          </a:p>
          <a:p>
            <a:endParaRPr lang="en-US" dirty="0"/>
          </a:p>
          <a:p>
            <a:r>
              <a:rPr lang="en-US" dirty="0"/>
              <a:t>We’ll come back to this in the Feature Engineering lecture</a:t>
            </a:r>
          </a:p>
        </p:txBody>
      </p:sp>
    </p:spTree>
    <p:extLst>
      <p:ext uri="{BB962C8B-B14F-4D97-AF65-F5344CB8AC3E}">
        <p14:creationId xmlns:p14="http://schemas.microsoft.com/office/powerpoint/2010/main" val="38722528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FC9DF-D5C8-7142-882A-4CA6A440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914D3-13D3-5BA4-349C-9A2E1A767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660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AD262-E2A0-F299-2323-04193074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Algorithmic Bias?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1DC5-4817-A953-3BC6-059628E7D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61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7BB1-E5A6-0081-7DDA-12A0525E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Algorithmic Bias: Classical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8A5CC-BD9B-28AD-BA69-17D9E3C18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Biased computer systems “</a:t>
            </a:r>
            <a:r>
              <a:rPr lang="en-US" i="1" dirty="0"/>
              <a:t>systematically</a:t>
            </a:r>
            <a:r>
              <a:rPr lang="en-US" dirty="0"/>
              <a:t> and </a:t>
            </a:r>
            <a:r>
              <a:rPr lang="en-US" i="1" dirty="0"/>
              <a:t>unfairly discriminate</a:t>
            </a:r>
            <a:r>
              <a:rPr lang="en-US" dirty="0"/>
              <a:t> against individuals or groups of individuals in favor of others.</a:t>
            </a: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/>
              <a:t>(Friedman &amp; </a:t>
            </a:r>
            <a:r>
              <a:rPr lang="en-US" dirty="0" err="1"/>
              <a:t>Nissenbaum</a:t>
            </a:r>
            <a:r>
              <a:rPr lang="en-US" dirty="0"/>
              <a:t>, 1996)</a:t>
            </a:r>
          </a:p>
        </p:txBody>
      </p:sp>
    </p:spTree>
    <p:extLst>
      <p:ext uri="{BB962C8B-B14F-4D97-AF65-F5344CB8AC3E}">
        <p14:creationId xmlns:p14="http://schemas.microsoft.com/office/powerpoint/2010/main" val="322157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7BB1-E5A6-0081-7DDA-12A0525E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Algorithmic Bias: Working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8A5CC-BD9B-28AD-BA69-17D9E3C18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Cases where model performance is substantially better or worse across mutually exclusive groups, separated by non-malleable factors</a:t>
            </a:r>
          </a:p>
          <a:p>
            <a:pPr marL="114300" indent="0">
              <a:spcBef>
                <a:spcPts val="1200"/>
              </a:spcBef>
              <a:buSzPts val="1800"/>
              <a:buNone/>
            </a:pPr>
            <a:r>
              <a:rPr lang="en-US" dirty="0"/>
              <a:t>   (Baker &amp; Hawn, 2022)</a:t>
            </a:r>
          </a:p>
          <a:p>
            <a:pPr marL="114300" lvl="0" indent="0" algn="l" rtl="0"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FB14-B067-E5B7-F6FE-DDF68320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does algorithmic </a:t>
            </a:r>
            <a:r>
              <a:rPr lang="en-US"/>
              <a:t>bias happen?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57DC-C5B5-6FF8-F050-74028755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653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FB14-B067-E5B7-F6FE-DDF68320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does algorithmic bias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57DC-C5B5-6FF8-F050-74028755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30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FB14-B067-E5B7-F6FE-DDF68320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it still rare to check for algorithmic bias?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57DC-C5B5-6FF8-F050-74028755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651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1E540-3BB1-3365-2B8C-4EBB65B47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Lots of paradigms and metrics for algorithmic 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18B1-6BC6-3135-8639-61D4ACA8C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of the time, people in our field just check for difference in model success at making predictions (which is the Separation paradigm of algorithmic bias)</a:t>
            </a:r>
          </a:p>
          <a:p>
            <a:pPr lvl="1"/>
            <a:r>
              <a:rPr lang="en-US" dirty="0"/>
              <a:t>Compute AUC ROC for each group, compare</a:t>
            </a:r>
            <a:br>
              <a:rPr lang="en-US" dirty="0"/>
            </a:br>
            <a:r>
              <a:rPr lang="en-US" dirty="0"/>
              <a:t>(We will discuss AUC ROC next week)</a:t>
            </a:r>
          </a:p>
          <a:p>
            <a:endParaRPr lang="en-US" dirty="0"/>
          </a:p>
          <a:p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5824450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2616-65FF-D023-5C60-881F5334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68265-4C8D-7179-8E49-BC1AC96FF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4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6C9B7-09E0-7D39-3538-2A0300DDC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class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683B8-AD8B-0803-669F-F9435EF3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semesters, the video textbook is a little out of date</a:t>
            </a:r>
          </a:p>
          <a:p>
            <a:r>
              <a:rPr lang="en-US" dirty="0"/>
              <a:t>In those semesters, I use class time to lecture</a:t>
            </a:r>
          </a:p>
          <a:p>
            <a:endParaRPr lang="en-US" dirty="0"/>
          </a:p>
          <a:p>
            <a:r>
              <a:rPr lang="en-US" dirty="0"/>
              <a:t>But this semester, the video textbook is reasonably up to date</a:t>
            </a:r>
          </a:p>
          <a:p>
            <a:r>
              <a:rPr lang="en-US" dirty="0"/>
              <a:t>So we will use class time to discuss, answer questions, etc.</a:t>
            </a:r>
          </a:p>
        </p:txBody>
      </p:sp>
    </p:spTree>
    <p:extLst>
      <p:ext uri="{BB962C8B-B14F-4D97-AF65-F5344CB8AC3E}">
        <p14:creationId xmlns:p14="http://schemas.microsoft.com/office/powerpoint/2010/main" val="9386326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Regression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quickly review the example from the video</a:t>
            </a:r>
          </a:p>
        </p:txBody>
      </p:sp>
    </p:spTree>
    <p:extLst>
      <p:ext uri="{BB962C8B-B14F-4D97-AF65-F5344CB8AC3E}">
        <p14:creationId xmlns:p14="http://schemas.microsoft.com/office/powerpoint/2010/main" val="1588567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graph the relationship between number of graduate students and number of papers per year</a:t>
            </a:r>
          </a:p>
        </p:txBody>
      </p:sp>
    </p:spTree>
    <p:extLst>
      <p:ext uri="{BB962C8B-B14F-4D97-AF65-F5344CB8AC3E}">
        <p14:creationId xmlns:p14="http://schemas.microsoft.com/office/powerpoint/2010/main" val="307674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714500" y="1524000"/>
          <a:ext cx="57721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07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Number of papers =</a:t>
            </a:r>
            <a:br>
              <a:rPr lang="en-US" dirty="0"/>
            </a:br>
            <a:r>
              <a:rPr lang="en-US" dirty="0"/>
              <a:t>	4 +</a:t>
            </a:r>
            <a:br>
              <a:rPr lang="en-US" dirty="0"/>
            </a:br>
            <a:r>
              <a:rPr lang="en-US" dirty="0"/>
              <a:t>	2 * # of grad students</a:t>
            </a:r>
            <a:br>
              <a:rPr lang="en-US" dirty="0"/>
            </a:br>
            <a:r>
              <a:rPr lang="en-US" dirty="0"/>
              <a:t>	- 0.1 * (# of grad students)</a:t>
            </a:r>
            <a:r>
              <a:rPr lang="en-US" baseline="30000" dirty="0"/>
              <a:t>2</a:t>
            </a:r>
          </a:p>
          <a:p>
            <a:endParaRPr lang="en-US" baseline="30000" dirty="0"/>
          </a:p>
          <a:p>
            <a:r>
              <a:rPr lang="en-US" dirty="0"/>
              <a:t>But does that actually mean that </a:t>
            </a:r>
            <a:br>
              <a:rPr lang="en-US" dirty="0"/>
            </a:br>
            <a:r>
              <a:rPr lang="en-US" dirty="0"/>
              <a:t> (# of grad students)</a:t>
            </a:r>
            <a:r>
              <a:rPr lang="en-US" baseline="30000" dirty="0"/>
              <a:t>2 </a:t>
            </a:r>
            <a:r>
              <a:rPr lang="en-US" dirty="0"/>
              <a:t>is associated with less publication?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9087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85900" y="1600200"/>
            <a:ext cx="6172200" cy="51054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(# of grad students)</a:t>
            </a:r>
            <a:r>
              <a:rPr lang="en-US" baseline="30000" dirty="0"/>
              <a:t>2 </a:t>
            </a:r>
            <a:r>
              <a:rPr lang="en-US" dirty="0"/>
              <a:t>is actually positively correlated with publications!</a:t>
            </a:r>
          </a:p>
          <a:p>
            <a:pPr lvl="1"/>
            <a:r>
              <a:rPr lang="en-US" dirty="0"/>
              <a:t>r=0.46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943100" y="1524000"/>
          <a:ext cx="508635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445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85900" y="1600200"/>
            <a:ext cx="6172200" cy="51054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relationship is only in the negative direction when the number of graduate students is already in the model…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943100" y="1524000"/>
          <a:ext cx="508635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170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7917A-94ED-82F0-820C-8F8247D1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and Interpretable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66A4C-19F1-707E-DFE6-FC60B0C83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37139621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reasons for a specific prediction can be explained to a human</a:t>
            </a:r>
          </a:p>
        </p:txBody>
      </p:sp>
    </p:spTree>
    <p:extLst>
      <p:ext uri="{BB962C8B-B14F-4D97-AF65-F5344CB8AC3E}">
        <p14:creationId xmlns:p14="http://schemas.microsoft.com/office/powerpoint/2010/main" val="364174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process leading to predictions can be understood by a human</a:t>
            </a:r>
          </a:p>
        </p:txBody>
      </p:sp>
    </p:spTree>
    <p:extLst>
      <p:ext uri="{BB962C8B-B14F-4D97-AF65-F5344CB8AC3E}">
        <p14:creationId xmlns:p14="http://schemas.microsoft.com/office/powerpoint/2010/main" val="45512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Contribution of predictor</a:t>
            </a:r>
          </a:p>
          <a:p>
            <a:pPr lvl="1"/>
            <a:r>
              <a:rPr lang="en-US" dirty="0"/>
              <a:t>How much worse does the model do without the predictor?</a:t>
            </a:r>
          </a:p>
          <a:p>
            <a:pPr lvl="1"/>
            <a:r>
              <a:rPr lang="en-US" dirty="0"/>
              <a:t>What proportion of models within an ensemble contain the predictor? (This is what Random Forest uses)</a:t>
            </a:r>
          </a:p>
          <a:p>
            <a:pPr lvl="1"/>
            <a:r>
              <a:rPr lang="en-US" dirty="0"/>
              <a:t>The average of the predictor’s contribution to the final prediction in all possible scenarios (SHAP values)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2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E6DBF-29CF-344D-0CD2-3F37FAA3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means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7446C-28D1-BEB6-31FF-47941B6C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 questions</a:t>
            </a:r>
          </a:p>
        </p:txBody>
      </p:sp>
    </p:spTree>
    <p:extLst>
      <p:ext uri="{BB962C8B-B14F-4D97-AF65-F5344CB8AC3E}">
        <p14:creationId xmlns:p14="http://schemas.microsoft.com/office/powerpoint/2010/main" val="3980404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Sensitivity analysis</a:t>
            </a:r>
          </a:p>
          <a:p>
            <a:pPr lvl="1"/>
            <a:r>
              <a:rPr lang="en-US" dirty="0"/>
              <a:t>If we change each of the predictors, which predictor changes most impact the prediction? (LIME)</a:t>
            </a:r>
          </a:p>
          <a:p>
            <a:pPr lvl="1"/>
            <a:r>
              <a:rPr lang="en-US" dirty="0"/>
              <a:t>Which predictor values cannot change, or the prediction would change? (CEM)</a:t>
            </a:r>
          </a:p>
          <a:p>
            <a:pPr lvl="1"/>
            <a:r>
              <a:rPr lang="en-US" dirty="0"/>
              <a:t>What are the smallest changes to predictors that would change the prediction? (</a:t>
            </a:r>
            <a:r>
              <a:rPr lang="en-US" dirty="0" err="1"/>
              <a:t>DiCE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4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Layer-wise relevance propagation (LRP)</a:t>
            </a:r>
          </a:p>
          <a:p>
            <a:pPr lvl="1"/>
            <a:r>
              <a:rPr lang="en-US" dirty="0"/>
              <a:t>Take the result and run neural network backwards</a:t>
            </a:r>
          </a:p>
          <a:p>
            <a:pPr lvl="1"/>
            <a:r>
              <a:rPr lang="en-US" dirty="0"/>
              <a:t>Which specific predictors/values stay the same as the original data? </a:t>
            </a:r>
          </a:p>
        </p:txBody>
      </p:sp>
    </p:spTree>
    <p:extLst>
      <p:ext uri="{BB962C8B-B14F-4D97-AF65-F5344CB8AC3E}">
        <p14:creationId xmlns:p14="http://schemas.microsoft.com/office/powerpoint/2010/main" val="104768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6E38-F082-06CF-078F-3126B4074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C744-4A32-562C-0525-7B323EAAC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525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F340-2845-2C4C-F2A9-16A2A96C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159A3-5530-0CA8-82FB-C9CAA25EE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up with a scenario where one or more of these </a:t>
            </a:r>
            <a:r>
              <a:rPr lang="en-US" dirty="0" err="1"/>
              <a:t>explainability</a:t>
            </a:r>
            <a:r>
              <a:rPr lang="en-US" dirty="0"/>
              <a:t> approaches is a clear good choice?</a:t>
            </a:r>
          </a:p>
          <a:p>
            <a:endParaRPr lang="en-US" dirty="0"/>
          </a:p>
          <a:p>
            <a:r>
              <a:rPr lang="en-US" dirty="0"/>
              <a:t>What’s the scenario? </a:t>
            </a:r>
            <a:br>
              <a:rPr lang="en-US" dirty="0"/>
            </a:br>
            <a:r>
              <a:rPr lang="en-US" dirty="0"/>
              <a:t>Which </a:t>
            </a:r>
            <a:r>
              <a:rPr lang="en-US" dirty="0" err="1"/>
              <a:t>explainability</a:t>
            </a:r>
            <a:r>
              <a:rPr lang="en-US" dirty="0"/>
              <a:t> approach?</a:t>
            </a:r>
          </a:p>
        </p:txBody>
      </p:sp>
    </p:spTree>
    <p:extLst>
      <p:ext uri="{BB962C8B-B14F-4D97-AF65-F5344CB8AC3E}">
        <p14:creationId xmlns:p14="http://schemas.microsoft.com/office/powerpoint/2010/main" val="32924002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B654D-5BCB-996A-47FE-1F5D52AD6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 case study on </a:t>
            </a:r>
            <a:r>
              <a:rPr lang="en-US" dirty="0" err="1"/>
              <a:t>xAI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9AE36-9880-E2AF-9648-8F461526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 err="1"/>
              <a:t>Hoq</a:t>
            </a:r>
            <a:r>
              <a:rPr lang="en-US" dirty="0"/>
              <a:t> et al (2023) paper</a:t>
            </a:r>
          </a:p>
          <a:p>
            <a:endParaRPr lang="en-US" dirty="0"/>
          </a:p>
          <a:p>
            <a:r>
              <a:rPr lang="en-US" dirty="0"/>
              <a:t>Any comments or questions on that paper?</a:t>
            </a:r>
          </a:p>
        </p:txBody>
      </p:sp>
    </p:spTree>
    <p:extLst>
      <p:ext uri="{BB962C8B-B14F-4D97-AF65-F5344CB8AC3E}">
        <p14:creationId xmlns:p14="http://schemas.microsoft.com/office/powerpoint/2010/main" val="25158327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0B4D-2A0F-BC0B-9E48-08C6E2B7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comments or questions about Zhang et al. case study?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1ABA7-E2CF-E61F-9224-DD9F98A02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444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0B4D-2A0F-BC0B-9E48-08C6E2B7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papers on same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1ABA7-E2CF-E61F-9224-DD9F98A02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models use demographic variables as predictors?</a:t>
            </a:r>
          </a:p>
          <a:p>
            <a:endParaRPr lang="en-US" dirty="0"/>
          </a:p>
          <a:p>
            <a:r>
              <a:rPr lang="en-US" dirty="0" err="1"/>
              <a:t>Deho</a:t>
            </a:r>
            <a:r>
              <a:rPr lang="en-US" dirty="0"/>
              <a:t> et al (2022)</a:t>
            </a:r>
          </a:p>
          <a:p>
            <a:pPr lvl="1"/>
            <a:r>
              <a:rPr lang="en-US" dirty="0"/>
              <a:t>Minimal impact on predictive goodness</a:t>
            </a:r>
          </a:p>
          <a:p>
            <a:endParaRPr lang="en-US" dirty="0"/>
          </a:p>
          <a:p>
            <a:r>
              <a:rPr lang="en-US" dirty="0"/>
              <a:t>Baker et al. (in press)</a:t>
            </a:r>
          </a:p>
          <a:p>
            <a:pPr lvl="1"/>
            <a:r>
              <a:rPr lang="en-US" dirty="0"/>
              <a:t>Reduces actionability and can reinforce prejudice</a:t>
            </a:r>
          </a:p>
        </p:txBody>
      </p:sp>
    </p:spTree>
    <p:extLst>
      <p:ext uri="{BB962C8B-B14F-4D97-AF65-F5344CB8AC3E}">
        <p14:creationId xmlns:p14="http://schemas.microsoft.com/office/powerpoint/2010/main" val="38532627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0B4D-2A0F-BC0B-9E48-08C6E2B7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1ABA7-E2CF-E61F-9224-DD9F98A02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models use demographic variables as predictors?</a:t>
            </a:r>
          </a:p>
          <a:p>
            <a:endParaRPr lang="en-US" dirty="0"/>
          </a:p>
          <a:p>
            <a:r>
              <a:rPr lang="en-US" dirty="0" err="1"/>
              <a:t>Deho</a:t>
            </a:r>
            <a:r>
              <a:rPr lang="en-US" dirty="0"/>
              <a:t> et al (2022)</a:t>
            </a:r>
          </a:p>
          <a:p>
            <a:pPr lvl="1"/>
            <a:r>
              <a:rPr lang="en-US" dirty="0"/>
              <a:t>Minimal impact on predictive goodness</a:t>
            </a:r>
          </a:p>
          <a:p>
            <a:endParaRPr lang="en-US" dirty="0"/>
          </a:p>
          <a:p>
            <a:r>
              <a:rPr lang="en-US" dirty="0"/>
              <a:t>Baker et al. (in press)</a:t>
            </a:r>
          </a:p>
          <a:p>
            <a:pPr lvl="1"/>
            <a:r>
              <a:rPr lang="en-US" dirty="0"/>
              <a:t>Reduces actionability and can reinforce prejudice</a:t>
            </a:r>
          </a:p>
        </p:txBody>
      </p:sp>
    </p:spTree>
    <p:extLst>
      <p:ext uri="{BB962C8B-B14F-4D97-AF65-F5344CB8AC3E}">
        <p14:creationId xmlns:p14="http://schemas.microsoft.com/office/powerpoint/2010/main" val="11687575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123C0-2D71-1F39-50FC-3AE439587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done with prediction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BFEEF-9E37-1A31-00DD-009E1FC87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3: Behavior &amp; Affect Modeling</a:t>
            </a:r>
          </a:p>
          <a:p>
            <a:pPr marL="0" indent="0">
              <a:buNone/>
            </a:pPr>
            <a:r>
              <a:rPr lang="en-US" dirty="0"/>
              <a:t>4: Diagnostic Metrics</a:t>
            </a:r>
          </a:p>
          <a:p>
            <a:pPr marL="0" indent="0">
              <a:buNone/>
            </a:pPr>
            <a:r>
              <a:rPr lang="en-US" dirty="0"/>
              <a:t>5: Feature Engineering &amp; Tweaking Towards Optimality</a:t>
            </a:r>
          </a:p>
        </p:txBody>
      </p:sp>
    </p:spTree>
    <p:extLst>
      <p:ext uri="{BB962C8B-B14F-4D97-AF65-F5344CB8AC3E}">
        <p14:creationId xmlns:p14="http://schemas.microsoft.com/office/powerpoint/2010/main" val="37935991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5E9F-4F53-4C6E-84AE-AB31367A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last questions or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60CBE-1401-4359-9500-CF14C8DF5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1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F6DA-BA6E-C594-CE50-B3350B90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6042C-D880-A512-DEAC-D51937BB2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raise your hand or tell me the answer</a:t>
            </a:r>
          </a:p>
          <a:p>
            <a:endParaRPr lang="en-US" dirty="0"/>
          </a:p>
          <a:p>
            <a:r>
              <a:rPr lang="en-US" dirty="0"/>
              <a:t>Who watched all the assigned videos?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409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157D4-D902-6D6A-115D-A67F9F9A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7407D-1D27-BDDD-9BD8-E9466D1B4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September 14 &amp; 19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September 14 will be virtual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(you can come here in person but I will </a:t>
            </a:r>
            <a:r>
              <a:rPr lang="en-US">
                <a:solidFill>
                  <a:srgbClr val="FF0000"/>
                </a:solidFill>
              </a:rPr>
              <a:t>be on-screen)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Behavior and Affect Detection</a:t>
            </a:r>
          </a:p>
          <a:p>
            <a:pPr lvl="1"/>
            <a:r>
              <a:rPr lang="en-US" dirty="0"/>
              <a:t>Basic: Classifier Due September 18</a:t>
            </a:r>
          </a:p>
          <a:p>
            <a:r>
              <a:rPr lang="en-US" dirty="0"/>
              <a:t>September 21 &amp; 26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September 26 will start 30 minutes late</a:t>
            </a:r>
          </a:p>
          <a:p>
            <a:pPr lvl="1"/>
            <a:r>
              <a:rPr lang="en-US" dirty="0"/>
              <a:t>Diagnostic Metrics</a:t>
            </a:r>
          </a:p>
          <a:p>
            <a:pPr lvl="1"/>
            <a:r>
              <a:rPr lang="en-US" dirty="0"/>
              <a:t>Creative: Behavior Detection Due September 25</a:t>
            </a:r>
          </a:p>
          <a:p>
            <a:r>
              <a:rPr lang="en-US" dirty="0"/>
              <a:t>September 28 &amp; October 3</a:t>
            </a:r>
          </a:p>
          <a:p>
            <a:pPr lvl="1"/>
            <a:r>
              <a:rPr lang="en-US" dirty="0"/>
              <a:t>Feature Engineering and Distillation</a:t>
            </a:r>
          </a:p>
          <a:p>
            <a:pPr lvl="1"/>
            <a:r>
              <a:rPr lang="en-US" dirty="0"/>
              <a:t>Basic: Diagnostic Metrics Due October 2</a:t>
            </a:r>
          </a:p>
        </p:txBody>
      </p:sp>
    </p:spTree>
    <p:extLst>
      <p:ext uri="{BB962C8B-B14F-4D97-AF65-F5344CB8AC3E}">
        <p14:creationId xmlns:p14="http://schemas.microsoft.com/office/powerpoint/2010/main" val="23801809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F6DA-BA6E-C594-CE50-B3350B90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6042C-D880-A512-DEAC-D51937BB2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not raise your hand or tell me the answer</a:t>
            </a:r>
          </a:p>
          <a:p>
            <a:endParaRPr lang="en-US" dirty="0"/>
          </a:p>
          <a:p>
            <a:r>
              <a:rPr lang="en-US" dirty="0"/>
              <a:t>Who watched all the assigned videos?</a:t>
            </a:r>
          </a:p>
          <a:p>
            <a:endParaRPr lang="en-US" dirty="0"/>
          </a:p>
          <a:p>
            <a:r>
              <a:rPr lang="en-US" dirty="0"/>
              <a:t>If you didn’t do this, you missed the key content for the week!</a:t>
            </a:r>
          </a:p>
          <a:p>
            <a:endParaRPr lang="en-US" dirty="0"/>
          </a:p>
          <a:p>
            <a:r>
              <a:rPr lang="en-US" dirty="0"/>
              <a:t>Even more important than coming to class</a:t>
            </a:r>
          </a:p>
        </p:txBody>
      </p:sp>
    </p:spTree>
    <p:extLst>
      <p:ext uri="{BB962C8B-B14F-4D97-AF65-F5344CB8AC3E}">
        <p14:creationId xmlns:p14="http://schemas.microsoft.com/office/powerpoint/2010/main" val="209563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B371B-1DF7-86F1-E37C-BD98CB54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warmed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6B25-E3B2-957D-CB94-FFE9398C8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5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1620</Words>
  <Application>Microsoft Office PowerPoint</Application>
  <PresentationFormat>On-screen Show (4:3)</PresentationFormat>
  <Paragraphs>304</Paragraphs>
  <Slides>71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4" baseType="lpstr">
      <vt:lpstr>Arial</vt:lpstr>
      <vt:lpstr>Calibri</vt:lpstr>
      <vt:lpstr>Office Theme</vt:lpstr>
      <vt:lpstr>Core Methods in  Educational Data Mining</vt:lpstr>
      <vt:lpstr>Questions about Basic HW 1?</vt:lpstr>
      <vt:lpstr>Reminders: basic assignments</vt:lpstr>
      <vt:lpstr>Note: basic assignments</vt:lpstr>
      <vt:lpstr>Reminder: class time</vt:lpstr>
      <vt:lpstr>What this means</vt:lpstr>
      <vt:lpstr>Exercise on your own</vt:lpstr>
      <vt:lpstr>Exercise on your own</vt:lpstr>
      <vt:lpstr>Let’s get warmed up</vt:lpstr>
      <vt:lpstr>What is big data?</vt:lpstr>
      <vt:lpstr>Some definitions</vt:lpstr>
      <vt:lpstr>A moving target</vt:lpstr>
      <vt:lpstr>Not just big but open is important</vt:lpstr>
      <vt:lpstr>Tycho Brahe</vt:lpstr>
      <vt:lpstr>Johannes Kepler</vt:lpstr>
      <vt:lpstr>Johannes Kepler</vt:lpstr>
      <vt:lpstr>Johannes Kepler</vt:lpstr>
      <vt:lpstr>Johannes Kepler</vt:lpstr>
      <vt:lpstr>What are the types of EDM method?</vt:lpstr>
      <vt:lpstr>What type of method are each of these? (According to Baker)</vt:lpstr>
      <vt:lpstr>Questions? Comments?</vt:lpstr>
      <vt:lpstr>Today</vt:lpstr>
      <vt:lpstr>What do each of these predict?</vt:lpstr>
      <vt:lpstr>Can you give me an application of these?</vt:lpstr>
      <vt:lpstr>Density Estimator</vt:lpstr>
      <vt:lpstr>Next token prediction</vt:lpstr>
      <vt:lpstr>Matrix prediction</vt:lpstr>
      <vt:lpstr>Can you give me any examples of this? </vt:lpstr>
      <vt:lpstr>DALL-E 2</vt:lpstr>
      <vt:lpstr>Transformer/Foundation Models</vt:lpstr>
      <vt:lpstr>Transformer/Foundation Models</vt:lpstr>
      <vt:lpstr>Raise Your Hands  Who has used each of these?</vt:lpstr>
      <vt:lpstr>Questions? Comments?</vt:lpstr>
      <vt:lpstr>The videos discussed a range of algorithms</vt:lpstr>
      <vt:lpstr>Questions or comments  about any of these?</vt:lpstr>
      <vt:lpstr>Has anyone</vt:lpstr>
      <vt:lpstr>A practical question</vt:lpstr>
      <vt:lpstr>Should you</vt:lpstr>
      <vt:lpstr>My typical lab practice</vt:lpstr>
      <vt:lpstr>Is it really the algorithm?</vt:lpstr>
      <vt:lpstr>Questions? Comments?</vt:lpstr>
      <vt:lpstr>What is Algorithmic Bias?</vt:lpstr>
      <vt:lpstr>Algorithmic Bias: Classical Definition</vt:lpstr>
      <vt:lpstr>Algorithmic Bias: Working Definition</vt:lpstr>
      <vt:lpstr>Why does algorithmic bias happen?</vt:lpstr>
      <vt:lpstr>Why does algorithmic bias matter?</vt:lpstr>
      <vt:lpstr>Why is it still rare to check for algorithmic bias?</vt:lpstr>
      <vt:lpstr>Lots of paradigms and metrics for algorithmic bias</vt:lpstr>
      <vt:lpstr>Comments? Questions?</vt:lpstr>
      <vt:lpstr>Interpreting Regression Models</vt:lpstr>
      <vt:lpstr>Example of Caveat</vt:lpstr>
      <vt:lpstr>Data</vt:lpstr>
      <vt:lpstr>Model</vt:lpstr>
      <vt:lpstr>Example of Caveat</vt:lpstr>
      <vt:lpstr>Example of Caveat</vt:lpstr>
      <vt:lpstr>Explainable and Interpretable AI</vt:lpstr>
      <vt:lpstr>Explainable AI</vt:lpstr>
      <vt:lpstr>Interpretable AI</vt:lpstr>
      <vt:lpstr>AI Methods for Explainable AI</vt:lpstr>
      <vt:lpstr>AI Methods for Explainable AI</vt:lpstr>
      <vt:lpstr>AI Methods for Explainable AI</vt:lpstr>
      <vt:lpstr>Questions? Comments?</vt:lpstr>
      <vt:lpstr>Can you…</vt:lpstr>
      <vt:lpstr>For a case study on xAI</vt:lpstr>
      <vt:lpstr>Any comments or questions about Zhang et al. case study?</vt:lpstr>
      <vt:lpstr>Two papers on same topic</vt:lpstr>
      <vt:lpstr>Comments? Questions?</vt:lpstr>
      <vt:lpstr>Not done with prediction models</vt:lpstr>
      <vt:lpstr>Any last questions or comments?</vt:lpstr>
      <vt:lpstr>Next classes</vt:lpstr>
      <vt:lpstr>The End 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Ryan</cp:lastModifiedBy>
  <cp:revision>521</cp:revision>
  <dcterms:created xsi:type="dcterms:W3CDTF">2010-01-07T20:34:12Z</dcterms:created>
  <dcterms:modified xsi:type="dcterms:W3CDTF">2023-09-07T17:13:27Z</dcterms:modified>
</cp:coreProperties>
</file>