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526" r:id="rId3"/>
    <p:sldId id="964" r:id="rId4"/>
    <p:sldId id="599" r:id="rId5"/>
    <p:sldId id="604" r:id="rId6"/>
    <p:sldId id="572" r:id="rId7"/>
    <p:sldId id="576" r:id="rId8"/>
    <p:sldId id="578" r:id="rId9"/>
    <p:sldId id="581" r:id="rId10"/>
    <p:sldId id="579" r:id="rId11"/>
    <p:sldId id="582" r:id="rId12"/>
    <p:sldId id="583" r:id="rId13"/>
    <p:sldId id="605" r:id="rId14"/>
    <p:sldId id="606" r:id="rId15"/>
    <p:sldId id="586" r:id="rId16"/>
    <p:sldId id="587" r:id="rId17"/>
    <p:sldId id="609" r:id="rId18"/>
    <p:sldId id="588" r:id="rId19"/>
    <p:sldId id="610" r:id="rId20"/>
    <p:sldId id="966" r:id="rId21"/>
    <p:sldId id="967" r:id="rId22"/>
    <p:sldId id="968" r:id="rId23"/>
    <p:sldId id="969" r:id="rId24"/>
    <p:sldId id="970" r:id="rId25"/>
    <p:sldId id="484" r:id="rId26"/>
    <p:sldId id="972" r:id="rId27"/>
    <p:sldId id="971" r:id="rId28"/>
    <p:sldId id="973" r:id="rId29"/>
    <p:sldId id="529" r:id="rId30"/>
    <p:sldId id="608" r:id="rId31"/>
    <p:sldId id="498" r:id="rId32"/>
    <p:sldId id="965" r:id="rId33"/>
    <p:sldId id="30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64" d="100"/>
          <a:sy n="64" d="100"/>
        </p:scale>
        <p:origin x="54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9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indicators of ground truth for student success?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28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indicators of ground truth for student success?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their advantages and disadvantages?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79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 on the Zhang et al. </a:t>
            </a:r>
            <a:br>
              <a:rPr lang="en-US" dirty="0"/>
            </a:br>
            <a:r>
              <a:rPr lang="en-US" dirty="0"/>
              <a:t>case study?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32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 on the </a:t>
            </a:r>
            <a:br>
              <a:rPr lang="en-US" dirty="0"/>
            </a:br>
            <a:r>
              <a:rPr lang="en-US" dirty="0"/>
              <a:t>Botelho et al. paper?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90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 on the </a:t>
            </a:r>
            <a:br>
              <a:rPr lang="en-US" dirty="0"/>
            </a:br>
            <a:r>
              <a:rPr lang="en-US" dirty="0"/>
              <a:t>Hutt et al. paper?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97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Grain-sizes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grain-size(s) were the detection focus for each paper/case study?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23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Grain-sizes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What are the advantages and disadvantages of working at these different grain-size(s)?</a:t>
            </a:r>
          </a:p>
          <a:p>
            <a:pPr lvl="1"/>
            <a:r>
              <a:rPr lang="en-US" dirty="0"/>
              <a:t>Student-level</a:t>
            </a:r>
          </a:p>
          <a:p>
            <a:pPr lvl="1"/>
            <a:r>
              <a:rPr lang="en-US" dirty="0"/>
              <a:t>Action-level</a:t>
            </a:r>
          </a:p>
          <a:p>
            <a:pPr lvl="1"/>
            <a:r>
              <a:rPr lang="en-US" dirty="0"/>
              <a:t>Observation-level</a:t>
            </a:r>
          </a:p>
          <a:p>
            <a:pPr lvl="1"/>
            <a:r>
              <a:rPr lang="en-US" dirty="0"/>
              <a:t>Problem/Activity-level</a:t>
            </a:r>
          </a:p>
          <a:p>
            <a:pPr lvl="1"/>
            <a:r>
              <a:rPr lang="en-US" dirty="0"/>
              <a:t>Day/Session-level</a:t>
            </a:r>
          </a:p>
          <a:p>
            <a:pPr lvl="1"/>
            <a:r>
              <a:rPr lang="en-US" dirty="0"/>
              <a:t>Lesson-level</a:t>
            </a:r>
          </a:p>
        </p:txBody>
      </p:sp>
    </p:spTree>
    <p:extLst>
      <p:ext uri="{BB962C8B-B14F-4D97-AF65-F5344CB8AC3E}">
        <p14:creationId xmlns:p14="http://schemas.microsoft.com/office/powerpoint/2010/main" val="1700843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95D47-43D5-0866-79AE-AB0875A7F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about the </a:t>
            </a:r>
            <a:br>
              <a:rPr lang="en-US" dirty="0"/>
            </a:br>
            <a:r>
              <a:rPr lang="en-US" dirty="0"/>
              <a:t>over-fitting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A207F-54DA-3FA9-831B-A88CDA9A5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textbook W2V5</a:t>
            </a:r>
          </a:p>
        </p:txBody>
      </p:sp>
    </p:spTree>
    <p:extLst>
      <p:ext uri="{BB962C8B-B14F-4D97-AF65-F5344CB8AC3E}">
        <p14:creationId xmlns:p14="http://schemas.microsoft.com/office/powerpoint/2010/main" val="3229416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we not expect (or want)</a:t>
            </a:r>
          </a:p>
          <a:p>
            <a:endParaRPr lang="en-US" dirty="0"/>
          </a:p>
          <a:p>
            <a:r>
              <a:rPr lang="en-US" dirty="0"/>
              <a:t>Detectors with Kappa = 0.75</a:t>
            </a:r>
          </a:p>
          <a:p>
            <a:endParaRPr lang="en-US" dirty="0"/>
          </a:p>
          <a:p>
            <a:r>
              <a:rPr lang="en-US" dirty="0"/>
              <a:t>For models built with training labels with inter-rater reliability Kappa = 0.62?</a:t>
            </a:r>
          </a:p>
        </p:txBody>
      </p:sp>
    </p:spTree>
    <p:extLst>
      <p:ext uri="{BB962C8B-B14F-4D97-AF65-F5344CB8AC3E}">
        <p14:creationId xmlns:p14="http://schemas.microsoft.com/office/powerpoint/2010/main" val="1830680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E324C-4289-E149-5994-735B9EDFD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7D912-D1E5-FE8A-DD14-3BEF45669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9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63CB-813A-97CD-8C7A-5CAF2D1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Basic HW 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98D0F-AC52-AEAE-A0F5-104C6EADB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76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8CC3E-00AC-4634-6519-B32E7195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454F-83BD-AA45-A5A7-B4217D80E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transfer learning?</a:t>
            </a:r>
          </a:p>
        </p:txBody>
      </p:sp>
    </p:spTree>
    <p:extLst>
      <p:ext uri="{BB962C8B-B14F-4D97-AF65-F5344CB8AC3E}">
        <p14:creationId xmlns:p14="http://schemas.microsoft.com/office/powerpoint/2010/main" val="201005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8CC3E-00AC-4634-6519-B32E7195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454F-83BD-AA45-A5A7-B4217D80E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transfer learning relate to algorithmic bias?</a:t>
            </a:r>
          </a:p>
        </p:txBody>
      </p:sp>
    </p:spTree>
    <p:extLst>
      <p:ext uri="{BB962C8B-B14F-4D97-AF65-F5344CB8AC3E}">
        <p14:creationId xmlns:p14="http://schemas.microsoft.com/office/powerpoint/2010/main" val="1480330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8CC3E-00AC-4634-6519-B32E7195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454F-83BD-AA45-A5A7-B4217D80E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the transfer learning strategies in the lecture?</a:t>
            </a:r>
          </a:p>
          <a:p>
            <a:pPr lvl="1"/>
            <a:r>
              <a:rPr lang="en-US" dirty="0"/>
              <a:t>Including Domain Adaptation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960705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8CC3E-00AC-4634-6519-B32E7195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454F-83BD-AA45-A5A7-B4217D80E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active learning?</a:t>
            </a:r>
          </a:p>
        </p:txBody>
      </p:sp>
    </p:spTree>
    <p:extLst>
      <p:ext uri="{BB962C8B-B14F-4D97-AF65-F5344CB8AC3E}">
        <p14:creationId xmlns:p14="http://schemas.microsoft.com/office/powerpoint/2010/main" val="860784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8CC3E-00AC-4634-6519-B32E7195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454F-83BD-AA45-A5A7-B4217D80E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active learning be used for transfer learning?</a:t>
            </a:r>
          </a:p>
        </p:txBody>
      </p:sp>
    </p:spTree>
    <p:extLst>
      <p:ext uri="{BB962C8B-B14F-4D97-AF65-F5344CB8AC3E}">
        <p14:creationId xmlns:p14="http://schemas.microsoft.com/office/powerpoint/2010/main" val="3924598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data point should the algorithm ask for?</a:t>
            </a:r>
          </a:p>
          <a:p>
            <a:pPr lvl="1"/>
            <a:r>
              <a:rPr lang="en-US" dirty="0"/>
              <a:t>The “most uncertain” data point</a:t>
            </a:r>
          </a:p>
          <a:p>
            <a:pPr lvl="1"/>
            <a:r>
              <a:rPr lang="en-US" dirty="0"/>
              <a:t>The “most informative” data point</a:t>
            </a:r>
          </a:p>
          <a:p>
            <a:pPr lvl="2"/>
            <a:r>
              <a:rPr lang="en-US" dirty="0"/>
              <a:t>The data point which information about would most change the model’s probability distribution of predictions</a:t>
            </a:r>
          </a:p>
          <a:p>
            <a:pPr lvl="1"/>
            <a:r>
              <a:rPr lang="en-US" dirty="0"/>
              <a:t>The “most impactful” data point</a:t>
            </a:r>
          </a:p>
          <a:p>
            <a:pPr lvl="2"/>
            <a:r>
              <a:rPr lang="en-US" dirty="0"/>
              <a:t>The data point that would most change the model itself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6687D-57CA-22E7-6CAF-13DA12565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61AA8-FE0F-4906-B44B-E74876B2C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62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21ACE-6F1E-73E6-B3D8-5BE1D550E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Mixed-Initiative 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FB623-F394-2604-7B89-46B021EC1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Active ongoing area of research</a:t>
            </a:r>
          </a:p>
          <a:p>
            <a:endParaRPr lang="en-US" dirty="0"/>
          </a:p>
          <a:p>
            <a:r>
              <a:rPr lang="en-US" dirty="0"/>
              <a:t>LLMs can</a:t>
            </a:r>
          </a:p>
          <a:p>
            <a:pPr lvl="1"/>
            <a:r>
              <a:rPr lang="en-US" dirty="0"/>
              <a:t>Code data (McLaren et al., 2023; Zambrano et al., 2023)</a:t>
            </a:r>
          </a:p>
          <a:p>
            <a:pPr lvl="1"/>
            <a:r>
              <a:rPr lang="en-US" dirty="0"/>
              <a:t>Support codebook refinements (Zambrano et al., 2003)</a:t>
            </a:r>
          </a:p>
          <a:p>
            <a:pPr lvl="1"/>
            <a:r>
              <a:rPr lang="en-US" dirty="0"/>
              <a:t>Provide explanations for human disagreements (Zambrano et al., 2023)</a:t>
            </a:r>
          </a:p>
          <a:p>
            <a:pPr lvl="1"/>
            <a:r>
              <a:rPr lang="en-US" dirty="0"/>
              <a:t>Suggest codes (Codey; PCLA)</a:t>
            </a:r>
          </a:p>
        </p:txBody>
      </p:sp>
    </p:spTree>
    <p:extLst>
      <p:ext uri="{BB962C8B-B14F-4D97-AF65-F5344CB8AC3E}">
        <p14:creationId xmlns:p14="http://schemas.microsoft.com/office/powerpoint/2010/main" val="2121367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0397D-651A-A28B-5512-50986EF7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812A5-0620-6874-0CA1-294E9A9F3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91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questions, comments, concerns?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ASSISTments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you encountering any significant challenges in working with </a:t>
            </a:r>
            <a:r>
              <a:rPr lang="en-US" dirty="0" err="1"/>
              <a:t>ASSISTments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552357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HW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88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Creative HW 1?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67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57D4-D902-6D6A-115D-A67F9F9A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407D-1D27-BDDD-9BD8-E9466D1B4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September 21 &amp; 26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September 26 will start 30 minutes late</a:t>
            </a:r>
          </a:p>
          <a:p>
            <a:pPr lvl="1"/>
            <a:r>
              <a:rPr lang="en-US" dirty="0"/>
              <a:t>Diagnostic Metrics</a:t>
            </a:r>
          </a:p>
          <a:p>
            <a:pPr lvl="1"/>
            <a:r>
              <a:rPr lang="en-US" dirty="0"/>
              <a:t>Creative: Behavior Detection Due September 25</a:t>
            </a:r>
          </a:p>
          <a:p>
            <a:r>
              <a:rPr lang="en-US" dirty="0"/>
              <a:t>September 28 &amp; October 3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Guest lecturer Sep 28: Stefan Slater</a:t>
            </a:r>
          </a:p>
          <a:p>
            <a:pPr lvl="1"/>
            <a:r>
              <a:rPr lang="en-US" dirty="0"/>
              <a:t>Feature Engineering and Tweaking</a:t>
            </a:r>
          </a:p>
          <a:p>
            <a:pPr lvl="1"/>
            <a:r>
              <a:rPr lang="en-US" dirty="0"/>
              <a:t>Basic: Diagnostic Metrics Due October 2</a:t>
            </a:r>
          </a:p>
          <a:p>
            <a:r>
              <a:rPr lang="en-US" dirty="0"/>
              <a:t>October 5 &amp; 10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October 5 will be virtual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(you can come here in person but I will be on-screen)</a:t>
            </a:r>
            <a:endParaRPr lang="en-US" dirty="0"/>
          </a:p>
          <a:p>
            <a:pPr lvl="1"/>
            <a:r>
              <a:rPr lang="en-US" dirty="0"/>
              <a:t>Network Analysis</a:t>
            </a:r>
          </a:p>
          <a:p>
            <a:pPr lvl="1"/>
            <a:r>
              <a:rPr lang="en-US" dirty="0"/>
              <a:t>Creative: Feature Engineering Due October 9</a:t>
            </a:r>
          </a:p>
        </p:txBody>
      </p:sp>
    </p:spTree>
    <p:extLst>
      <p:ext uri="{BB962C8B-B14F-4D97-AF65-F5344CB8AC3E}">
        <p14:creationId xmlns:p14="http://schemas.microsoft.com/office/powerpoint/2010/main" val="9347922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you encountering any significant challenges in working with Python?</a:t>
            </a:r>
          </a:p>
        </p:txBody>
      </p:sp>
    </p:spTree>
    <p:extLst>
      <p:ext uri="{BB962C8B-B14F-4D97-AF65-F5344CB8AC3E}">
        <p14:creationId xmlns:p14="http://schemas.microsoft.com/office/powerpoint/2010/main" val="1817213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 Concerns?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0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Textbook/Readings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behavior detector?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of the methods for collecting ground truth for complex behavior?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1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of the methods for collecting ground truth for complex behavior?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are their advantages and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2970055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5544</TotalTime>
  <Words>507</Words>
  <Application>Microsoft Office PowerPoint</Application>
  <PresentationFormat>On-screen Show (4:3)</PresentationFormat>
  <Paragraphs>83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Core Methods in  Educational Data Mining</vt:lpstr>
      <vt:lpstr>Questions about Basic HW 1?</vt:lpstr>
      <vt:lpstr>ASSISTments</vt:lpstr>
      <vt:lpstr>Python</vt:lpstr>
      <vt:lpstr>Questions? Comments? Concerns?</vt:lpstr>
      <vt:lpstr>Textbook/Readings</vt:lpstr>
      <vt:lpstr>What is a behavior detector?</vt:lpstr>
      <vt:lpstr>What are some of the methods for collecting ground truth for complex behavior?</vt:lpstr>
      <vt:lpstr>What are some of the methods for collecting ground truth for complex behavior?</vt:lpstr>
      <vt:lpstr>What are some indicators of ground truth for student success?</vt:lpstr>
      <vt:lpstr>What are some indicators of ground truth for student success?</vt:lpstr>
      <vt:lpstr>Thoughts on the Zhang et al.  case study?</vt:lpstr>
      <vt:lpstr>Thoughts on the  Botelho et al. paper?</vt:lpstr>
      <vt:lpstr>Thoughts on the  Hutt et al. paper?</vt:lpstr>
      <vt:lpstr>Grain-sizes</vt:lpstr>
      <vt:lpstr>Grain-sizes</vt:lpstr>
      <vt:lpstr>Any questions about the  over-fitting diagrams</vt:lpstr>
      <vt:lpstr>Why…</vt:lpstr>
      <vt:lpstr>Questions? Comments?</vt:lpstr>
      <vt:lpstr>Transfer Learning</vt:lpstr>
      <vt:lpstr>Transfer Learning</vt:lpstr>
      <vt:lpstr>Transfer Learning</vt:lpstr>
      <vt:lpstr>Active Learning</vt:lpstr>
      <vt:lpstr>Active Learning</vt:lpstr>
      <vt:lpstr>Active Learning</vt:lpstr>
      <vt:lpstr>Questions? Comments?</vt:lpstr>
      <vt:lpstr>Mixed-Initiative Coding</vt:lpstr>
      <vt:lpstr>Comments? Questions?</vt:lpstr>
      <vt:lpstr>General questions, comments, concerns?</vt:lpstr>
      <vt:lpstr>Creative HW 1</vt:lpstr>
      <vt:lpstr>Questions about Creative HW 1?</vt:lpstr>
      <vt:lpstr>Next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436</cp:revision>
  <dcterms:created xsi:type="dcterms:W3CDTF">2010-01-07T20:34:12Z</dcterms:created>
  <dcterms:modified xsi:type="dcterms:W3CDTF">2023-09-10T14:29:39Z</dcterms:modified>
</cp:coreProperties>
</file>