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663" r:id="rId2"/>
    <p:sldId id="533" r:id="rId3"/>
    <p:sldId id="595" r:id="rId4"/>
    <p:sldId id="569" r:id="rId5"/>
    <p:sldId id="570" r:id="rId6"/>
    <p:sldId id="596" r:id="rId7"/>
    <p:sldId id="597" r:id="rId8"/>
    <p:sldId id="598" r:id="rId9"/>
    <p:sldId id="507" r:id="rId10"/>
    <p:sldId id="572" r:id="rId11"/>
    <p:sldId id="601" r:id="rId12"/>
    <p:sldId id="651" r:id="rId13"/>
    <p:sldId id="602" r:id="rId14"/>
    <p:sldId id="664" r:id="rId15"/>
    <p:sldId id="604" r:id="rId16"/>
    <p:sldId id="605" r:id="rId17"/>
    <p:sldId id="607" r:id="rId18"/>
    <p:sldId id="610" r:id="rId19"/>
    <p:sldId id="611" r:id="rId20"/>
    <p:sldId id="608" r:id="rId21"/>
    <p:sldId id="609" r:id="rId22"/>
    <p:sldId id="620" r:id="rId23"/>
    <p:sldId id="614" r:id="rId24"/>
    <p:sldId id="615" r:id="rId25"/>
    <p:sldId id="616" r:id="rId26"/>
    <p:sldId id="617" r:id="rId27"/>
    <p:sldId id="618" r:id="rId28"/>
    <p:sldId id="619" r:id="rId29"/>
    <p:sldId id="612" r:id="rId30"/>
    <p:sldId id="621" r:id="rId31"/>
    <p:sldId id="623" r:id="rId32"/>
    <p:sldId id="624" r:id="rId33"/>
    <p:sldId id="625" r:id="rId34"/>
    <p:sldId id="626" r:id="rId35"/>
    <p:sldId id="666" r:id="rId36"/>
    <p:sldId id="667" r:id="rId37"/>
    <p:sldId id="665" r:id="rId38"/>
    <p:sldId id="627" r:id="rId39"/>
    <p:sldId id="629" r:id="rId40"/>
    <p:sldId id="630" r:id="rId41"/>
    <p:sldId id="631" r:id="rId42"/>
    <p:sldId id="632" r:id="rId43"/>
    <p:sldId id="529" r:id="rId44"/>
    <p:sldId id="657" r:id="rId45"/>
    <p:sldId id="659" r:id="rId46"/>
    <p:sldId id="661" r:id="rId47"/>
    <p:sldId id="660" r:id="rId48"/>
    <p:sldId id="653" r:id="rId49"/>
    <p:sldId id="500" r:id="rId50"/>
    <p:sldId id="670" r:id="rId51"/>
    <p:sldId id="658" r:id="rId52"/>
    <p:sldId id="96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9" d="100"/>
          <a:sy n="79" d="100"/>
        </p:scale>
        <p:origin x="57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Textbook/Readings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any questions about detector confidence?</a:t>
            </a:r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detector confidence value?</a:t>
            </a:r>
          </a:p>
        </p:txBody>
      </p:sp>
    </p:spTree>
    <p:extLst>
      <p:ext uri="{BB962C8B-B14F-4D97-AF65-F5344CB8AC3E}">
        <p14:creationId xmlns:p14="http://schemas.microsoft.com/office/powerpoint/2010/main" val="196228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pluses and minuses of making sharp distinctions at 50% confidence?</a:t>
            </a:r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real-world cases where it makes sense to have two cut-offs? </a:t>
            </a:r>
          </a:p>
        </p:txBody>
      </p:sp>
    </p:spTree>
    <p:extLst>
      <p:ext uri="{BB962C8B-B14F-4D97-AF65-F5344CB8AC3E}">
        <p14:creationId xmlns:p14="http://schemas.microsoft.com/office/powerpoint/2010/main" val="369489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determine where to place the two cut-offs?</a:t>
            </a:r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any way around having intervention cut-offs </a:t>
            </a:r>
            <a:r>
              <a:rPr lang="en-US" i="1" dirty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accuracy?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discuss Creative Assignment 1</a:t>
            </a:r>
          </a:p>
          <a:p>
            <a:endParaRPr lang="en-US" dirty="0"/>
          </a:p>
          <a:p>
            <a:r>
              <a:rPr lang="en-US" dirty="0"/>
              <a:t>Questions? Comments? Observations?</a:t>
            </a:r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bad?</a:t>
            </a:r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 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9A88-FB0E-4D93-8F9B-CA9851A7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Tools for CA1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9956-3F13-4826-B57E-EB286C85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Python? </a:t>
            </a:r>
          </a:p>
          <a:p>
            <a:r>
              <a:rPr lang="en-US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2380975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about AUC ROC?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		        TP + FN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733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/>
              <a:t>Recall = The probability that a data point that is actually true is classified as true 			</a:t>
            </a:r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Ratio: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detects a student will drop out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model says they will drop out, they are 75% likely to drop out</a:t>
            </a:r>
          </a:p>
          <a:p>
            <a:r>
              <a:rPr lang="en-US" dirty="0"/>
              <a:t>If the model says they won’t drop out, they are 25% likely to drop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29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Ratio: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Our model’s prediction uses as a feature whether they were suspended from school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they were suspended from school, they are 20% likely to drop out</a:t>
            </a:r>
          </a:p>
          <a:p>
            <a:r>
              <a:rPr lang="en-US" dirty="0"/>
              <a:t>If they were never suspended, they are 15% likely to drop 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5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98F-C859-73F5-2DF5-0F2A48E2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F772-5330-50D3-0844-65E7933CC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risk ratio?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4017F-9FD0-2CE0-9C58-9FF2F1CA3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728912"/>
            <a:ext cx="65055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0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 RMSE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/>
              <a:t>What are their relative merits?</a:t>
            </a:r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low RMSE</a:t>
            </a:r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clever?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have</a:t>
            </a:r>
          </a:p>
          <a:p>
            <a:pPr lvl="1"/>
            <a:r>
              <a:rPr lang="en-US" dirty="0"/>
              <a:t>Something clever they did and want to share?</a:t>
            </a:r>
          </a:p>
          <a:p>
            <a:pPr lvl="1"/>
            <a:r>
              <a:rPr lang="en-US" dirty="0"/>
              <a:t>Something clever they didn’t do but want to discuss?</a:t>
            </a:r>
          </a:p>
          <a:p>
            <a:pPr lvl="1"/>
            <a:r>
              <a:rPr lang="en-US" dirty="0"/>
              <a:t>A concern about how to do this right?</a:t>
            </a:r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AIC/BIC vs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AIC is asymptotically equivalent to LOOCV</a:t>
            </a:r>
          </a:p>
          <a:p>
            <a:r>
              <a:rPr lang="en-US" dirty="0"/>
              <a:t>BIC is asymptotically equivalent to k-fold cv</a:t>
            </a:r>
          </a:p>
          <a:p>
            <a:endParaRPr lang="en-US" dirty="0"/>
          </a:p>
          <a:p>
            <a:r>
              <a:rPr lang="en-US" dirty="0"/>
              <a:t>Why might you still want to use cross-validation instead of AIC/BIC?</a:t>
            </a:r>
          </a:p>
          <a:p>
            <a:r>
              <a:rPr lang="en-US" dirty="0"/>
              <a:t>Why might you still want to use AIC/BIC instead of cross-validation?</a:t>
            </a:r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 vs 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LOOCV vs k-fold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/>
              <a:t>comments or 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</a:t>
            </a:r>
            <a:r>
              <a:rPr lang="en-US" dirty="0" err="1"/>
              <a:t>Kitto</a:t>
            </a:r>
            <a:r>
              <a:rPr lang="en-US" dirty="0"/>
              <a:t>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19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575889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39422521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Once the analytics is embedded in an appropriate learning design we can see that its purpose is to provide enough scaffolding to “start a conversation” between the student and the analytics-driven feedback, or between peers.</a:t>
            </a:r>
          </a:p>
          <a:p>
            <a:endParaRPr lang="en-US" i="1" dirty="0"/>
          </a:p>
          <a:p>
            <a:r>
              <a:rPr lang="en-US" dirty="0"/>
              <a:t>What are the pluses and minuses of </a:t>
            </a:r>
            <a:r>
              <a:rPr lang="en-US"/>
              <a:t>this framing?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8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Jeni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97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/>
              <a:t>(Without cheating)</a:t>
            </a:r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C6CE-2CF8-932F-D164-87F9851C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(2012)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8085D-8195-057D-ECED-8F27FCE5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idea of looking for a single best measure to choose between classifiers is wrongheaded.”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would Powers say this? </a:t>
            </a:r>
            <a:br>
              <a:rPr lang="en-US" dirty="0"/>
            </a:br>
            <a:r>
              <a:rPr lang="en-US" dirty="0"/>
              <a:t>Why is this idea mostly ignored in practice?</a:t>
            </a:r>
          </a:p>
        </p:txBody>
      </p:sp>
    </p:spTree>
    <p:extLst>
      <p:ext uri="{BB962C8B-B14F-4D97-AF65-F5344CB8AC3E}">
        <p14:creationId xmlns:p14="http://schemas.microsoft.com/office/powerpoint/2010/main" val="25375787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6401-6F7C-4039-BA32-88861F82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16F66-2E89-49C2-9447-708822AE6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828921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September 28 &amp; October 3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Guest lecturer Sep 28: Stefan Slater</a:t>
            </a:r>
          </a:p>
          <a:p>
            <a:pPr lvl="1"/>
            <a:r>
              <a:rPr lang="en-US" dirty="0"/>
              <a:t>Feature Engineering and Tweaking</a:t>
            </a:r>
          </a:p>
          <a:p>
            <a:pPr lvl="1"/>
            <a:r>
              <a:rPr lang="en-US" dirty="0"/>
              <a:t>Basic: Diagnostic Metrics Due October 2</a:t>
            </a:r>
          </a:p>
          <a:p>
            <a:r>
              <a:rPr lang="en-US" dirty="0"/>
              <a:t>October 5 &amp; 10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October 5 will be virtual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(you can come here in person but I will be on-screen)</a:t>
            </a:r>
            <a:endParaRPr lang="en-US" dirty="0"/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Creative: Feature Engineering Due October 9</a:t>
            </a:r>
          </a:p>
          <a:p>
            <a:r>
              <a:rPr lang="en-US" dirty="0"/>
              <a:t>October 12 &amp; 14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Guest lecturer Oct 12: Joyce Zhang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Bayesian Knowledge Tracing</a:t>
            </a:r>
          </a:p>
          <a:p>
            <a:pPr lvl="1"/>
            <a:r>
              <a:rPr lang="en-US" dirty="0"/>
              <a:t>Basic: SNA Due October 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9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data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good thing to thoroughly understand your variables</a:t>
            </a:r>
          </a:p>
          <a:p>
            <a:r>
              <a:rPr lang="en-US" dirty="0"/>
              <a:t>It is a good thing to want to thoroughly understand your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3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on data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university classes, you will often get excellent descriptions of the data (when it’s not simply made up)</a:t>
            </a:r>
          </a:p>
          <a:p>
            <a:r>
              <a:rPr lang="en-US" dirty="0"/>
              <a:t>In the real world, outside of national public databases, data dictionaries will often be low-quality or even non-existent</a:t>
            </a:r>
          </a:p>
          <a:p>
            <a:r>
              <a:rPr lang="en-US" dirty="0"/>
              <a:t>In the real world, variable names will be incomprehensible or – worse yet -- wrong</a:t>
            </a:r>
          </a:p>
        </p:txBody>
      </p:sp>
    </p:spTree>
    <p:extLst>
      <p:ext uri="{BB962C8B-B14F-4D97-AF65-F5344CB8AC3E}">
        <p14:creationId xmlns:p14="http://schemas.microsoft.com/office/powerpoint/2010/main" val="199218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03E3-5FE7-B1A6-1F77-4179B576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A13B1-C3B8-BF27-5004-6B97E831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strategies to use when you get poorly-described data from someone?</a:t>
            </a:r>
          </a:p>
          <a:p>
            <a:r>
              <a:rPr lang="en-US" dirty="0"/>
              <a:t>Hint: “Ask them to go and write a better data dictionary” almost never works </a:t>
            </a:r>
            <a:r>
              <a:rPr lang="en-US" i="1" dirty="0"/>
              <a:t>even if you pay them for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7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5667</TotalTime>
  <Words>1130</Words>
  <Application>Microsoft Office PowerPoint</Application>
  <PresentationFormat>On-screen Show (4:3)</PresentationFormat>
  <Paragraphs>184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Core Methods in  Educational Data Mining</vt:lpstr>
      <vt:lpstr>The Homework</vt:lpstr>
      <vt:lpstr>Tools for CA1</vt:lpstr>
      <vt:lpstr>Anything clever?</vt:lpstr>
      <vt:lpstr>What matters?</vt:lpstr>
      <vt:lpstr>A word on data dictionaries</vt:lpstr>
      <vt:lpstr>A word on data dictionaries</vt:lpstr>
      <vt:lpstr>What could you do?</vt:lpstr>
      <vt:lpstr>Questions? Comments? Concerns?</vt:lpstr>
      <vt:lpstr>Textbook/Readings</vt:lpstr>
      <vt:lpstr>Detector Confidence</vt:lpstr>
      <vt:lpstr>Detector Confidence</vt:lpstr>
      <vt:lpstr>Detector Confidence</vt:lpstr>
      <vt:lpstr>Detector Confidence</vt:lpstr>
      <vt:lpstr>Detector Confidence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AUC ROC</vt:lpstr>
      <vt:lpstr>Any questions about AUC ROC?</vt:lpstr>
      <vt:lpstr>Precision and Recall</vt:lpstr>
      <vt:lpstr>Precision and Recall</vt:lpstr>
      <vt:lpstr>What do these mean?</vt:lpstr>
      <vt:lpstr>Precision and Recall</vt:lpstr>
      <vt:lpstr>Risk Ratio: Exercise</vt:lpstr>
      <vt:lpstr>Risk Ratio: Exercise</vt:lpstr>
      <vt:lpstr>Risk Ratio</vt:lpstr>
      <vt:lpstr>Correlation vs RMSE</vt:lpstr>
      <vt:lpstr>What does it mean?</vt:lpstr>
      <vt:lpstr>AIC/BIC vs Cross-Validation</vt:lpstr>
      <vt:lpstr>AIC vs BIC</vt:lpstr>
      <vt:lpstr>LOOCV vs k-fold CV</vt:lpstr>
      <vt:lpstr>Other questions, comments, concerns about textbook?</vt:lpstr>
      <vt:lpstr>Thoughts on the Kitto reading?</vt:lpstr>
      <vt:lpstr>Kitto et al.’s warnings</vt:lpstr>
      <vt:lpstr>Do you agree?</vt:lpstr>
      <vt:lpstr>Kitto et al.’s suggestion</vt:lpstr>
      <vt:lpstr>Thoughts on the Jeni reading?</vt:lpstr>
      <vt:lpstr>Other questions or comments?</vt:lpstr>
      <vt:lpstr>Powers (2012)</vt:lpstr>
      <vt:lpstr>Upcoming Assignments</vt:lpstr>
      <vt:lpstr>Next classes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466</cp:revision>
  <dcterms:created xsi:type="dcterms:W3CDTF">2010-01-07T20:34:12Z</dcterms:created>
  <dcterms:modified xsi:type="dcterms:W3CDTF">2023-09-16T10:54:03Z</dcterms:modified>
</cp:coreProperties>
</file>