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sldIdLst>
    <p:sldId id="663" r:id="rId2"/>
    <p:sldId id="533" r:id="rId3"/>
    <p:sldId id="595" r:id="rId4"/>
    <p:sldId id="569" r:id="rId5"/>
    <p:sldId id="570" r:id="rId6"/>
    <p:sldId id="596" r:id="rId7"/>
    <p:sldId id="597" r:id="rId8"/>
    <p:sldId id="598" r:id="rId9"/>
    <p:sldId id="507" r:id="rId10"/>
    <p:sldId id="572" r:id="rId11"/>
    <p:sldId id="601" r:id="rId12"/>
    <p:sldId id="651" r:id="rId13"/>
    <p:sldId id="602" r:id="rId14"/>
    <p:sldId id="664" r:id="rId15"/>
    <p:sldId id="604" r:id="rId16"/>
    <p:sldId id="605" r:id="rId17"/>
    <p:sldId id="607" r:id="rId18"/>
    <p:sldId id="610" r:id="rId19"/>
    <p:sldId id="611" r:id="rId20"/>
    <p:sldId id="608" r:id="rId21"/>
    <p:sldId id="609" r:id="rId22"/>
    <p:sldId id="620" r:id="rId23"/>
    <p:sldId id="614" r:id="rId24"/>
    <p:sldId id="615" r:id="rId25"/>
    <p:sldId id="616" r:id="rId26"/>
    <p:sldId id="617" r:id="rId27"/>
    <p:sldId id="618" r:id="rId28"/>
    <p:sldId id="619" r:id="rId29"/>
    <p:sldId id="612" r:id="rId30"/>
    <p:sldId id="621" r:id="rId31"/>
    <p:sldId id="623" r:id="rId32"/>
    <p:sldId id="624" r:id="rId33"/>
    <p:sldId id="625" r:id="rId34"/>
    <p:sldId id="626" r:id="rId35"/>
    <p:sldId id="666" r:id="rId36"/>
    <p:sldId id="667" r:id="rId37"/>
    <p:sldId id="665" r:id="rId38"/>
    <p:sldId id="627" r:id="rId39"/>
    <p:sldId id="629" r:id="rId40"/>
    <p:sldId id="630" r:id="rId41"/>
    <p:sldId id="631" r:id="rId42"/>
    <p:sldId id="632" r:id="rId43"/>
    <p:sldId id="529" r:id="rId44"/>
    <p:sldId id="657" r:id="rId45"/>
    <p:sldId id="659" r:id="rId46"/>
    <p:sldId id="661" r:id="rId47"/>
    <p:sldId id="660" r:id="rId48"/>
    <p:sldId id="653" r:id="rId49"/>
    <p:sldId id="500" r:id="rId50"/>
    <p:sldId id="670" r:id="rId51"/>
    <p:sldId id="658" r:id="rId52"/>
    <p:sldId id="965" r:id="rId5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aker, Ryan Shaun" initials="RYAN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F8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 autoAdjust="0"/>
    <p:restoredTop sz="82396" autoAdjust="0"/>
  </p:normalViewPr>
  <p:slideViewPr>
    <p:cSldViewPr>
      <p:cViewPr varScale="1">
        <p:scale>
          <a:sx n="79" d="100"/>
          <a:sy n="79" d="100"/>
        </p:scale>
        <p:origin x="571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1202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commentAuthors" Target="comment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AAA7C-7ACC-4BFB-BE93-9F32D66A2778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5F639B-656A-4369-84E0-F13809BA20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312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77E0E-AA0C-4CA6-9370-9BDDCA793804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Core Methods in </a:t>
            </a:r>
            <a:br>
              <a:rPr lang="en-US" b="1" dirty="0"/>
            </a:br>
            <a:r>
              <a:rPr lang="en-US" b="1" dirty="0"/>
              <a:t>Educational Data Mining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EDUC6191</a:t>
            </a:r>
            <a:br>
              <a:rPr lang="en-US" dirty="0"/>
            </a:br>
            <a:r>
              <a:rPr lang="en-US" dirty="0"/>
              <a:t>Fall 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Textbook/Readings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50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Detector Confidence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First, any questions about detector confidence?</a:t>
            </a:r>
          </a:p>
        </p:txBody>
      </p:sp>
    </p:spTree>
    <p:extLst>
      <p:ext uri="{BB962C8B-B14F-4D97-AF65-F5344CB8AC3E}">
        <p14:creationId xmlns:p14="http://schemas.microsoft.com/office/powerpoint/2010/main" val="4108510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Detector Confidence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a detector confidence value?</a:t>
            </a:r>
          </a:p>
        </p:txBody>
      </p:sp>
    </p:spTree>
    <p:extLst>
      <p:ext uri="{BB962C8B-B14F-4D97-AF65-F5344CB8AC3E}">
        <p14:creationId xmlns:p14="http://schemas.microsoft.com/office/powerpoint/2010/main" val="1962289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Detector Confidence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pluses and minuses of making sharp distinctions at 50% confidence?</a:t>
            </a:r>
          </a:p>
        </p:txBody>
      </p:sp>
    </p:spTree>
    <p:extLst>
      <p:ext uri="{BB962C8B-B14F-4D97-AF65-F5344CB8AC3E}">
        <p14:creationId xmlns:p14="http://schemas.microsoft.com/office/powerpoint/2010/main" val="20225626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Detector Confidence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there real-world cases where it makes sense to have two cut-offs? </a:t>
            </a:r>
          </a:p>
        </p:txBody>
      </p:sp>
    </p:spTree>
    <p:extLst>
      <p:ext uri="{BB962C8B-B14F-4D97-AF65-F5344CB8AC3E}">
        <p14:creationId xmlns:p14="http://schemas.microsoft.com/office/powerpoint/2010/main" val="36948950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Detector Confidence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would you determine where to place the two cut-offs?</a:t>
            </a:r>
          </a:p>
        </p:txBody>
      </p:sp>
    </p:spTree>
    <p:extLst>
      <p:ext uri="{BB962C8B-B14F-4D97-AF65-F5344CB8AC3E}">
        <p14:creationId xmlns:p14="http://schemas.microsoft.com/office/powerpoint/2010/main" val="6850834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Detector Confidence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there any way around having intervention cut-offs </a:t>
            </a:r>
            <a:r>
              <a:rPr lang="en-US" i="1" dirty="0"/>
              <a:t>somewhere?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3033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Goodness Metrics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2184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Exercise</a:t>
            </a:r>
          </a:p>
        </p:txBody>
      </p:sp>
      <p:sp>
        <p:nvSpPr>
          <p:cNvPr id="6" name="Rectangle 3"/>
          <p:cNvSpPr txBox="1">
            <a:spLocks/>
          </p:cNvSpPr>
          <p:nvPr/>
        </p:nvSpPr>
        <p:spPr>
          <a:xfrm>
            <a:off x="457200" y="1600202"/>
            <a:ext cx="8229600" cy="4952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is accuracy?</a:t>
            </a:r>
          </a:p>
          <a:p>
            <a:pPr lvl="1">
              <a:spcBef>
                <a:spcPct val="20000"/>
              </a:spcBef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895866"/>
              </p:ext>
            </p:extLst>
          </p:nvPr>
        </p:nvGraphicFramePr>
        <p:xfrm>
          <a:off x="838200" y="1565847"/>
          <a:ext cx="8077200" cy="25837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39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90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388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53060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Detector</a:t>
                      </a:r>
                      <a:br>
                        <a:rPr lang="en-US" sz="1900" dirty="0"/>
                      </a:br>
                      <a:r>
                        <a:rPr lang="en-US" sz="1900" dirty="0"/>
                        <a:t>Academic</a:t>
                      </a:r>
                      <a:r>
                        <a:rPr lang="en-US" sz="1900" baseline="0" dirty="0"/>
                        <a:t> Suspension</a:t>
                      </a:r>
                      <a:endParaRPr lang="en-US" sz="19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/>
                        <a:t>Detector</a:t>
                      </a:r>
                      <a:br>
                        <a:rPr lang="en-US" sz="1900" dirty="0"/>
                      </a:br>
                      <a:r>
                        <a:rPr lang="en-US" sz="1900" dirty="0"/>
                        <a:t>No Academic</a:t>
                      </a:r>
                      <a:r>
                        <a:rPr lang="en-US" sz="1900" baseline="0" dirty="0"/>
                        <a:t> Suspension</a:t>
                      </a:r>
                      <a:endParaRPr lang="en-US" sz="19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48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1" dirty="0"/>
                        <a:t>Data</a:t>
                      </a:r>
                      <a:br>
                        <a:rPr lang="en-US" sz="1900" b="1" dirty="0"/>
                      </a:br>
                      <a:r>
                        <a:rPr lang="en-US" sz="1900" b="1" dirty="0"/>
                        <a:t>Suspension</a:t>
                      </a:r>
                    </a:p>
                    <a:p>
                      <a:endParaRPr lang="en-US" sz="19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1" dirty="0"/>
                        <a:t>Data</a:t>
                      </a:r>
                      <a:br>
                        <a:rPr lang="en-US" sz="1900" b="1" dirty="0"/>
                      </a:br>
                      <a:r>
                        <a:rPr lang="en-US" sz="1900" b="1" dirty="0"/>
                        <a:t>No Suspension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140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24368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Exercise</a:t>
            </a:r>
          </a:p>
        </p:txBody>
      </p:sp>
      <p:sp>
        <p:nvSpPr>
          <p:cNvPr id="6" name="Rectangle 3"/>
          <p:cNvSpPr txBox="1">
            <a:spLocks/>
          </p:cNvSpPr>
          <p:nvPr/>
        </p:nvSpPr>
        <p:spPr>
          <a:xfrm>
            <a:off x="457200" y="1600202"/>
            <a:ext cx="8229600" cy="4952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is kappa?</a:t>
            </a:r>
          </a:p>
          <a:p>
            <a:pPr lvl="1">
              <a:spcBef>
                <a:spcPct val="20000"/>
              </a:spcBef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947665"/>
              </p:ext>
            </p:extLst>
          </p:nvPr>
        </p:nvGraphicFramePr>
        <p:xfrm>
          <a:off x="838200" y="1565847"/>
          <a:ext cx="8077200" cy="25837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39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90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388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53060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Detector</a:t>
                      </a:r>
                      <a:br>
                        <a:rPr lang="en-US" sz="1900" dirty="0"/>
                      </a:br>
                      <a:r>
                        <a:rPr lang="en-US" sz="1900" dirty="0"/>
                        <a:t>Academic</a:t>
                      </a:r>
                      <a:r>
                        <a:rPr lang="en-US" sz="1900" baseline="0" dirty="0"/>
                        <a:t> Suspension</a:t>
                      </a:r>
                      <a:endParaRPr lang="en-US" sz="19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/>
                        <a:t>Detector</a:t>
                      </a:r>
                      <a:br>
                        <a:rPr lang="en-US" sz="1900" dirty="0"/>
                      </a:br>
                      <a:r>
                        <a:rPr lang="en-US" sz="1900" dirty="0"/>
                        <a:t>No Academic</a:t>
                      </a:r>
                      <a:r>
                        <a:rPr lang="en-US" sz="1900" baseline="0" dirty="0"/>
                        <a:t> Suspension</a:t>
                      </a:r>
                      <a:endParaRPr lang="en-US" sz="19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48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1" dirty="0"/>
                        <a:t>Data</a:t>
                      </a:r>
                      <a:br>
                        <a:rPr lang="en-US" sz="1900" b="1" dirty="0"/>
                      </a:br>
                      <a:r>
                        <a:rPr lang="en-US" sz="1900" b="1" dirty="0"/>
                        <a:t>Suspension</a:t>
                      </a:r>
                    </a:p>
                    <a:p>
                      <a:endParaRPr lang="en-US" sz="19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1" dirty="0"/>
                        <a:t>Data</a:t>
                      </a:r>
                      <a:br>
                        <a:rPr lang="en-US" sz="1900" b="1" dirty="0"/>
                      </a:br>
                      <a:r>
                        <a:rPr lang="en-US" sz="1900" b="1" dirty="0"/>
                        <a:t>No Suspension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140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1626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discuss Creative Assignment 1</a:t>
            </a:r>
          </a:p>
          <a:p>
            <a:endParaRPr lang="en-US" dirty="0"/>
          </a:p>
          <a:p>
            <a:r>
              <a:rPr lang="en-US" dirty="0"/>
              <a:t>Questions? Comments? Observations?</a:t>
            </a:r>
          </a:p>
        </p:txBody>
      </p:sp>
    </p:spTree>
    <p:extLst>
      <p:ext uri="{BB962C8B-B14F-4D97-AF65-F5344CB8AC3E}">
        <p14:creationId xmlns:p14="http://schemas.microsoft.com/office/powerpoint/2010/main" val="15077744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Accuracy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is it bad?</a:t>
            </a:r>
          </a:p>
        </p:txBody>
      </p:sp>
    </p:spTree>
    <p:extLst>
      <p:ext uri="{BB962C8B-B14F-4D97-AF65-F5344CB8AC3E}">
        <p14:creationId xmlns:p14="http://schemas.microsoft.com/office/powerpoint/2010/main" val="14204822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Kappa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its pluses and minuses?</a:t>
            </a:r>
          </a:p>
        </p:txBody>
      </p:sp>
    </p:spTree>
    <p:extLst>
      <p:ext uri="{BB962C8B-B14F-4D97-AF65-F5344CB8AC3E}">
        <p14:creationId xmlns:p14="http://schemas.microsoft.com/office/powerpoint/2010/main" val="12823579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ROC Curve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6570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Is this a good model or a bad model?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409" y="1715179"/>
            <a:ext cx="4472592" cy="461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6786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123">
        <p:fade/>
      </p:transition>
    </mc:Choice>
    <mc:Fallback xmlns="">
      <p:transition spd="med" advTm="2123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Is this a good model or a bad model?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794164"/>
            <a:ext cx="41529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5266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123">
        <p:fade/>
      </p:transition>
    </mc:Choice>
    <mc:Fallback xmlns="">
      <p:transition spd="med" advTm="2123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Is this a good model or a bad model?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871518"/>
            <a:ext cx="4124325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7111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123">
        <p:fade/>
      </p:transition>
    </mc:Choice>
    <mc:Fallback xmlns="">
      <p:transition spd="med" advTm="2123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Is this a good model or a bad model?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1011" y="1676400"/>
            <a:ext cx="4048125" cy="423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4567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123">
        <p:fade/>
      </p:transition>
    </mc:Choice>
    <mc:Fallback xmlns="">
      <p:transition spd="med" advTm="2123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Is this a good model or a bad model?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8887" y="1752600"/>
            <a:ext cx="4086225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5732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123">
        <p:fade/>
      </p:transition>
    </mc:Choice>
    <mc:Fallback xmlns="">
      <p:transition spd="med" advTm="2123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ROC Curve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its pluses and minuses?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6203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AUC ROC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its pluses and minuses?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677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89A88-FB0E-4D93-8F9B-CA9851A7D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Tools for CA1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39956-3F13-4826-B57E-EB286C85D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Python? </a:t>
            </a:r>
          </a:p>
          <a:p>
            <a:r>
              <a:rPr lang="en-US" dirty="0"/>
              <a:t>Anything else?</a:t>
            </a:r>
          </a:p>
        </p:txBody>
      </p:sp>
    </p:spTree>
    <p:extLst>
      <p:ext uri="{BB962C8B-B14F-4D97-AF65-F5344CB8AC3E}">
        <p14:creationId xmlns:p14="http://schemas.microsoft.com/office/powerpoint/2010/main" val="23809756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Any questions about AUC ROC?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096000" y="2971800"/>
            <a:ext cx="1524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705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123">
        <p:fade/>
      </p:transition>
    </mc:Choice>
    <mc:Fallback xmlns="">
      <p:transition spd="med" advTm="2123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Precision and Recall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Precision = 		TP</a:t>
            </a:r>
          </a:p>
          <a:p>
            <a:pPr marL="457200" lvl="1" indent="0">
              <a:buNone/>
            </a:pPr>
            <a:r>
              <a:rPr lang="en-US" dirty="0"/>
              <a:t>			        TP + FP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Recall = 			TP</a:t>
            </a:r>
          </a:p>
          <a:p>
            <a:pPr marL="457200" lvl="1" indent="0">
              <a:buNone/>
            </a:pPr>
            <a:r>
              <a:rPr lang="en-US" dirty="0"/>
              <a:t>			        TP + FN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962400" y="2133600"/>
            <a:ext cx="1066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962400" y="3733800"/>
            <a:ext cx="1066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7252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123">
        <p:fade/>
      </p:transition>
    </mc:Choice>
    <mc:Fallback xmlns="">
      <p:transition spd="med" advTm="2123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Precision and Recall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they mean?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4951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these mean?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Precision =  The probability that a data point classified as true is actually true</a:t>
            </a:r>
          </a:p>
          <a:p>
            <a:endParaRPr lang="en-US" dirty="0"/>
          </a:p>
          <a:p>
            <a:r>
              <a:rPr lang="en-US" dirty="0"/>
              <a:t>Recall = The probability that a data point that is actually true is classified as true 			</a:t>
            </a:r>
          </a:p>
        </p:txBody>
      </p:sp>
    </p:spTree>
    <p:extLst>
      <p:ext uri="{BB962C8B-B14F-4D97-AF65-F5344CB8AC3E}">
        <p14:creationId xmlns:p14="http://schemas.microsoft.com/office/powerpoint/2010/main" val="104979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123">
        <p:fade/>
      </p:transition>
    </mc:Choice>
    <mc:Fallback xmlns="">
      <p:transition spd="med" advTm="2123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Precision and Recall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their pluses and minuses?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6410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E598F-C859-73F5-2DF5-0F2A48E22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Ratio: 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49F772-5330-50D3-0844-65E7933CC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Our model detects a student will drop out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the model says they will drop out, they are 75% likely to drop out</a:t>
            </a:r>
          </a:p>
          <a:p>
            <a:r>
              <a:rPr lang="en-US" dirty="0"/>
              <a:t>If the model says they won’t drop out, they are 25% likely to drop out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24017F-9FD0-2CE0-9C58-9FF2F1CA32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9212" y="2728912"/>
            <a:ext cx="6505575" cy="14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9290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E598F-C859-73F5-2DF5-0F2A48E22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Ratio: 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49F772-5330-50D3-0844-65E7933CC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Our model’s prediction uses as a feature whether they were suspended from school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they were suspended from school, they are 20% likely to drop out</a:t>
            </a:r>
          </a:p>
          <a:p>
            <a:r>
              <a:rPr lang="en-US" dirty="0"/>
              <a:t>If they were never suspended, they are 15% likely to drop out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24017F-9FD0-2CE0-9C58-9FF2F1CA32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9212" y="2728912"/>
            <a:ext cx="6505575" cy="14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8758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E598F-C859-73F5-2DF5-0F2A48E22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Ratio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49F772-5330-50D3-0844-65E7933CC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questions about risk ratio?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24017F-9FD0-2CE0-9C58-9FF2F1CA32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9212" y="2728912"/>
            <a:ext cx="6505575" cy="14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30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Correlation vs RMSE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difference between correlation and RMSE?</a:t>
            </a:r>
          </a:p>
          <a:p>
            <a:endParaRPr lang="en-US" dirty="0"/>
          </a:p>
          <a:p>
            <a:r>
              <a:rPr lang="en-US" dirty="0"/>
              <a:t>What are their relative merits?</a:t>
            </a:r>
          </a:p>
        </p:txBody>
      </p:sp>
    </p:spTree>
    <p:extLst>
      <p:ext uri="{BB962C8B-B14F-4D97-AF65-F5344CB8AC3E}">
        <p14:creationId xmlns:p14="http://schemas.microsoft.com/office/powerpoint/2010/main" val="414704911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it mean?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High correlation, low RMSE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Low correlation, high RMSE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High correlation, high RMSE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Low correlation, low RMSE</a:t>
            </a:r>
          </a:p>
        </p:txBody>
      </p:sp>
    </p:spTree>
    <p:extLst>
      <p:ext uri="{BB962C8B-B14F-4D97-AF65-F5344CB8AC3E}">
        <p14:creationId xmlns:p14="http://schemas.microsoft.com/office/powerpoint/2010/main" val="3260841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Anything clever?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anyone have</a:t>
            </a:r>
          </a:p>
          <a:p>
            <a:pPr lvl="1"/>
            <a:r>
              <a:rPr lang="en-US" dirty="0"/>
              <a:t>Something clever they did and want to share?</a:t>
            </a:r>
          </a:p>
          <a:p>
            <a:pPr lvl="1"/>
            <a:r>
              <a:rPr lang="en-US" dirty="0"/>
              <a:t>Something clever they didn’t do but want to discuss?</a:t>
            </a:r>
          </a:p>
          <a:p>
            <a:pPr lvl="1"/>
            <a:r>
              <a:rPr lang="en-US" dirty="0"/>
              <a:t>A concern about how to do this right?</a:t>
            </a:r>
          </a:p>
        </p:txBody>
      </p:sp>
    </p:spTree>
    <p:extLst>
      <p:ext uri="{BB962C8B-B14F-4D97-AF65-F5344CB8AC3E}">
        <p14:creationId xmlns:p14="http://schemas.microsoft.com/office/powerpoint/2010/main" val="42014307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AIC/BIC vs Cross-Validation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AIC is asymptotically equivalent to LOOCV</a:t>
            </a:r>
          </a:p>
          <a:p>
            <a:r>
              <a:rPr lang="en-US" dirty="0"/>
              <a:t>BIC is asymptotically equivalent to k-fold cv</a:t>
            </a:r>
          </a:p>
          <a:p>
            <a:endParaRPr lang="en-US" dirty="0"/>
          </a:p>
          <a:p>
            <a:r>
              <a:rPr lang="en-US" dirty="0"/>
              <a:t>Why might you still want to use cross-validation instead of AIC/BIC?</a:t>
            </a:r>
          </a:p>
          <a:p>
            <a:r>
              <a:rPr lang="en-US" dirty="0"/>
              <a:t>Why might you still want to use AIC/BIC instead of cross-validation?</a:t>
            </a:r>
          </a:p>
        </p:txBody>
      </p:sp>
    </p:spTree>
    <p:extLst>
      <p:ext uri="{BB962C8B-B14F-4D97-AF65-F5344CB8AC3E}">
        <p14:creationId xmlns:p14="http://schemas.microsoft.com/office/powerpoint/2010/main" val="389200820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AIC vs BIC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comments or questions?</a:t>
            </a:r>
          </a:p>
        </p:txBody>
      </p:sp>
    </p:spTree>
    <p:extLst>
      <p:ext uri="{BB962C8B-B14F-4D97-AF65-F5344CB8AC3E}">
        <p14:creationId xmlns:p14="http://schemas.microsoft.com/office/powerpoint/2010/main" val="35484424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LOOCV vs k-fold CV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</a:t>
            </a:r>
            <a:r>
              <a:rPr lang="en-US"/>
              <a:t>comments or questions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2211139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questions, comments, concerns about textbook?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86297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the </a:t>
            </a:r>
            <a:r>
              <a:rPr lang="en-US" dirty="0" err="1"/>
              <a:t>Kitto</a:t>
            </a:r>
            <a:r>
              <a:rPr lang="en-US" dirty="0"/>
              <a:t> reading?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14194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A1A5D-4DB6-4A22-B409-60511374B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Kitto</a:t>
            </a:r>
            <a:r>
              <a:rPr lang="en-US" dirty="0"/>
              <a:t> et al.’s warnings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6102F-ED97-462C-9315-BEDBEB0B9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Warning 1. For some educational scenarios, reporting improvement in algorithmic performance is insufficient as a form of validation.</a:t>
            </a:r>
          </a:p>
          <a:p>
            <a:endParaRPr lang="en-US" dirty="0"/>
          </a:p>
          <a:p>
            <a:r>
              <a:rPr lang="en-US" dirty="0"/>
              <a:t>Warning 2. Being able to report upon a metric does not mean that you should use it, either in the tool, or in reporting its worth. </a:t>
            </a:r>
          </a:p>
          <a:p>
            <a:endParaRPr lang="en-US" dirty="0"/>
          </a:p>
          <a:p>
            <a:r>
              <a:rPr lang="en-US" dirty="0"/>
              <a:t>Warning 3. Feedback should not necessarily be set at the same resolution that the analytics make possible.</a:t>
            </a:r>
          </a:p>
          <a:p>
            <a:endParaRPr lang="en-US" dirty="0"/>
          </a:p>
          <a:p>
            <a:r>
              <a:rPr lang="en-US" dirty="0"/>
              <a:t>Warning 4. </a:t>
            </a:r>
            <a:r>
              <a:rPr lang="en-US" dirty="0" err="1"/>
              <a:t>Overemphasising</a:t>
            </a:r>
            <a:r>
              <a:rPr lang="en-US" dirty="0"/>
              <a:t> computational accuracy is likely to delay the adoption of LA tools that could already be used productively.</a:t>
            </a:r>
          </a:p>
        </p:txBody>
      </p:sp>
    </p:spTree>
    <p:extLst>
      <p:ext uri="{BB962C8B-B14F-4D97-AF65-F5344CB8AC3E}">
        <p14:creationId xmlns:p14="http://schemas.microsoft.com/office/powerpoint/2010/main" val="5758890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A1A5D-4DB6-4A22-B409-60511374B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Do you agree?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6102F-ED97-462C-9315-BEDBEB0B9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Warning 1. For some educational scenarios, reporting improvement in algorithmic performance is insufficient as a form of validation.</a:t>
            </a:r>
          </a:p>
          <a:p>
            <a:endParaRPr lang="en-US" dirty="0"/>
          </a:p>
          <a:p>
            <a:r>
              <a:rPr lang="en-US" dirty="0"/>
              <a:t>Warning 2. Being able to report upon a metric does not mean that you should use it, either in the tool, or in reporting its worth. </a:t>
            </a:r>
          </a:p>
          <a:p>
            <a:endParaRPr lang="en-US" dirty="0"/>
          </a:p>
          <a:p>
            <a:r>
              <a:rPr lang="en-US" dirty="0"/>
              <a:t>Warning 3. Feedback should not necessarily be set at the same resolution that the analytics make possible.</a:t>
            </a:r>
          </a:p>
          <a:p>
            <a:endParaRPr lang="en-US" dirty="0"/>
          </a:p>
          <a:p>
            <a:r>
              <a:rPr lang="en-US" dirty="0"/>
              <a:t>Warning 4. </a:t>
            </a:r>
            <a:r>
              <a:rPr lang="en-US" dirty="0" err="1"/>
              <a:t>Overemphasising</a:t>
            </a:r>
            <a:r>
              <a:rPr lang="en-US" dirty="0"/>
              <a:t> computational accuracy is likely to delay the adoption of LA tools that could already be used productively.</a:t>
            </a:r>
          </a:p>
        </p:txBody>
      </p:sp>
    </p:spTree>
    <p:extLst>
      <p:ext uri="{BB962C8B-B14F-4D97-AF65-F5344CB8AC3E}">
        <p14:creationId xmlns:p14="http://schemas.microsoft.com/office/powerpoint/2010/main" val="394225217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A1A5D-4DB6-4A22-B409-60511374B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Kitto</a:t>
            </a:r>
            <a:r>
              <a:rPr lang="en-US" dirty="0"/>
              <a:t> et al.’s suggestion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6102F-ED97-462C-9315-BEDBEB0B9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/>
              <a:t>Once the analytics is embedded in an appropriate learning design we can see that its purpose is to provide enough scaffolding to “start a conversation” between the student and the analytics-driven feedback, or between peers.</a:t>
            </a:r>
          </a:p>
          <a:p>
            <a:endParaRPr lang="en-US" i="1" dirty="0"/>
          </a:p>
          <a:p>
            <a:r>
              <a:rPr lang="en-US" dirty="0"/>
              <a:t>What are the pluses and minuses of </a:t>
            </a:r>
            <a:r>
              <a:rPr lang="en-US"/>
              <a:t>this framing?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0186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the Jeni reading?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42978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questions or comments?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396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matters?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could you do to get better model performance?</a:t>
            </a:r>
          </a:p>
          <a:p>
            <a:endParaRPr lang="en-US" dirty="0"/>
          </a:p>
          <a:p>
            <a:r>
              <a:rPr lang="en-US" dirty="0"/>
              <a:t>(Without cheating)</a:t>
            </a:r>
          </a:p>
        </p:txBody>
      </p:sp>
    </p:spTree>
    <p:extLst>
      <p:ext uri="{BB962C8B-B14F-4D97-AF65-F5344CB8AC3E}">
        <p14:creationId xmlns:p14="http://schemas.microsoft.com/office/powerpoint/2010/main" val="153972372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FC6CE-2CF8-932F-D164-87F9851CE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Powers (2012)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8085D-8195-057D-ECED-8F27FCE5A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“The idea of looking for a single best measure to choose between classifiers is wrongheaded.”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Why would Powers say this? </a:t>
            </a:r>
            <a:br>
              <a:rPr lang="en-US" dirty="0"/>
            </a:br>
            <a:r>
              <a:rPr lang="en-US" dirty="0"/>
              <a:t>Why is this idea mostly ignored in practice?</a:t>
            </a:r>
          </a:p>
        </p:txBody>
      </p:sp>
    </p:spTree>
    <p:extLst>
      <p:ext uri="{BB962C8B-B14F-4D97-AF65-F5344CB8AC3E}">
        <p14:creationId xmlns:p14="http://schemas.microsoft.com/office/powerpoint/2010/main" val="253757876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D6401-6F7C-4039-BA32-88861F827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Assignments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16F66-2E89-49C2-9447-708822AE6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182892136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157D4-D902-6D6A-115D-A67F9F9A7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7407D-1D27-BDDD-9BD8-E9466D1B4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September 28 &amp; October 3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Guest lecturer Sep 28: Stefan Slater</a:t>
            </a:r>
          </a:p>
          <a:p>
            <a:pPr lvl="1"/>
            <a:r>
              <a:rPr lang="en-US" dirty="0"/>
              <a:t>Feature Engineering and Tweaking</a:t>
            </a:r>
          </a:p>
          <a:p>
            <a:pPr lvl="1"/>
            <a:r>
              <a:rPr lang="en-US" dirty="0"/>
              <a:t>Basic: Diagnostic Metrics Due October 2</a:t>
            </a:r>
          </a:p>
          <a:p>
            <a:r>
              <a:rPr lang="en-US" dirty="0"/>
              <a:t>October 5 &amp; 10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October 5 will be virtual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(you can come here in person but I will be on-screen)</a:t>
            </a:r>
            <a:endParaRPr lang="en-US" dirty="0"/>
          </a:p>
          <a:p>
            <a:pPr lvl="1"/>
            <a:r>
              <a:rPr lang="en-US" dirty="0"/>
              <a:t>Network Analysis</a:t>
            </a:r>
          </a:p>
          <a:p>
            <a:pPr lvl="1"/>
            <a:r>
              <a:rPr lang="en-US" dirty="0"/>
              <a:t>Creative: Feature Engineering Due October 9</a:t>
            </a:r>
          </a:p>
          <a:p>
            <a:r>
              <a:rPr lang="en-US" dirty="0"/>
              <a:t>October 12 &amp; 14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Guest lecturer Oct 12: Joyce Zhang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/>
              <a:t>Bayesian Knowledge Tracing</a:t>
            </a:r>
          </a:p>
          <a:p>
            <a:pPr lvl="1"/>
            <a:r>
              <a:rPr lang="en-US" dirty="0"/>
              <a:t>Basic: SNA Due October 16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792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503E3-5FE7-B1A6-1F77-4179B5766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word on data dictionaries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CA13B1-C3B8-BF27-5004-6B97E831B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a good thing to thoroughly understand your variables</a:t>
            </a:r>
          </a:p>
          <a:p>
            <a:r>
              <a:rPr lang="en-US" dirty="0"/>
              <a:t>It is a good thing to want to thoroughly understand your variables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130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503E3-5FE7-B1A6-1F77-4179B5766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word on data dictionaries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CA13B1-C3B8-BF27-5004-6B97E831B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university classes, you will often get excellent descriptions of the data (when it’s not simply made up)</a:t>
            </a:r>
          </a:p>
          <a:p>
            <a:r>
              <a:rPr lang="en-US" dirty="0"/>
              <a:t>In the real world, outside of national public databases, data dictionaries will often be low-quality or even non-existent</a:t>
            </a:r>
          </a:p>
          <a:p>
            <a:r>
              <a:rPr lang="en-US" dirty="0"/>
              <a:t>In the real world, variable names will be incomprehensible or – worse yet -- wrong</a:t>
            </a:r>
          </a:p>
        </p:txBody>
      </p:sp>
    </p:spTree>
    <p:extLst>
      <p:ext uri="{BB962C8B-B14F-4D97-AF65-F5344CB8AC3E}">
        <p14:creationId xmlns:p14="http://schemas.microsoft.com/office/powerpoint/2010/main" val="1992183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503E3-5FE7-B1A6-1F77-4179B5766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could you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CA13B1-C3B8-BF27-5004-6B97E831B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some strategies to use when you get poorly-described data from someone?</a:t>
            </a:r>
          </a:p>
          <a:p>
            <a:r>
              <a:rPr lang="en-US" dirty="0"/>
              <a:t>Hint: “Ask them to go and write a better data dictionary” almost never works </a:t>
            </a:r>
            <a:r>
              <a:rPr lang="en-US" i="1" dirty="0"/>
              <a:t>even if you pay them for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772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Comments? Concerns?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053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5667</TotalTime>
  <Words>1130</Words>
  <Application>Microsoft Office PowerPoint</Application>
  <PresentationFormat>On-screen Show (4:3)</PresentationFormat>
  <Paragraphs>184</Paragraphs>
  <Slides>52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5" baseType="lpstr">
      <vt:lpstr>Arial</vt:lpstr>
      <vt:lpstr>Calibri</vt:lpstr>
      <vt:lpstr>Office Theme</vt:lpstr>
      <vt:lpstr>Core Methods in  Educational Data Mining</vt:lpstr>
      <vt:lpstr>The Homework</vt:lpstr>
      <vt:lpstr>Tools for CA1</vt:lpstr>
      <vt:lpstr>Anything clever?</vt:lpstr>
      <vt:lpstr>What matters?</vt:lpstr>
      <vt:lpstr>A word on data dictionaries</vt:lpstr>
      <vt:lpstr>A word on data dictionaries</vt:lpstr>
      <vt:lpstr>What could you do?</vt:lpstr>
      <vt:lpstr>Questions? Comments? Concerns?</vt:lpstr>
      <vt:lpstr>Textbook/Readings</vt:lpstr>
      <vt:lpstr>Detector Confidence</vt:lpstr>
      <vt:lpstr>Detector Confidence</vt:lpstr>
      <vt:lpstr>Detector Confidence</vt:lpstr>
      <vt:lpstr>Detector Confidence</vt:lpstr>
      <vt:lpstr>Detector Confidence</vt:lpstr>
      <vt:lpstr>Detector Confidence</vt:lpstr>
      <vt:lpstr>Goodness Metrics</vt:lpstr>
      <vt:lpstr>Exercise</vt:lpstr>
      <vt:lpstr>Exercise</vt:lpstr>
      <vt:lpstr>Accuracy</vt:lpstr>
      <vt:lpstr>Kappa</vt:lpstr>
      <vt:lpstr>ROC Curve</vt:lpstr>
      <vt:lpstr>Is this a good model or a bad model?</vt:lpstr>
      <vt:lpstr>Is this a good model or a bad model?</vt:lpstr>
      <vt:lpstr>Is this a good model or a bad model?</vt:lpstr>
      <vt:lpstr>Is this a good model or a bad model?</vt:lpstr>
      <vt:lpstr>Is this a good model or a bad model?</vt:lpstr>
      <vt:lpstr>ROC Curve</vt:lpstr>
      <vt:lpstr>AUC ROC</vt:lpstr>
      <vt:lpstr>Any questions about AUC ROC?</vt:lpstr>
      <vt:lpstr>Precision and Recall</vt:lpstr>
      <vt:lpstr>Precision and Recall</vt:lpstr>
      <vt:lpstr>What do these mean?</vt:lpstr>
      <vt:lpstr>Precision and Recall</vt:lpstr>
      <vt:lpstr>Risk Ratio: Exercise</vt:lpstr>
      <vt:lpstr>Risk Ratio: Exercise</vt:lpstr>
      <vt:lpstr>Risk Ratio</vt:lpstr>
      <vt:lpstr>Correlation vs RMSE</vt:lpstr>
      <vt:lpstr>What does it mean?</vt:lpstr>
      <vt:lpstr>AIC/BIC vs Cross-Validation</vt:lpstr>
      <vt:lpstr>AIC vs BIC</vt:lpstr>
      <vt:lpstr>LOOCV vs k-fold CV</vt:lpstr>
      <vt:lpstr>Other questions, comments, concerns about textbook?</vt:lpstr>
      <vt:lpstr>Thoughts on the Kitto reading?</vt:lpstr>
      <vt:lpstr>Kitto et al.’s warnings</vt:lpstr>
      <vt:lpstr>Do you agree?</vt:lpstr>
      <vt:lpstr>Kitto et al.’s suggestion</vt:lpstr>
      <vt:lpstr>Thoughts on the Jeni reading?</vt:lpstr>
      <vt:lpstr>Other questions or comments?</vt:lpstr>
      <vt:lpstr>Powers (2012)</vt:lpstr>
      <vt:lpstr>Upcoming Assignments</vt:lpstr>
      <vt:lpstr>Next classes</vt:lpstr>
    </vt:vector>
  </TitlesOfParts>
  <Company>Worcester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Methods for the Learning Sciences</dc:title>
  <dc:creator>rsbaker</dc:creator>
  <cp:lastModifiedBy>Ryan</cp:lastModifiedBy>
  <cp:revision>466</cp:revision>
  <dcterms:created xsi:type="dcterms:W3CDTF">2010-01-07T20:34:12Z</dcterms:created>
  <dcterms:modified xsi:type="dcterms:W3CDTF">2023-09-16T10:54:03Z</dcterms:modified>
</cp:coreProperties>
</file>