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256" r:id="rId2"/>
    <p:sldId id="654" r:id="rId3"/>
    <p:sldId id="879" r:id="rId4"/>
    <p:sldId id="655" r:id="rId5"/>
    <p:sldId id="656" r:id="rId6"/>
    <p:sldId id="659" r:id="rId7"/>
    <p:sldId id="882" r:id="rId8"/>
    <p:sldId id="883" r:id="rId9"/>
    <p:sldId id="663" r:id="rId10"/>
    <p:sldId id="664" r:id="rId11"/>
    <p:sldId id="675" r:id="rId12"/>
    <p:sldId id="676" r:id="rId13"/>
    <p:sldId id="677" r:id="rId14"/>
    <p:sldId id="678" r:id="rId15"/>
    <p:sldId id="679" r:id="rId16"/>
    <p:sldId id="880" r:id="rId17"/>
    <p:sldId id="680" r:id="rId18"/>
    <p:sldId id="684" r:id="rId19"/>
    <p:sldId id="886" r:id="rId20"/>
    <p:sldId id="881" r:id="rId21"/>
    <p:sldId id="884" r:id="rId22"/>
    <p:sldId id="885" r:id="rId23"/>
    <p:sldId id="966" r:id="rId24"/>
    <p:sldId id="968" r:id="rId25"/>
    <p:sldId id="967" r:id="rId26"/>
    <p:sldId id="702" r:id="rId27"/>
    <p:sldId id="703" r:id="rId28"/>
    <p:sldId id="704" r:id="rId29"/>
    <p:sldId id="705" r:id="rId30"/>
    <p:sldId id="706" r:id="rId31"/>
    <p:sldId id="708" r:id="rId32"/>
    <p:sldId id="662" r:id="rId33"/>
    <p:sldId id="665" r:id="rId34"/>
    <p:sldId id="666" r:id="rId35"/>
    <p:sldId id="887" r:id="rId36"/>
    <p:sldId id="888" r:id="rId37"/>
    <p:sldId id="889" r:id="rId38"/>
    <p:sldId id="965" r:id="rId39"/>
    <p:sldId id="301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1F711411-5A74-4285-AB94-913E11AEAFC3}">
          <p14:sldIdLst>
            <p14:sldId id="256"/>
            <p14:sldId id="654"/>
            <p14:sldId id="879"/>
            <p14:sldId id="655"/>
            <p14:sldId id="656"/>
            <p14:sldId id="659"/>
            <p14:sldId id="882"/>
            <p14:sldId id="883"/>
            <p14:sldId id="663"/>
            <p14:sldId id="664"/>
            <p14:sldId id="675"/>
            <p14:sldId id="676"/>
            <p14:sldId id="677"/>
            <p14:sldId id="678"/>
            <p14:sldId id="679"/>
            <p14:sldId id="880"/>
            <p14:sldId id="680"/>
            <p14:sldId id="684"/>
            <p14:sldId id="886"/>
            <p14:sldId id="881"/>
            <p14:sldId id="884"/>
            <p14:sldId id="885"/>
            <p14:sldId id="966"/>
            <p14:sldId id="968"/>
            <p14:sldId id="967"/>
            <p14:sldId id="702"/>
            <p14:sldId id="703"/>
            <p14:sldId id="704"/>
            <p14:sldId id="705"/>
            <p14:sldId id="706"/>
            <p14:sldId id="708"/>
            <p14:sldId id="662"/>
            <p14:sldId id="665"/>
            <p14:sldId id="666"/>
            <p14:sldId id="887"/>
            <p14:sldId id="888"/>
            <p14:sldId id="889"/>
            <p14:sldId id="965"/>
            <p14:sldId id="30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aker, Ryan Shaun" initials="RYAN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F8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4" autoAdjust="0"/>
    <p:restoredTop sz="82396" autoAdjust="0"/>
  </p:normalViewPr>
  <p:slideViewPr>
    <p:cSldViewPr>
      <p:cViewPr varScale="1">
        <p:scale>
          <a:sx n="79" d="100"/>
          <a:sy n="79" d="100"/>
        </p:scale>
        <p:origin x="110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12024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commentAuthors" Target="commentAuthor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CAAA7C-7ACC-4BFB-BE93-9F32D66A2778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5F639B-656A-4369-84E0-F13809BA20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312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5F639B-656A-4369-84E0-F13809BA208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6962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5F639B-656A-4369-84E0-F13809BA208C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304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77E0E-AA0C-4CA6-9370-9BDDCA793804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Core Methods in </a:t>
            </a:r>
            <a:br>
              <a:rPr lang="en-US" b="1" dirty="0"/>
            </a:br>
            <a:r>
              <a:rPr lang="en-US" b="1" dirty="0"/>
              <a:t>Educational Data Mining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EDUC6191</a:t>
            </a:r>
            <a:br>
              <a:rPr lang="en-US" dirty="0"/>
            </a:br>
            <a:r>
              <a:rPr lang="en-US" dirty="0"/>
              <a:t>Fall 2023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a good feature?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feature that is potentially meaningfully linked to the construct you want to identify</a:t>
            </a:r>
          </a:p>
        </p:txBody>
      </p:sp>
    </p:spTree>
    <p:extLst>
      <p:ext uri="{BB962C8B-B14F-4D97-AF65-F5344CB8AC3E}">
        <p14:creationId xmlns:p14="http://schemas.microsoft.com/office/powerpoint/2010/main" val="9429513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Baker’s feature engineering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Brainstorming features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Deciding what features to create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Creating the features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Studying the impact of features on model goodness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Iterating on features if useful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Go to 3 (or 1)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4517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What’s useful here, and why?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Brainstorming features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Deciding what features to create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Creating the features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Studying the impact of features on model goodness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Iterating on features if useful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Go to 3 (or 1)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4360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Is anything missing?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Brainstorming features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Deciding what features to create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Creating the features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Studying the impact of features on model goodness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Iterating on features if useful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Go to 3 (or 1)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76010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else could it be improved?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7798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IDEO tips for Brainstorming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/>
              <a:t>1. Defer judgment</a:t>
            </a:r>
          </a:p>
          <a:p>
            <a:pPr marL="0" indent="0">
              <a:buNone/>
            </a:pPr>
            <a:r>
              <a:rPr lang="en-US" b="1" dirty="0"/>
              <a:t>2. Encourage wild ideas</a:t>
            </a:r>
          </a:p>
          <a:p>
            <a:pPr marL="0" indent="0">
              <a:buNone/>
            </a:pPr>
            <a:r>
              <a:rPr lang="en-US" b="1" dirty="0"/>
              <a:t>3. Build on the ideas of others</a:t>
            </a:r>
          </a:p>
          <a:p>
            <a:pPr marL="0" indent="0">
              <a:buNone/>
            </a:pPr>
            <a:r>
              <a:rPr lang="en-US" b="1" dirty="0"/>
              <a:t>4. Stay focused on the topic</a:t>
            </a:r>
          </a:p>
          <a:p>
            <a:pPr marL="0" indent="0">
              <a:buNone/>
            </a:pPr>
            <a:r>
              <a:rPr lang="en-US" b="1" dirty="0"/>
              <a:t>5. One conversation at a time</a:t>
            </a:r>
          </a:p>
          <a:p>
            <a:pPr marL="0" indent="0">
              <a:buNone/>
            </a:pPr>
            <a:r>
              <a:rPr lang="en-US" b="1" dirty="0"/>
              <a:t>6. Be visual</a:t>
            </a:r>
          </a:p>
          <a:p>
            <a:pPr marL="0" indent="0">
              <a:buNone/>
            </a:pPr>
            <a:r>
              <a:rPr lang="en-US" b="1" dirty="0"/>
              <a:t>7. Go for quantity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dirty="0"/>
              <a:t>http://www.openideo.com/fieldnotes/openideo-team-notes/seven-tips-on-better-brainstorming</a:t>
            </a:r>
            <a:endParaRPr lang="en-US" i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782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Any thoughts?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/>
              <a:t>1. Defer judgment</a:t>
            </a:r>
          </a:p>
          <a:p>
            <a:pPr marL="0" indent="0">
              <a:buNone/>
            </a:pPr>
            <a:r>
              <a:rPr lang="en-US" b="1" dirty="0"/>
              <a:t>2. Encourage wild ideas</a:t>
            </a:r>
          </a:p>
          <a:p>
            <a:pPr marL="0" indent="0">
              <a:buNone/>
            </a:pPr>
            <a:r>
              <a:rPr lang="en-US" b="1" dirty="0"/>
              <a:t>3. Build on the ideas of others</a:t>
            </a:r>
          </a:p>
          <a:p>
            <a:pPr marL="0" indent="0">
              <a:buNone/>
            </a:pPr>
            <a:r>
              <a:rPr lang="en-US" b="1" dirty="0"/>
              <a:t>4. Stay focused on the topic</a:t>
            </a:r>
          </a:p>
          <a:p>
            <a:pPr marL="0" indent="0">
              <a:buNone/>
            </a:pPr>
            <a:r>
              <a:rPr lang="en-US" b="1" dirty="0"/>
              <a:t>5. One conversation at a time</a:t>
            </a:r>
          </a:p>
          <a:p>
            <a:pPr marL="0" indent="0">
              <a:buNone/>
            </a:pPr>
            <a:r>
              <a:rPr lang="en-US" b="1" dirty="0"/>
              <a:t>6. Be visual</a:t>
            </a:r>
          </a:p>
          <a:p>
            <a:pPr marL="0" indent="0">
              <a:buNone/>
            </a:pPr>
            <a:r>
              <a:rPr lang="en-US" b="1" dirty="0"/>
              <a:t>7. Go for quantity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dirty="0"/>
              <a:t>http://www.openideo.com/fieldnotes/openideo-team-notes/seven-tips-on-better-brainstorming</a:t>
            </a:r>
            <a:endParaRPr lang="en-US" i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723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Deciding what features to create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Trade-off between the effort to create a feature and how likely it is to be useful</a:t>
            </a:r>
          </a:p>
          <a:p>
            <a:r>
              <a:rPr lang="en-US" dirty="0"/>
              <a:t>Worth biasing in favor of features that are different than anything else you’ve tried before</a:t>
            </a:r>
          </a:p>
          <a:p>
            <a:pPr lvl="1"/>
            <a:r>
              <a:rPr lang="en-US" dirty="0"/>
              <a:t>Explores a different part of the space</a:t>
            </a:r>
          </a:p>
        </p:txBody>
      </p:sp>
    </p:spTree>
    <p:extLst>
      <p:ext uri="{BB962C8B-B14F-4D97-AF65-F5344CB8AC3E}">
        <p14:creationId xmlns:p14="http://schemas.microsoft.com/office/powerpoint/2010/main" val="260381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General thoughts about feature engineering?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6192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4D3EEE-A37A-7C64-EE94-0BABF9373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Slater et al (2020) paper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B06C5A-0476-82C2-D24B-88573E6373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Iterative feature engineering</a:t>
            </a:r>
          </a:p>
        </p:txBody>
      </p:sp>
    </p:spTree>
    <p:extLst>
      <p:ext uri="{BB962C8B-B14F-4D97-AF65-F5344CB8AC3E}">
        <p14:creationId xmlns:p14="http://schemas.microsoft.com/office/powerpoint/2010/main" val="4037349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Diagnostic Metrics -- HW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Any questions about any metrics?</a:t>
            </a:r>
          </a:p>
          <a:p>
            <a:endParaRPr lang="en-US" dirty="0"/>
          </a:p>
          <a:p>
            <a:r>
              <a:rPr lang="en-US" dirty="0"/>
              <a:t>Does anyone want to discuss any of the problems?</a:t>
            </a:r>
          </a:p>
        </p:txBody>
      </p:sp>
    </p:spTree>
    <p:extLst>
      <p:ext uri="{BB962C8B-B14F-4D97-AF65-F5344CB8AC3E}">
        <p14:creationId xmlns:p14="http://schemas.microsoft.com/office/powerpoint/2010/main" val="7206604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4D3EEE-A37A-7C64-EE94-0BABF9373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Slater et al (2020) paper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B06C5A-0476-82C2-D24B-88573E6373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/>
              <a:t>Conduct Feature Engineering</a:t>
            </a:r>
          </a:p>
          <a:p>
            <a:pPr marL="514350" indent="-514350">
              <a:buAutoNum type="arabicPeriod"/>
            </a:pPr>
            <a:r>
              <a:rPr lang="en-US" dirty="0"/>
              <a:t>Build Model</a:t>
            </a:r>
          </a:p>
          <a:p>
            <a:pPr marL="514350" indent="-514350">
              <a:buAutoNum type="arabicPeriod"/>
            </a:pPr>
            <a:r>
              <a:rPr lang="en-US" dirty="0"/>
              <a:t>Test Model</a:t>
            </a:r>
          </a:p>
          <a:p>
            <a:pPr marL="514350" indent="-514350">
              <a:buAutoNum type="arabicPeriod"/>
            </a:pPr>
            <a:r>
              <a:rPr lang="en-US" dirty="0"/>
              <a:t>If model good enough, END</a:t>
            </a:r>
          </a:p>
          <a:p>
            <a:pPr marL="514350" indent="-514350">
              <a:buAutoNum type="arabicPeriod"/>
            </a:pPr>
            <a:r>
              <a:rPr lang="en-US" dirty="0"/>
              <a:t>Qualitatively Study Model Errors</a:t>
            </a:r>
          </a:p>
          <a:p>
            <a:pPr marL="514350" indent="-514350">
              <a:buAutoNum type="arabicPeriod"/>
            </a:pPr>
            <a:r>
              <a:rPr lang="en-US" dirty="0"/>
              <a:t>Go to 2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6204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4D3EEE-A37A-7C64-EE94-0BABF9373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Slater et al (2020) caveat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B06C5A-0476-82C2-D24B-88573E6373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Should test end result on totally new data</a:t>
            </a:r>
            <a:br>
              <a:rPr lang="en-US" dirty="0"/>
            </a:br>
            <a:r>
              <a:rPr lang="en-US" dirty="0"/>
              <a:t>(which this paper didn’t yet do)</a:t>
            </a:r>
          </a:p>
        </p:txBody>
      </p:sp>
    </p:spTree>
    <p:extLst>
      <p:ext uri="{BB962C8B-B14F-4D97-AF65-F5344CB8AC3E}">
        <p14:creationId xmlns:p14="http://schemas.microsoft.com/office/powerpoint/2010/main" val="11626101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4D3EEE-A37A-7C64-EE94-0BABF9373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Slater et al (2020) paper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B06C5A-0476-82C2-D24B-88573E6373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Questions? Comments?</a:t>
            </a:r>
          </a:p>
        </p:txBody>
      </p:sp>
    </p:spTree>
    <p:extLst>
      <p:ext uri="{BB962C8B-B14F-4D97-AF65-F5344CB8AC3E}">
        <p14:creationId xmlns:p14="http://schemas.microsoft.com/office/powerpoint/2010/main" val="15157586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C1379-3A84-CB24-C06A-C286C073E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SMOTE for Class Imbalance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0C3F5D-56A0-5B82-4BE1-64DDA4EFB0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Including Sha et al. paper</a:t>
            </a:r>
          </a:p>
          <a:p>
            <a:endParaRPr lang="en-US" dirty="0"/>
          </a:p>
          <a:p>
            <a:r>
              <a:rPr lang="en-US" dirty="0"/>
              <a:t>Any questions?</a:t>
            </a:r>
          </a:p>
        </p:txBody>
      </p:sp>
    </p:spTree>
    <p:extLst>
      <p:ext uri="{BB962C8B-B14F-4D97-AF65-F5344CB8AC3E}">
        <p14:creationId xmlns:p14="http://schemas.microsoft.com/office/powerpoint/2010/main" val="10804147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87BFF-1185-AF2D-72A3-44E3653D3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Synthetic Data Generation/Augmentation with LLMs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36DEF2-563E-1984-B343-91AB5819C6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Including Cochran et al. paper</a:t>
            </a:r>
          </a:p>
          <a:p>
            <a:endParaRPr lang="en-US" dirty="0"/>
          </a:p>
          <a:p>
            <a:r>
              <a:rPr lang="en-US" dirty="0"/>
              <a:t>Comments? Questions?</a:t>
            </a:r>
          </a:p>
        </p:txBody>
      </p:sp>
    </p:spTree>
    <p:extLst>
      <p:ext uri="{BB962C8B-B14F-4D97-AF65-F5344CB8AC3E}">
        <p14:creationId xmlns:p14="http://schemas.microsoft.com/office/powerpoint/2010/main" val="34413506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C1379-3A84-CB24-C06A-C286C073E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Hyperparameter Tuning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0C3F5D-56A0-5B82-4BE1-64DDA4EFB0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Any questions?</a:t>
            </a:r>
          </a:p>
        </p:txBody>
      </p:sp>
    </p:spTree>
    <p:extLst>
      <p:ext uri="{BB962C8B-B14F-4D97-AF65-F5344CB8AC3E}">
        <p14:creationId xmlns:p14="http://schemas.microsoft.com/office/powerpoint/2010/main" val="10308923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Knowledge Engineering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knowledge engineering?</a:t>
            </a:r>
          </a:p>
        </p:txBody>
      </p:sp>
    </p:spTree>
    <p:extLst>
      <p:ext uri="{BB962C8B-B14F-4D97-AF65-F5344CB8AC3E}">
        <p14:creationId xmlns:p14="http://schemas.microsoft.com/office/powerpoint/2010/main" val="14408448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Knowledge Engineering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difference between knowledge engineering and EDM?</a:t>
            </a:r>
          </a:p>
        </p:txBody>
      </p:sp>
    </p:spTree>
    <p:extLst>
      <p:ext uri="{BB962C8B-B14F-4D97-AF65-F5344CB8AC3E}">
        <p14:creationId xmlns:p14="http://schemas.microsoft.com/office/powerpoint/2010/main" val="207831596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Knowledge Engineering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difference between good knowledge engineering and bad knowledge engineering?</a:t>
            </a:r>
          </a:p>
        </p:txBody>
      </p:sp>
    </p:spTree>
    <p:extLst>
      <p:ext uri="{BB962C8B-B14F-4D97-AF65-F5344CB8AC3E}">
        <p14:creationId xmlns:p14="http://schemas.microsoft.com/office/powerpoint/2010/main" val="4145987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Knowledge Engineering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difference between (good) knowledge engineering and EDM?</a:t>
            </a:r>
          </a:p>
          <a:p>
            <a:endParaRPr lang="en-US" dirty="0"/>
          </a:p>
          <a:p>
            <a:r>
              <a:rPr lang="en-US" dirty="0"/>
              <a:t>What are the advantages and disadvantages of each?</a:t>
            </a:r>
          </a:p>
        </p:txBody>
      </p:sp>
    </p:spTree>
    <p:extLst>
      <p:ext uri="{BB962C8B-B14F-4D97-AF65-F5344CB8AC3E}">
        <p14:creationId xmlns:p14="http://schemas.microsoft.com/office/powerpoint/2010/main" val="3303497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Diagnostic Metrics -- HW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What’s a fail-soft intervention?</a:t>
            </a:r>
          </a:p>
        </p:txBody>
      </p:sp>
    </p:spTree>
    <p:extLst>
      <p:ext uri="{BB962C8B-B14F-4D97-AF65-F5344CB8AC3E}">
        <p14:creationId xmlns:p14="http://schemas.microsoft.com/office/powerpoint/2010/main" val="183675015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can they be integrated?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8690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Other questions, comments, concerns about video topics?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17711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Let’s look at some features </a:t>
            </a:r>
            <a:br>
              <a:rPr lang="en-US" dirty="0"/>
            </a:br>
            <a:r>
              <a:rPr lang="en-US" dirty="0"/>
              <a:t>used in real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22817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Let’s look at some features </a:t>
            </a:r>
            <a:br>
              <a:rPr lang="en-US" dirty="0"/>
            </a:br>
            <a:r>
              <a:rPr lang="en-US" dirty="0"/>
              <a:t>used in real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Split into groups of in just a minute</a:t>
            </a:r>
          </a:p>
          <a:p>
            <a:endParaRPr lang="en-US" dirty="0"/>
          </a:p>
          <a:p>
            <a:r>
              <a:rPr lang="en-US" dirty="0"/>
              <a:t>Thursday section</a:t>
            </a:r>
          </a:p>
          <a:p>
            <a:pPr lvl="1"/>
            <a:r>
              <a:rPr lang="en-US" dirty="0"/>
              <a:t>Get into groups of 3. </a:t>
            </a:r>
          </a:p>
          <a:p>
            <a:pPr lvl="1"/>
            <a:r>
              <a:rPr lang="en-US" dirty="0"/>
              <a:t>Those online – we’ll put you in breakout rooms, use that group number</a:t>
            </a:r>
          </a:p>
          <a:p>
            <a:pPr lvl="1"/>
            <a:r>
              <a:rPr lang="en-US" dirty="0"/>
              <a:t>In-person – count off group numbers starting with number of breakout rooms + 1</a:t>
            </a:r>
          </a:p>
          <a:p>
            <a:endParaRPr lang="en-US" dirty="0"/>
          </a:p>
          <a:p>
            <a:r>
              <a:rPr lang="en-US" dirty="0"/>
              <a:t>Tuesday section</a:t>
            </a:r>
          </a:p>
          <a:p>
            <a:pPr lvl="1"/>
            <a:r>
              <a:rPr lang="en-US" dirty="0"/>
              <a:t>We’ll put you in breakout rooms, use that group number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Download list of features from course schedule</a:t>
            </a:r>
          </a:p>
          <a:p>
            <a:pPr lvl="1"/>
            <a:r>
              <a:rPr lang="en-US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“Extra Materials for Class”</a:t>
            </a:r>
            <a:endParaRPr lang="en-US" dirty="0"/>
          </a:p>
          <a:p>
            <a:endParaRPr lang="en-US" dirty="0"/>
          </a:p>
          <a:p>
            <a:r>
              <a:rPr lang="en-US" dirty="0"/>
              <a:t>Use list of features for your group number </a:t>
            </a:r>
            <a:br>
              <a:rPr lang="en-US" dirty="0"/>
            </a:br>
            <a:r>
              <a:rPr lang="en-US" dirty="0"/>
              <a:t>(at very beginning of each page)</a:t>
            </a:r>
          </a:p>
          <a:p>
            <a:endParaRPr lang="en-US" dirty="0"/>
          </a:p>
          <a:p>
            <a:r>
              <a:rPr lang="en-US" dirty="0"/>
              <a:t>Which features (or combinations) can you come up with “just so” stories for why they might predict the construct?</a:t>
            </a:r>
          </a:p>
          <a:p>
            <a:endParaRPr lang="en-US" dirty="0"/>
          </a:p>
          <a:p>
            <a:r>
              <a:rPr lang="en-US" dirty="0"/>
              <a:t>Are there any features that seem utterly irrelevant?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95911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Groups 1 and 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1: Tell us what your construct is</a:t>
            </a:r>
          </a:p>
          <a:p>
            <a:endParaRPr lang="en-US" dirty="0"/>
          </a:p>
          <a:p>
            <a:r>
              <a:rPr lang="en-US" dirty="0"/>
              <a:t>1,7: Tell us your favorite “just so story” from your features</a:t>
            </a:r>
          </a:p>
          <a:p>
            <a:endParaRPr lang="en-US" dirty="0"/>
          </a:p>
          <a:p>
            <a:r>
              <a:rPr lang="en-US" dirty="0"/>
              <a:t>7,1: Tell us about one feature that looks like junk</a:t>
            </a:r>
          </a:p>
          <a:p>
            <a:endParaRPr lang="en-US" dirty="0"/>
          </a:p>
          <a:p>
            <a:r>
              <a:rPr lang="en-US" dirty="0"/>
              <a:t>Everyone else: you have to give the feature a yay or boo (chat window for those online)</a:t>
            </a:r>
          </a:p>
        </p:txBody>
      </p:sp>
    </p:spTree>
    <p:extLst>
      <p:ext uri="{BB962C8B-B14F-4D97-AF65-F5344CB8AC3E}">
        <p14:creationId xmlns:p14="http://schemas.microsoft.com/office/powerpoint/2010/main" val="298387158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Groups 2 and 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2: Tell us what your construct is</a:t>
            </a:r>
          </a:p>
          <a:p>
            <a:endParaRPr lang="en-US" dirty="0"/>
          </a:p>
          <a:p>
            <a:r>
              <a:rPr lang="en-US" dirty="0"/>
              <a:t>2,8: Tell us your favorite “just so story” from your features</a:t>
            </a:r>
          </a:p>
          <a:p>
            <a:endParaRPr lang="en-US" dirty="0"/>
          </a:p>
          <a:p>
            <a:r>
              <a:rPr lang="en-US" dirty="0"/>
              <a:t>8,2: Tell us about one feature that looks like junk</a:t>
            </a:r>
          </a:p>
          <a:p>
            <a:endParaRPr lang="en-US" dirty="0"/>
          </a:p>
          <a:p>
            <a:r>
              <a:rPr lang="en-US" dirty="0"/>
              <a:t>Everyone else: you have to give the feature a yay or boo (chat window for those online)</a:t>
            </a:r>
          </a:p>
        </p:txBody>
      </p:sp>
    </p:spTree>
    <p:extLst>
      <p:ext uri="{BB962C8B-B14F-4D97-AF65-F5344CB8AC3E}">
        <p14:creationId xmlns:p14="http://schemas.microsoft.com/office/powerpoint/2010/main" val="241716501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ADC7B-711F-D9F5-C5C7-916FFF3A3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 so on…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619C4D-297B-E465-8D1D-759CEE1BC3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 &amp; 9</a:t>
            </a:r>
          </a:p>
          <a:p>
            <a:r>
              <a:rPr lang="en-US" dirty="0"/>
              <a:t>4 &amp; 10</a:t>
            </a:r>
          </a:p>
          <a:p>
            <a:r>
              <a:rPr lang="en-US" dirty="0"/>
              <a:t>5 &amp; 11</a:t>
            </a:r>
          </a:p>
          <a:p>
            <a:r>
              <a:rPr lang="en-US" dirty="0"/>
              <a:t>6 &amp; 12</a:t>
            </a:r>
          </a:p>
        </p:txBody>
      </p:sp>
    </p:spTree>
    <p:extLst>
      <p:ext uri="{BB962C8B-B14F-4D97-AF65-F5344CB8AC3E}">
        <p14:creationId xmlns:p14="http://schemas.microsoft.com/office/powerpoint/2010/main" val="15918120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24A814-52F4-E531-6A54-290E55DD1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Comments? 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0B1DC5-8D84-DDD3-D4CF-CEBC39B237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66944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157D4-D902-6D6A-115D-A67F9F9A7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classes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F7407D-1D27-BDDD-9BD8-E9466D1B40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816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October 5 &amp; 10</a:t>
            </a:r>
            <a:br>
              <a:rPr lang="en-US" dirty="0"/>
            </a:br>
            <a:r>
              <a:rPr lang="en-US" dirty="0">
                <a:solidFill>
                  <a:srgbClr val="FF0000"/>
                </a:solidFill>
              </a:rPr>
              <a:t>October 5 will be virtual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(you can come here in person but I will be on-screen)</a:t>
            </a:r>
            <a:endParaRPr lang="en-US" dirty="0"/>
          </a:p>
          <a:p>
            <a:pPr lvl="1"/>
            <a:r>
              <a:rPr lang="en-US" dirty="0"/>
              <a:t>Network Analysis</a:t>
            </a:r>
          </a:p>
          <a:p>
            <a:pPr lvl="1"/>
            <a:r>
              <a:rPr lang="en-US" dirty="0"/>
              <a:t>Creative: Feature Engineering Due October 9</a:t>
            </a:r>
          </a:p>
          <a:p>
            <a:r>
              <a:rPr lang="en-US" dirty="0"/>
              <a:t>October 12 &amp; 14</a:t>
            </a:r>
            <a:br>
              <a:rPr lang="en-US" dirty="0"/>
            </a:br>
            <a:r>
              <a:rPr lang="en-US" dirty="0">
                <a:solidFill>
                  <a:srgbClr val="FF0000"/>
                </a:solidFill>
              </a:rPr>
              <a:t>Guest lecturer Oct 12: Joyce Zhang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/>
              <a:t>Bayesian Knowledge Tracing</a:t>
            </a:r>
          </a:p>
          <a:p>
            <a:pPr lvl="1"/>
            <a:r>
              <a:rPr lang="en-US" dirty="0"/>
              <a:t>Basic: SNA Due October 16</a:t>
            </a:r>
          </a:p>
          <a:p>
            <a:r>
              <a:rPr lang="en-US" dirty="0"/>
              <a:t>October 19 &amp; 21</a:t>
            </a:r>
            <a:br>
              <a:rPr lang="en-US" dirty="0"/>
            </a:br>
            <a:r>
              <a:rPr lang="en-US" dirty="0"/>
              <a:t>Everything at its normal time and place</a:t>
            </a:r>
            <a:br>
              <a:rPr lang="en-US" dirty="0"/>
            </a:br>
            <a:r>
              <a:rPr lang="en-US" dirty="0"/>
              <a:t>Logistic Knowledge Tracing</a:t>
            </a:r>
          </a:p>
          <a:p>
            <a:pPr lvl="1"/>
            <a:r>
              <a:rPr lang="en-US" dirty="0"/>
              <a:t>Basic: BKT Due October 23</a:t>
            </a:r>
          </a:p>
        </p:txBody>
      </p:sp>
    </p:spTree>
    <p:extLst>
      <p:ext uri="{BB962C8B-B14F-4D97-AF65-F5344CB8AC3E}">
        <p14:creationId xmlns:p14="http://schemas.microsoft.com/office/powerpoint/2010/main" val="93479223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Diagnostic Metrics -- HW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do you want to use fail-soft interventions?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4553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Diagnostic Metrics -- HW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do you </a:t>
            </a:r>
            <a:r>
              <a:rPr lang="en-US" b="1" i="1" dirty="0"/>
              <a:t>not</a:t>
            </a:r>
            <a:r>
              <a:rPr lang="en-US" dirty="0"/>
              <a:t> want to use fail-soft interventions?</a:t>
            </a:r>
          </a:p>
        </p:txBody>
      </p:sp>
    </p:spTree>
    <p:extLst>
      <p:ext uri="{BB962C8B-B14F-4D97-AF65-F5344CB8AC3E}">
        <p14:creationId xmlns:p14="http://schemas.microsoft.com/office/powerpoint/2010/main" val="17189927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Engineering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 just throwing spaghetti at the wall and seeing what sticks</a:t>
            </a:r>
          </a:p>
        </p:txBody>
      </p:sp>
      <p:pic>
        <p:nvPicPr>
          <p:cNvPr id="1026" name="Picture 2" descr="http://4.bp.blogspot.com/_bnAeZ9Sw5NU/TFGhtGbQUMI/AAAAAAAAEgo/5xqfGha4kQM/s1600/_MG_721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766419"/>
            <a:ext cx="5867400" cy="3912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5851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Engineering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</a:t>
            </a:r>
            <a:r>
              <a:rPr lang="en-US" b="1" i="1" dirty="0"/>
              <a:t>is</a:t>
            </a:r>
            <a:r>
              <a:rPr lang="en-US" dirty="0"/>
              <a:t> feature engineering?</a:t>
            </a:r>
          </a:p>
        </p:txBody>
      </p:sp>
    </p:spTree>
    <p:extLst>
      <p:ext uri="{BB962C8B-B14F-4D97-AF65-F5344CB8AC3E}">
        <p14:creationId xmlns:p14="http://schemas.microsoft.com/office/powerpoint/2010/main" val="24237277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Feature Engineering</a:t>
            </a:r>
            <a:br>
              <a:rPr lang="en-US" dirty="0"/>
            </a:br>
            <a:r>
              <a:rPr lang="en-US" dirty="0"/>
              <a:t>(Slater et al., 2020)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“the construction of contextual and relevant features from system log data”</a:t>
            </a:r>
          </a:p>
        </p:txBody>
      </p:sp>
    </p:spTree>
    <p:extLst>
      <p:ext uri="{BB962C8B-B14F-4D97-AF65-F5344CB8AC3E}">
        <p14:creationId xmlns:p14="http://schemas.microsoft.com/office/powerpoint/2010/main" val="12587756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Construct Validity Matters!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Low-quality features will give you low-quality models</a:t>
            </a:r>
          </a:p>
          <a:p>
            <a:endParaRPr lang="en-US" dirty="0"/>
          </a:p>
          <a:p>
            <a:r>
              <a:rPr lang="en-US" dirty="0"/>
              <a:t>Low-quality features = reduced generalizability/more over-fitting</a:t>
            </a:r>
          </a:p>
          <a:p>
            <a:endParaRPr lang="en-US" dirty="0"/>
          </a:p>
          <a:p>
            <a:r>
              <a:rPr lang="en-US" dirty="0"/>
              <a:t>Detailed discussion of this in the Sao Pedro paper</a:t>
            </a:r>
          </a:p>
        </p:txBody>
      </p:sp>
    </p:spTree>
    <p:extLst>
      <p:ext uri="{BB962C8B-B14F-4D97-AF65-F5344CB8AC3E}">
        <p14:creationId xmlns:p14="http://schemas.microsoft.com/office/powerpoint/2010/main" val="21733241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5665</TotalTime>
  <Words>970</Words>
  <Application>Microsoft Office PowerPoint</Application>
  <PresentationFormat>On-screen Show (4:3)</PresentationFormat>
  <Paragraphs>161</Paragraphs>
  <Slides>39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3" baseType="lpstr">
      <vt:lpstr>Arial</vt:lpstr>
      <vt:lpstr>Calibri</vt:lpstr>
      <vt:lpstr>Times New Roman</vt:lpstr>
      <vt:lpstr>Office Theme</vt:lpstr>
      <vt:lpstr>Core Methods in  Educational Data Mining</vt:lpstr>
      <vt:lpstr>Diagnostic Metrics -- HW</vt:lpstr>
      <vt:lpstr>Diagnostic Metrics -- HW</vt:lpstr>
      <vt:lpstr>Diagnostic Metrics -- HW</vt:lpstr>
      <vt:lpstr>Diagnostic Metrics -- HW</vt:lpstr>
      <vt:lpstr>Feature Engineering </vt:lpstr>
      <vt:lpstr>Feature Engineering </vt:lpstr>
      <vt:lpstr>Feature Engineering (Slater et al., 2020) </vt:lpstr>
      <vt:lpstr>Construct Validity Matters!</vt:lpstr>
      <vt:lpstr>What’s a good feature?</vt:lpstr>
      <vt:lpstr>Baker’s feature engineering process</vt:lpstr>
      <vt:lpstr>What’s useful here, and why?</vt:lpstr>
      <vt:lpstr>Is anything missing?</vt:lpstr>
      <vt:lpstr>How else could it be improved?</vt:lpstr>
      <vt:lpstr>IDEO tips for Brainstorming</vt:lpstr>
      <vt:lpstr>Any thoughts?</vt:lpstr>
      <vt:lpstr>Deciding what features to create</vt:lpstr>
      <vt:lpstr>General thoughts about feature engineering?</vt:lpstr>
      <vt:lpstr>Slater et al (2020) paper</vt:lpstr>
      <vt:lpstr>Slater et al (2020) paper</vt:lpstr>
      <vt:lpstr>Slater et al (2020) caveat</vt:lpstr>
      <vt:lpstr>Slater et al (2020) paper</vt:lpstr>
      <vt:lpstr>SMOTE for Class Imbalance</vt:lpstr>
      <vt:lpstr>Synthetic Data Generation/Augmentation with LLMs</vt:lpstr>
      <vt:lpstr>Hyperparameter Tuning</vt:lpstr>
      <vt:lpstr>Knowledge Engineering</vt:lpstr>
      <vt:lpstr>Knowledge Engineering</vt:lpstr>
      <vt:lpstr>Knowledge Engineering</vt:lpstr>
      <vt:lpstr>Knowledge Engineering</vt:lpstr>
      <vt:lpstr>How can they be integrated?</vt:lpstr>
      <vt:lpstr>Other questions, comments, concerns about video topics?</vt:lpstr>
      <vt:lpstr>Let’s look at some features  used in real models</vt:lpstr>
      <vt:lpstr>Let’s look at some features  used in real models</vt:lpstr>
      <vt:lpstr>Groups 1 and 7</vt:lpstr>
      <vt:lpstr>Groups 2 and 8</vt:lpstr>
      <vt:lpstr>And so on…</vt:lpstr>
      <vt:lpstr>Comments? Questions?</vt:lpstr>
      <vt:lpstr>Next classes</vt:lpstr>
      <vt:lpstr>The End</vt:lpstr>
    </vt:vector>
  </TitlesOfParts>
  <Company>Worcester Polytechnic Institute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Methods for the Learning Sciences</dc:title>
  <dc:creator>rsbaker</dc:creator>
  <cp:lastModifiedBy>Ryan</cp:lastModifiedBy>
  <cp:revision>487</cp:revision>
  <dcterms:created xsi:type="dcterms:W3CDTF">2010-01-07T20:34:12Z</dcterms:created>
  <dcterms:modified xsi:type="dcterms:W3CDTF">2023-09-19T15:11:55Z</dcterms:modified>
</cp:coreProperties>
</file>