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778" r:id="rId3"/>
    <p:sldId id="779" r:id="rId4"/>
    <p:sldId id="780" r:id="rId5"/>
    <p:sldId id="781" r:id="rId6"/>
    <p:sldId id="713" r:id="rId7"/>
    <p:sldId id="782" r:id="rId8"/>
    <p:sldId id="712" r:id="rId9"/>
    <p:sldId id="735" r:id="rId10"/>
    <p:sldId id="736" r:id="rId11"/>
    <p:sldId id="737" r:id="rId12"/>
    <p:sldId id="784" r:id="rId13"/>
    <p:sldId id="785" r:id="rId14"/>
    <p:sldId id="787" r:id="rId15"/>
    <p:sldId id="743" r:id="rId16"/>
    <p:sldId id="786" r:id="rId17"/>
    <p:sldId id="788" r:id="rId18"/>
    <p:sldId id="789" r:id="rId19"/>
    <p:sldId id="790" r:id="rId20"/>
    <p:sldId id="791" r:id="rId21"/>
    <p:sldId id="783" r:id="rId22"/>
    <p:sldId id="792" r:id="rId23"/>
    <p:sldId id="667" r:id="rId24"/>
    <p:sldId id="793" r:id="rId25"/>
    <p:sldId id="810" r:id="rId26"/>
    <p:sldId id="796" r:id="rId27"/>
    <p:sldId id="798" r:id="rId28"/>
    <p:sldId id="801" r:id="rId29"/>
    <p:sldId id="799" r:id="rId30"/>
    <p:sldId id="800" r:id="rId31"/>
    <p:sldId id="802" r:id="rId32"/>
    <p:sldId id="803" r:id="rId33"/>
    <p:sldId id="811" r:id="rId34"/>
    <p:sldId id="804" r:id="rId35"/>
    <p:sldId id="805" r:id="rId36"/>
    <p:sldId id="806" r:id="rId37"/>
    <p:sldId id="808" r:id="rId38"/>
    <p:sldId id="809" r:id="rId39"/>
    <p:sldId id="965" r:id="rId40"/>
    <p:sldId id="30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2BB8E8-32CF-4D36-94A9-863ED0E276C7}">
          <p14:sldIdLst>
            <p14:sldId id="256"/>
            <p14:sldId id="778"/>
            <p14:sldId id="779"/>
            <p14:sldId id="780"/>
            <p14:sldId id="781"/>
            <p14:sldId id="713"/>
            <p14:sldId id="782"/>
            <p14:sldId id="712"/>
            <p14:sldId id="735"/>
            <p14:sldId id="736"/>
            <p14:sldId id="737"/>
            <p14:sldId id="784"/>
            <p14:sldId id="785"/>
            <p14:sldId id="787"/>
            <p14:sldId id="743"/>
            <p14:sldId id="786"/>
            <p14:sldId id="788"/>
            <p14:sldId id="789"/>
            <p14:sldId id="790"/>
            <p14:sldId id="791"/>
            <p14:sldId id="783"/>
            <p14:sldId id="792"/>
            <p14:sldId id="667"/>
            <p14:sldId id="793"/>
            <p14:sldId id="810"/>
            <p14:sldId id="796"/>
            <p14:sldId id="798"/>
            <p14:sldId id="801"/>
            <p14:sldId id="799"/>
            <p14:sldId id="800"/>
            <p14:sldId id="802"/>
            <p14:sldId id="803"/>
            <p14:sldId id="811"/>
            <p14:sldId id="804"/>
            <p14:sldId id="805"/>
            <p14:sldId id="806"/>
            <p14:sldId id="808"/>
            <p14:sldId id="809"/>
            <p14:sldId id="965"/>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ker, Ryan Shaun" initials="RYAN"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F8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82396" autoAdjust="0"/>
  </p:normalViewPr>
  <p:slideViewPr>
    <p:cSldViewPr>
      <p:cViewPr varScale="1">
        <p:scale>
          <a:sx n="68" d="100"/>
          <a:sy n="68" d="100"/>
        </p:scale>
        <p:origin x="422" y="62"/>
      </p:cViewPr>
      <p:guideLst>
        <p:guide orient="horz" pos="2160"/>
        <p:guide pos="2880"/>
      </p:guideLst>
    </p:cSldViewPr>
  </p:slideViewPr>
  <p:outlineViewPr>
    <p:cViewPr>
      <p:scale>
        <a:sx n="33" d="100"/>
        <a:sy n="33" d="100"/>
      </p:scale>
      <p:origin x="36" y="1202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CAAA7C-7ACC-4BFB-BE93-9F32D66A2778}" type="datetimeFigureOut">
              <a:rPr lang="en-US" smtClean="0"/>
              <a:pPr/>
              <a:t>10/17/2023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5F639B-656A-4369-84E0-F13809BA208C}" type="slidenum">
              <a:rPr lang="en-US" smtClean="0"/>
              <a:pPr/>
              <a:t>‹#›</a:t>
            </a:fld>
            <a:endParaRPr lang="en-US"/>
          </a:p>
        </p:txBody>
      </p:sp>
    </p:spTree>
    <p:extLst>
      <p:ext uri="{BB962C8B-B14F-4D97-AF65-F5344CB8AC3E}">
        <p14:creationId xmlns:p14="http://schemas.microsoft.com/office/powerpoint/2010/main" val="1127312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777E0E-AA0C-4CA6-9370-9BDDCA793804}" type="datetimeFigureOut">
              <a:rPr lang="en-US" smtClean="0"/>
              <a:pPr/>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D49C08-3B7E-407B-958B-ADCA6B9AA50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77E0E-AA0C-4CA6-9370-9BDDCA793804}" type="datetimeFigureOut">
              <a:rPr lang="en-US" smtClean="0"/>
              <a:pPr/>
              <a:t>10/17/2023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49C08-3B7E-407B-958B-ADCA6B9AA5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Core Methods in </a:t>
            </a:r>
            <a:br>
              <a:rPr lang="en-US" b="1" dirty="0"/>
            </a:br>
            <a:r>
              <a:rPr lang="en-US" b="1" dirty="0"/>
              <a:t>Educational Data Mining</a:t>
            </a:r>
          </a:p>
        </p:txBody>
      </p:sp>
      <p:sp>
        <p:nvSpPr>
          <p:cNvPr id="3" name="Subtitle 2"/>
          <p:cNvSpPr>
            <a:spLocks noGrp="1"/>
          </p:cNvSpPr>
          <p:nvPr>
            <p:ph type="subTitle" idx="1"/>
          </p:nvPr>
        </p:nvSpPr>
        <p:spPr/>
        <p:txBody>
          <a:bodyPr/>
          <a:lstStyle/>
          <a:p>
            <a:r>
              <a:rPr lang="en-US" dirty="0"/>
              <a:t>EDUC 6191</a:t>
            </a:r>
            <a:br>
              <a:rPr lang="en-US" dirty="0"/>
            </a:br>
            <a:r>
              <a:rPr lang="en-US" dirty="0"/>
              <a:t>Fall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PFA</a:t>
            </a:r>
          </a:p>
        </p:txBody>
      </p:sp>
      <p:sp>
        <p:nvSpPr>
          <p:cNvPr id="3" name="Content Placeholder 2"/>
          <p:cNvSpPr>
            <a:spLocks noGrp="1"/>
          </p:cNvSpPr>
          <p:nvPr>
            <p:ph idx="1"/>
          </p:nvPr>
        </p:nvSpPr>
        <p:spPr/>
        <p:txBody>
          <a:bodyPr/>
          <a:lstStyle/>
          <a:p>
            <a:r>
              <a:rPr lang="en-US" dirty="0"/>
              <a:t>Represent when the student learns from an opportunity to practice? </a:t>
            </a:r>
          </a:p>
          <a:p>
            <a:endParaRPr lang="en-US" dirty="0"/>
          </a:p>
          <a:p>
            <a:r>
              <a:rPr lang="en-US" dirty="0"/>
              <a:t>As opposed to just better predicted performance because you’ve gotten it right</a:t>
            </a:r>
          </a:p>
          <a:p>
            <a:endParaRPr lang="en-US" dirty="0"/>
          </a:p>
          <a:p>
            <a:r>
              <a:rPr lang="en-US" dirty="0"/>
              <a:t>Is it </a:t>
            </a:r>
            <a:r>
              <a:rPr lang="en-US" dirty="0">
                <a:latin typeface="Symbol" pitchFamily="18" charset="2"/>
              </a:rPr>
              <a:t>r</a:t>
            </a:r>
            <a:r>
              <a:rPr lang="en-US" dirty="0"/>
              <a:t> ?</a:t>
            </a:r>
          </a:p>
          <a:p>
            <a:r>
              <a:rPr lang="en-US" dirty="0"/>
              <a:t>Is it average of </a:t>
            </a:r>
            <a:r>
              <a:rPr lang="en-US" dirty="0">
                <a:latin typeface="Symbol" pitchFamily="18" charset="2"/>
              </a:rPr>
              <a:t>r </a:t>
            </a:r>
            <a:r>
              <a:rPr lang="en-US" dirty="0"/>
              <a:t>and </a:t>
            </a:r>
            <a:r>
              <a:rPr lang="en-US" dirty="0">
                <a:latin typeface="Symbol" pitchFamily="18" charset="2"/>
              </a:rPr>
              <a:t>g</a:t>
            </a:r>
            <a:r>
              <a:rPr lang="en-US" dirty="0"/>
              <a:t>?</a:t>
            </a:r>
          </a:p>
        </p:txBody>
      </p:sp>
    </p:spTree>
    <p:extLst>
      <p:ext uri="{BB962C8B-B14F-4D97-AF65-F5344CB8AC3E}">
        <p14:creationId xmlns:p14="http://schemas.microsoft.com/office/powerpoint/2010/main" val="933560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each of these mean?</a:t>
            </a:r>
          </a:p>
        </p:txBody>
      </p:sp>
      <p:sp>
        <p:nvSpPr>
          <p:cNvPr id="3" name="Content Placeholder 2"/>
          <p:cNvSpPr>
            <a:spLocks noGrp="1"/>
          </p:cNvSpPr>
          <p:nvPr>
            <p:ph idx="1"/>
          </p:nvPr>
        </p:nvSpPr>
        <p:spPr/>
        <p:txBody>
          <a:bodyPr/>
          <a:lstStyle/>
          <a:p>
            <a:r>
              <a:rPr lang="en-US" dirty="0"/>
              <a:t>When might you legitimately get them?</a:t>
            </a:r>
          </a:p>
          <a:p>
            <a:endParaRPr lang="en-US" dirty="0">
              <a:latin typeface="Symbol" pitchFamily="18" charset="2"/>
            </a:endParaRPr>
          </a:p>
          <a:p>
            <a:r>
              <a:rPr lang="en-US" dirty="0">
                <a:latin typeface="Symbol" pitchFamily="18" charset="2"/>
              </a:rPr>
              <a:t>r</a:t>
            </a:r>
            <a:r>
              <a:rPr lang="en-US" dirty="0"/>
              <a:t> &lt; </a:t>
            </a:r>
            <a:r>
              <a:rPr lang="en-US" dirty="0">
                <a:latin typeface="Symbol" pitchFamily="18" charset="2"/>
              </a:rPr>
              <a:t>0</a:t>
            </a:r>
            <a:endParaRPr lang="en-US" dirty="0"/>
          </a:p>
          <a:p>
            <a:endParaRPr lang="en-US" dirty="0"/>
          </a:p>
          <a:p>
            <a:r>
              <a:rPr lang="en-US" dirty="0">
                <a:latin typeface="Symbol" pitchFamily="18" charset="2"/>
              </a:rPr>
              <a:t>g</a:t>
            </a:r>
            <a:r>
              <a:rPr lang="en-US" dirty="0"/>
              <a:t> &lt; </a:t>
            </a:r>
            <a:r>
              <a:rPr lang="en-US" dirty="0">
                <a:latin typeface="Symbol" pitchFamily="18" charset="2"/>
              </a:rPr>
              <a:t>r</a:t>
            </a:r>
          </a:p>
          <a:p>
            <a:endParaRPr lang="en-US" dirty="0">
              <a:latin typeface="Symbol" pitchFamily="18" charset="2"/>
            </a:endParaRPr>
          </a:p>
          <a:p>
            <a:r>
              <a:rPr lang="en-US" dirty="0">
                <a:latin typeface="Symbol" pitchFamily="18" charset="2"/>
              </a:rPr>
              <a:t>g</a:t>
            </a:r>
            <a:r>
              <a:rPr lang="en-US" dirty="0"/>
              <a:t> &lt; </a:t>
            </a:r>
            <a:r>
              <a:rPr lang="en-US" dirty="0">
                <a:latin typeface="Symbol" pitchFamily="18" charset="2"/>
              </a:rPr>
              <a:t>0</a:t>
            </a:r>
          </a:p>
          <a:p>
            <a:endParaRPr lang="en-US" dirty="0"/>
          </a:p>
          <a:p>
            <a:endParaRPr lang="en-US" dirty="0"/>
          </a:p>
        </p:txBody>
      </p:sp>
    </p:spTree>
    <p:extLst>
      <p:ext uri="{BB962C8B-B14F-4D97-AF65-F5344CB8AC3E}">
        <p14:creationId xmlns:p14="http://schemas.microsoft.com/office/powerpoint/2010/main" val="587827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BC1D8-C893-CE8E-4C7A-AD45160FC09C}"/>
              </a:ext>
            </a:extLst>
          </p:cNvPr>
          <p:cNvSpPr>
            <a:spLocks noGrp="1"/>
          </p:cNvSpPr>
          <p:nvPr>
            <p:ph type="title"/>
          </p:nvPr>
        </p:nvSpPr>
        <p:spPr/>
        <p:txBody>
          <a:bodyPr>
            <a:normAutofit fontScale="90000"/>
          </a:bodyPr>
          <a:lstStyle/>
          <a:p>
            <a:r>
              <a:rPr lang="en-US" dirty="0"/>
              <a:t>Degeneracy in PFA </a:t>
            </a:r>
            <a:br>
              <a:rPr lang="en-US" dirty="0"/>
            </a:br>
            <a:r>
              <a:rPr lang="en-US" dirty="0"/>
              <a:t>(Maier et al., 2021)</a:t>
            </a:r>
          </a:p>
        </p:txBody>
      </p:sp>
      <p:sp>
        <p:nvSpPr>
          <p:cNvPr id="3" name="Content Placeholder 2">
            <a:extLst>
              <a:ext uri="{FF2B5EF4-FFF2-40B4-BE49-F238E27FC236}">
                <a16:creationId xmlns:a16="http://schemas.microsoft.com/office/drawing/2014/main" id="{80040943-AD5F-6D3E-85C9-780C1C70D465}"/>
              </a:ext>
            </a:extLst>
          </p:cNvPr>
          <p:cNvSpPr>
            <a:spLocks noGrp="1"/>
          </p:cNvSpPr>
          <p:nvPr>
            <p:ph idx="1"/>
          </p:nvPr>
        </p:nvSpPr>
        <p:spPr/>
        <p:txBody>
          <a:bodyPr>
            <a:normAutofit/>
          </a:bodyPr>
          <a:lstStyle/>
          <a:p>
            <a:r>
              <a:rPr lang="en-US" dirty="0"/>
              <a:t>Three degenerate cases</a:t>
            </a:r>
          </a:p>
          <a:p>
            <a:pPr marL="971550" lvl="1" indent="-514350">
              <a:buAutoNum type="arabicPeriod"/>
            </a:pPr>
            <a:r>
              <a:rPr lang="en-US" dirty="0"/>
              <a:t>γ &lt; 0</a:t>
            </a:r>
          </a:p>
          <a:p>
            <a:pPr marL="971550" lvl="1" indent="-514350">
              <a:buAutoNum type="arabicPeriod"/>
            </a:pPr>
            <a:r>
              <a:rPr lang="en-US" dirty="0"/>
              <a:t>γ &lt; ρ</a:t>
            </a:r>
          </a:p>
          <a:p>
            <a:pPr marL="971550" lvl="1" indent="-514350">
              <a:buFont typeface="Arial" pitchFamily="34" charset="0"/>
              <a:buAutoNum type="arabicPeriod"/>
            </a:pPr>
            <a:r>
              <a:rPr lang="en-US" dirty="0"/>
              <a:t>γ = ρ = 0</a:t>
            </a:r>
          </a:p>
          <a:p>
            <a:pPr marL="971550" lvl="1" indent="-514350">
              <a:buAutoNum type="arabicPeriod"/>
            </a:pPr>
            <a:endParaRPr lang="en-US" dirty="0"/>
          </a:p>
          <a:p>
            <a:endParaRPr lang="en-US" dirty="0"/>
          </a:p>
        </p:txBody>
      </p:sp>
    </p:spTree>
    <p:extLst>
      <p:ext uri="{BB962C8B-B14F-4D97-AF65-F5344CB8AC3E}">
        <p14:creationId xmlns:p14="http://schemas.microsoft.com/office/powerpoint/2010/main" val="3210957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BC1D8-C893-CE8E-4C7A-AD45160FC09C}"/>
              </a:ext>
            </a:extLst>
          </p:cNvPr>
          <p:cNvSpPr>
            <a:spLocks noGrp="1"/>
          </p:cNvSpPr>
          <p:nvPr>
            <p:ph type="title"/>
          </p:nvPr>
        </p:nvSpPr>
        <p:spPr/>
        <p:txBody>
          <a:bodyPr>
            <a:normAutofit fontScale="90000"/>
          </a:bodyPr>
          <a:lstStyle/>
          <a:p>
            <a:r>
              <a:rPr lang="en-US" dirty="0"/>
              <a:t>Degeneracy in PFA </a:t>
            </a:r>
            <a:br>
              <a:rPr lang="en-US" dirty="0"/>
            </a:br>
            <a:r>
              <a:rPr lang="en-US" dirty="0"/>
              <a:t>(Maier et al., 2021)</a:t>
            </a:r>
          </a:p>
        </p:txBody>
      </p:sp>
      <p:sp>
        <p:nvSpPr>
          <p:cNvPr id="3" name="Content Placeholder 2">
            <a:extLst>
              <a:ext uri="{FF2B5EF4-FFF2-40B4-BE49-F238E27FC236}">
                <a16:creationId xmlns:a16="http://schemas.microsoft.com/office/drawing/2014/main" id="{80040943-AD5F-6D3E-85C9-780C1C70D465}"/>
              </a:ext>
            </a:extLst>
          </p:cNvPr>
          <p:cNvSpPr>
            <a:spLocks noGrp="1"/>
          </p:cNvSpPr>
          <p:nvPr>
            <p:ph idx="1"/>
          </p:nvPr>
        </p:nvSpPr>
        <p:spPr>
          <a:xfrm>
            <a:off x="457200" y="1600200"/>
            <a:ext cx="8229600" cy="5105400"/>
          </a:xfrm>
        </p:spPr>
        <p:txBody>
          <a:bodyPr>
            <a:normAutofit fontScale="77500" lnSpcReduction="20000"/>
          </a:bodyPr>
          <a:lstStyle/>
          <a:p>
            <a:r>
              <a:rPr lang="en-US" dirty="0"/>
              <a:t>Three degenerate cases</a:t>
            </a:r>
          </a:p>
          <a:p>
            <a:pPr marL="971550" lvl="1" indent="-514350">
              <a:buAutoNum type="arabicPeriod"/>
            </a:pPr>
            <a:r>
              <a:rPr lang="en-US" dirty="0"/>
              <a:t>γ &lt; 0</a:t>
            </a:r>
          </a:p>
          <a:p>
            <a:pPr marL="971550" lvl="1" indent="-514350">
              <a:buAutoNum type="arabicPeriod"/>
            </a:pPr>
            <a:r>
              <a:rPr lang="en-US" dirty="0"/>
              <a:t>γ &lt; ρ</a:t>
            </a:r>
          </a:p>
          <a:p>
            <a:pPr marL="971550" lvl="1" indent="-514350">
              <a:buFont typeface="Arial" pitchFamily="34" charset="0"/>
              <a:buAutoNum type="arabicPeriod"/>
            </a:pPr>
            <a:r>
              <a:rPr lang="en-US" dirty="0"/>
              <a:t>γ = ρ = 0</a:t>
            </a:r>
          </a:p>
          <a:p>
            <a:pPr marL="971550" lvl="1" indent="-514350">
              <a:buAutoNum type="arabicPeriod"/>
            </a:pPr>
            <a:endParaRPr lang="en-US" dirty="0"/>
          </a:p>
          <a:p>
            <a:endParaRPr lang="en-US" dirty="0"/>
          </a:p>
          <a:p>
            <a:r>
              <a:rPr lang="en-US" dirty="0"/>
              <a:t>One seemingly degenerate (but not) case</a:t>
            </a:r>
          </a:p>
          <a:p>
            <a:pPr marL="0" indent="0">
              <a:buNone/>
            </a:pPr>
            <a:r>
              <a:rPr lang="en-US" dirty="0"/>
              <a:t>        4. ρ &gt; 0 	</a:t>
            </a:r>
          </a:p>
          <a:p>
            <a:r>
              <a:rPr lang="en-US" dirty="0"/>
              <a:t>“It is worth noting that a fourth case when ρ &gt; 0 -- is not degenerate, due to the multiple functions the parameters perform in PFA. In this case, the rate of learning the skill may outweigh the evidence of lack of student knowledge that an incorrect answer provides. So long as γ &gt; ρ, a positive ρ is conceptually acceptable.”</a:t>
            </a:r>
          </a:p>
        </p:txBody>
      </p:sp>
    </p:spTree>
    <p:extLst>
      <p:ext uri="{BB962C8B-B14F-4D97-AF65-F5344CB8AC3E}">
        <p14:creationId xmlns:p14="http://schemas.microsoft.com/office/powerpoint/2010/main" val="539730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412DB-B455-54A5-EBED-5909314BCF69}"/>
              </a:ext>
            </a:extLst>
          </p:cNvPr>
          <p:cNvSpPr>
            <a:spLocks noGrp="1"/>
          </p:cNvSpPr>
          <p:nvPr>
            <p:ph type="title"/>
          </p:nvPr>
        </p:nvSpPr>
        <p:spPr/>
        <p:txBody>
          <a:bodyPr/>
          <a:lstStyle/>
          <a:p>
            <a:r>
              <a:rPr lang="en-US" dirty="0"/>
              <a:t>Comments? Questions?</a:t>
            </a:r>
          </a:p>
        </p:txBody>
      </p:sp>
      <p:sp>
        <p:nvSpPr>
          <p:cNvPr id="3" name="Content Placeholder 2">
            <a:extLst>
              <a:ext uri="{FF2B5EF4-FFF2-40B4-BE49-F238E27FC236}">
                <a16:creationId xmlns:a16="http://schemas.microsoft.com/office/drawing/2014/main" id="{63528534-534E-9300-E84F-935BB4BFD28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95009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Symbol" pitchFamily="18" charset="2"/>
              </a:rPr>
              <a:t>b </a:t>
            </a:r>
            <a:r>
              <a:rPr lang="en-US" dirty="0"/>
              <a:t>Parameters</a:t>
            </a: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err="1"/>
              <a:t>Pavlik</a:t>
            </a:r>
            <a:r>
              <a:rPr lang="en-US" dirty="0"/>
              <a:t> proposes three different </a:t>
            </a:r>
            <a:r>
              <a:rPr lang="en-US" dirty="0">
                <a:latin typeface="Symbol" pitchFamily="18" charset="2"/>
              </a:rPr>
              <a:t>b </a:t>
            </a:r>
            <a:r>
              <a:rPr lang="en-US" dirty="0"/>
              <a:t>Parameters</a:t>
            </a:r>
          </a:p>
          <a:p>
            <a:pPr lvl="1"/>
            <a:r>
              <a:rPr lang="en-US" dirty="0"/>
              <a:t>Item</a:t>
            </a:r>
          </a:p>
          <a:p>
            <a:pPr lvl="1"/>
            <a:r>
              <a:rPr lang="en-US" dirty="0"/>
              <a:t>Item-Type</a:t>
            </a:r>
          </a:p>
          <a:p>
            <a:pPr lvl="1"/>
            <a:r>
              <a:rPr lang="en-US" dirty="0"/>
              <a:t>Skill</a:t>
            </a:r>
          </a:p>
          <a:p>
            <a:endParaRPr lang="en-US" dirty="0"/>
          </a:p>
          <a:p>
            <a:r>
              <a:rPr lang="en-US" dirty="0"/>
              <a:t>Result in different number of parameters</a:t>
            </a:r>
          </a:p>
          <a:p>
            <a:pPr lvl="1"/>
            <a:r>
              <a:rPr lang="en-US" dirty="0"/>
              <a:t>And greater or lesser potential concern about over-fitting</a:t>
            </a:r>
          </a:p>
          <a:p>
            <a:pPr lvl="1"/>
            <a:endParaRPr lang="en-US" dirty="0"/>
          </a:p>
          <a:p>
            <a:r>
              <a:rPr lang="en-US" dirty="0"/>
              <a:t>What are the circumstances where you might want item versus skill?</a:t>
            </a:r>
          </a:p>
          <a:p>
            <a:pPr marL="0" indent="0">
              <a:buNone/>
            </a:pPr>
            <a:endParaRPr lang="en-US" dirty="0"/>
          </a:p>
        </p:txBody>
      </p:sp>
    </p:spTree>
    <p:extLst>
      <p:ext uri="{BB962C8B-B14F-4D97-AF65-F5344CB8AC3E}">
        <p14:creationId xmlns:p14="http://schemas.microsoft.com/office/powerpoint/2010/main" val="86480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F218-3EE0-FC01-A1FA-B38FAF7CDF45}"/>
              </a:ext>
            </a:extLst>
          </p:cNvPr>
          <p:cNvSpPr>
            <a:spLocks noGrp="1"/>
          </p:cNvSpPr>
          <p:nvPr>
            <p:ph type="title"/>
          </p:nvPr>
        </p:nvSpPr>
        <p:spPr/>
        <p:txBody>
          <a:bodyPr>
            <a:normAutofit fontScale="90000"/>
          </a:bodyPr>
          <a:lstStyle/>
          <a:p>
            <a:r>
              <a:rPr lang="en-US" dirty="0"/>
              <a:t>Addressing Degeneracy</a:t>
            </a:r>
            <a:br>
              <a:rPr lang="en-US" dirty="0"/>
            </a:br>
            <a:r>
              <a:rPr lang="en-US" dirty="0"/>
              <a:t>(Maier et al., 2021)</a:t>
            </a:r>
          </a:p>
        </p:txBody>
      </p:sp>
      <p:sp>
        <p:nvSpPr>
          <p:cNvPr id="3" name="Content Placeholder 2">
            <a:extLst>
              <a:ext uri="{FF2B5EF4-FFF2-40B4-BE49-F238E27FC236}">
                <a16:creationId xmlns:a16="http://schemas.microsoft.com/office/drawing/2014/main" id="{DFFE1878-20D3-5C72-4F08-A4711A50B27F}"/>
              </a:ext>
            </a:extLst>
          </p:cNvPr>
          <p:cNvSpPr>
            <a:spLocks noGrp="1"/>
          </p:cNvSpPr>
          <p:nvPr>
            <p:ph idx="1"/>
          </p:nvPr>
        </p:nvSpPr>
        <p:spPr/>
        <p:txBody>
          <a:bodyPr>
            <a:normAutofit/>
          </a:bodyPr>
          <a:lstStyle/>
          <a:p>
            <a:r>
              <a:rPr lang="en-US" dirty="0"/>
              <a:t>Simply bound γ and ρ</a:t>
            </a:r>
          </a:p>
          <a:p>
            <a:endParaRPr lang="en-US" dirty="0"/>
          </a:p>
          <a:p>
            <a:r>
              <a:rPr lang="en-US" dirty="0"/>
              <a:t>Does not reduce model performance substantially (just like BKT)</a:t>
            </a:r>
          </a:p>
        </p:txBody>
      </p:sp>
    </p:spTree>
    <p:extLst>
      <p:ext uri="{BB962C8B-B14F-4D97-AF65-F5344CB8AC3E}">
        <p14:creationId xmlns:p14="http://schemas.microsoft.com/office/powerpoint/2010/main" val="1484233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F218-3EE0-FC01-A1FA-B38FAF7CDF45}"/>
              </a:ext>
            </a:extLst>
          </p:cNvPr>
          <p:cNvSpPr>
            <a:spLocks noGrp="1"/>
          </p:cNvSpPr>
          <p:nvPr>
            <p:ph type="title"/>
          </p:nvPr>
        </p:nvSpPr>
        <p:spPr/>
        <p:txBody>
          <a:bodyPr>
            <a:normAutofit fontScale="90000"/>
          </a:bodyPr>
          <a:lstStyle/>
          <a:p>
            <a:r>
              <a:rPr lang="en-US" dirty="0"/>
              <a:t>Causes of Degeneracy</a:t>
            </a:r>
            <a:br>
              <a:rPr lang="en-US" dirty="0"/>
            </a:br>
            <a:r>
              <a:rPr lang="en-US" dirty="0"/>
              <a:t>(Maier et al., 2021)</a:t>
            </a:r>
          </a:p>
        </p:txBody>
      </p:sp>
      <p:sp>
        <p:nvSpPr>
          <p:cNvPr id="3" name="Content Placeholder 2">
            <a:extLst>
              <a:ext uri="{FF2B5EF4-FFF2-40B4-BE49-F238E27FC236}">
                <a16:creationId xmlns:a16="http://schemas.microsoft.com/office/drawing/2014/main" id="{DFFE1878-20D3-5C72-4F08-A4711A50B27F}"/>
              </a:ext>
            </a:extLst>
          </p:cNvPr>
          <p:cNvSpPr>
            <a:spLocks noGrp="1"/>
          </p:cNvSpPr>
          <p:nvPr>
            <p:ph idx="1"/>
          </p:nvPr>
        </p:nvSpPr>
        <p:spPr/>
        <p:txBody>
          <a:bodyPr>
            <a:normAutofit/>
          </a:bodyPr>
          <a:lstStyle/>
          <a:p>
            <a:r>
              <a:rPr lang="en-US" dirty="0"/>
              <a:t>If β is used at the Skill or Item-Type level</a:t>
            </a:r>
          </a:p>
          <a:p>
            <a:r>
              <a:rPr lang="en-US" dirty="0"/>
              <a:t>And the learning system moves students from easier to harder items within a “skill”</a:t>
            </a:r>
          </a:p>
          <a:p>
            <a:r>
              <a:rPr lang="en-US" dirty="0"/>
              <a:t>Then γ &lt; 0. </a:t>
            </a:r>
          </a:p>
          <a:p>
            <a:endParaRPr lang="en-US" dirty="0"/>
          </a:p>
          <a:p>
            <a:r>
              <a:rPr lang="en-US" dirty="0"/>
              <a:t>If items are tagged with multiple skills, collinearity between skills could produce degenerate parameters.</a:t>
            </a:r>
          </a:p>
        </p:txBody>
      </p:sp>
    </p:spTree>
    <p:extLst>
      <p:ext uri="{BB962C8B-B14F-4D97-AF65-F5344CB8AC3E}">
        <p14:creationId xmlns:p14="http://schemas.microsoft.com/office/powerpoint/2010/main" val="2140996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FB49A-E232-E503-042C-72CB41F04665}"/>
              </a:ext>
            </a:extLst>
          </p:cNvPr>
          <p:cNvSpPr>
            <a:spLocks noGrp="1"/>
          </p:cNvSpPr>
          <p:nvPr>
            <p:ph type="title"/>
          </p:nvPr>
        </p:nvSpPr>
        <p:spPr/>
        <p:txBody>
          <a:bodyPr/>
          <a:lstStyle/>
          <a:p>
            <a:r>
              <a:rPr lang="en-US" dirty="0"/>
              <a:t>Comments? Questions?</a:t>
            </a:r>
          </a:p>
        </p:txBody>
      </p:sp>
      <p:sp>
        <p:nvSpPr>
          <p:cNvPr id="3" name="Content Placeholder 2">
            <a:extLst>
              <a:ext uri="{FF2B5EF4-FFF2-40B4-BE49-F238E27FC236}">
                <a16:creationId xmlns:a16="http://schemas.microsoft.com/office/drawing/2014/main" id="{C8827772-9108-B252-7E81-FE8AE500AA8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313964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80F0-365E-044C-648B-B96FA4FB30A0}"/>
              </a:ext>
            </a:extLst>
          </p:cNvPr>
          <p:cNvSpPr>
            <a:spLocks noGrp="1"/>
          </p:cNvSpPr>
          <p:nvPr>
            <p:ph type="title"/>
          </p:nvPr>
        </p:nvSpPr>
        <p:spPr/>
        <p:txBody>
          <a:bodyPr/>
          <a:lstStyle/>
          <a:p>
            <a:r>
              <a:rPr lang="en-US" dirty="0"/>
              <a:t>Compensatory or Conjunctive?</a:t>
            </a:r>
          </a:p>
        </p:txBody>
      </p:sp>
      <p:sp>
        <p:nvSpPr>
          <p:cNvPr id="3" name="Content Placeholder 2">
            <a:extLst>
              <a:ext uri="{FF2B5EF4-FFF2-40B4-BE49-F238E27FC236}">
                <a16:creationId xmlns:a16="http://schemas.microsoft.com/office/drawing/2014/main" id="{6C81C0AC-8E37-D72D-F565-D68EB2F40889}"/>
              </a:ext>
            </a:extLst>
          </p:cNvPr>
          <p:cNvSpPr>
            <a:spLocks noGrp="1"/>
          </p:cNvSpPr>
          <p:nvPr>
            <p:ph idx="1"/>
          </p:nvPr>
        </p:nvSpPr>
        <p:spPr>
          <a:xfrm>
            <a:off x="457200" y="1600200"/>
            <a:ext cx="8229600" cy="5257800"/>
          </a:xfrm>
        </p:spPr>
        <p:txBody>
          <a:bodyPr/>
          <a:lstStyle/>
          <a:p>
            <a:r>
              <a:rPr lang="en-US" dirty="0"/>
              <a:t>Compensatory</a:t>
            </a:r>
          </a:p>
          <a:p>
            <a:endParaRPr lang="en-US" dirty="0"/>
          </a:p>
          <a:p>
            <a:endParaRPr lang="en-US" dirty="0"/>
          </a:p>
          <a:p>
            <a:r>
              <a:rPr lang="en-US" dirty="0"/>
              <a:t>Conjunctive</a:t>
            </a:r>
          </a:p>
          <a:p>
            <a:endParaRPr lang="en-US" dirty="0"/>
          </a:p>
          <a:p>
            <a:endParaRPr lang="en-US" dirty="0"/>
          </a:p>
          <a:p>
            <a:endParaRPr lang="en-US" dirty="0"/>
          </a:p>
          <a:p>
            <a:r>
              <a:rPr lang="en-US" dirty="0"/>
              <a:t>Which do you think would be better?</a:t>
            </a:r>
          </a:p>
          <a:p>
            <a:endParaRPr lang="en-US" dirty="0"/>
          </a:p>
        </p:txBody>
      </p:sp>
      <p:pic>
        <p:nvPicPr>
          <p:cNvPr id="4" name="Picture 2">
            <a:extLst>
              <a:ext uri="{FF2B5EF4-FFF2-40B4-BE49-F238E27FC236}">
                <a16:creationId xmlns:a16="http://schemas.microsoft.com/office/drawing/2014/main" id="{F8A741E6-4AE9-D3DB-32BC-6C19BE1A4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567" y="449580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a:extLst>
              <a:ext uri="{FF2B5EF4-FFF2-40B4-BE49-F238E27FC236}">
                <a16:creationId xmlns:a16="http://schemas.microsoft.com/office/drawing/2014/main" id="{B8A5E3E7-9910-FAF9-AED8-2F26B719BE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0980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A63DC4C3-34F2-F839-8EC6-E4D927A85D4A}"/>
              </a:ext>
            </a:extLst>
          </p:cNvPr>
          <p:cNvSpPr txBox="1"/>
          <p:nvPr/>
        </p:nvSpPr>
        <p:spPr>
          <a:xfrm>
            <a:off x="5943600" y="4477258"/>
            <a:ext cx="561753" cy="704342"/>
          </a:xfrm>
          <a:prstGeom prst="rect">
            <a:avLst/>
          </a:prstGeom>
          <a:solidFill>
            <a:schemeClr val="bg1"/>
          </a:solidFill>
        </p:spPr>
        <p:txBody>
          <a:bodyPr wrap="square" rtlCol="0">
            <a:spAutoFit/>
          </a:bodyPr>
          <a:lstStyle/>
          <a:p>
            <a:r>
              <a:rPr lang="en-US" sz="40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929429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A2AAB-E463-085C-B598-DD790F56135A}"/>
              </a:ext>
            </a:extLst>
          </p:cNvPr>
          <p:cNvSpPr>
            <a:spLocks noGrp="1"/>
          </p:cNvSpPr>
          <p:nvPr>
            <p:ph type="title"/>
          </p:nvPr>
        </p:nvSpPr>
        <p:spPr/>
        <p:txBody>
          <a:bodyPr/>
          <a:lstStyle/>
          <a:p>
            <a:r>
              <a:rPr lang="en-US" dirty="0"/>
              <a:t>Basic Assignment</a:t>
            </a:r>
          </a:p>
        </p:txBody>
      </p:sp>
      <p:sp>
        <p:nvSpPr>
          <p:cNvPr id="3" name="Content Placeholder 2">
            <a:extLst>
              <a:ext uri="{FF2B5EF4-FFF2-40B4-BE49-F238E27FC236}">
                <a16:creationId xmlns:a16="http://schemas.microsoft.com/office/drawing/2014/main" id="{201FA3B6-E78B-B094-93D7-A28B1FE33D05}"/>
              </a:ext>
            </a:extLst>
          </p:cNvPr>
          <p:cNvSpPr>
            <a:spLocks noGrp="1"/>
          </p:cNvSpPr>
          <p:nvPr>
            <p:ph idx="1"/>
          </p:nvPr>
        </p:nvSpPr>
        <p:spPr/>
        <p:txBody>
          <a:bodyPr/>
          <a:lstStyle/>
          <a:p>
            <a:r>
              <a:rPr lang="en-US" dirty="0"/>
              <a:t>Any questions or comments about this week’s basic assignment?</a:t>
            </a:r>
          </a:p>
        </p:txBody>
      </p:sp>
    </p:spTree>
    <p:extLst>
      <p:ext uri="{BB962C8B-B14F-4D97-AF65-F5344CB8AC3E}">
        <p14:creationId xmlns:p14="http://schemas.microsoft.com/office/powerpoint/2010/main" val="3449284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80F0-365E-044C-648B-B96FA4FB30A0}"/>
              </a:ext>
            </a:extLst>
          </p:cNvPr>
          <p:cNvSpPr>
            <a:spLocks noGrp="1"/>
          </p:cNvSpPr>
          <p:nvPr>
            <p:ph type="title"/>
          </p:nvPr>
        </p:nvSpPr>
        <p:spPr/>
        <p:txBody>
          <a:bodyPr/>
          <a:lstStyle/>
          <a:p>
            <a:r>
              <a:rPr lang="en-US" dirty="0"/>
              <a:t>Compensatory or Conjunctive?</a:t>
            </a:r>
          </a:p>
        </p:txBody>
      </p:sp>
      <p:sp>
        <p:nvSpPr>
          <p:cNvPr id="3" name="Content Placeholder 2">
            <a:extLst>
              <a:ext uri="{FF2B5EF4-FFF2-40B4-BE49-F238E27FC236}">
                <a16:creationId xmlns:a16="http://schemas.microsoft.com/office/drawing/2014/main" id="{6C81C0AC-8E37-D72D-F565-D68EB2F40889}"/>
              </a:ext>
            </a:extLst>
          </p:cNvPr>
          <p:cNvSpPr>
            <a:spLocks noGrp="1"/>
          </p:cNvSpPr>
          <p:nvPr>
            <p:ph idx="1"/>
          </p:nvPr>
        </p:nvSpPr>
        <p:spPr>
          <a:xfrm>
            <a:off x="457199" y="1600200"/>
            <a:ext cx="8644531" cy="5257800"/>
          </a:xfrm>
        </p:spPr>
        <p:txBody>
          <a:bodyPr>
            <a:normAutofit fontScale="92500" lnSpcReduction="10000"/>
          </a:bodyPr>
          <a:lstStyle/>
          <a:p>
            <a:r>
              <a:rPr lang="en-US" dirty="0"/>
              <a:t>Compensatory</a:t>
            </a:r>
          </a:p>
          <a:p>
            <a:endParaRPr lang="en-US" dirty="0"/>
          </a:p>
          <a:p>
            <a:endParaRPr lang="en-US" dirty="0"/>
          </a:p>
          <a:p>
            <a:r>
              <a:rPr lang="en-US" dirty="0"/>
              <a:t>Conjunctive</a:t>
            </a:r>
          </a:p>
          <a:p>
            <a:endParaRPr lang="en-US" dirty="0"/>
          </a:p>
          <a:p>
            <a:endParaRPr lang="en-US" dirty="0"/>
          </a:p>
          <a:p>
            <a:endParaRPr lang="en-US" dirty="0"/>
          </a:p>
          <a:p>
            <a:endParaRPr lang="en-US" dirty="0"/>
          </a:p>
          <a:p>
            <a:r>
              <a:rPr lang="en-US" sz="2800" dirty="0"/>
              <a:t>Compensatory fits data better for PFA (Maier et al., 2021)</a:t>
            </a:r>
          </a:p>
          <a:p>
            <a:r>
              <a:rPr lang="en-US" sz="2800" dirty="0"/>
              <a:t>Oddly, conjunctive was better for BKT (</a:t>
            </a:r>
            <a:r>
              <a:rPr lang="en-US" sz="2800" dirty="0" err="1"/>
              <a:t>Pardos</a:t>
            </a:r>
            <a:r>
              <a:rPr lang="en-US" sz="2800" dirty="0"/>
              <a:t> et al. 2008)</a:t>
            </a:r>
          </a:p>
          <a:p>
            <a:endParaRPr lang="en-US" dirty="0"/>
          </a:p>
        </p:txBody>
      </p:sp>
      <p:pic>
        <p:nvPicPr>
          <p:cNvPr id="4" name="Picture 2">
            <a:extLst>
              <a:ext uri="{FF2B5EF4-FFF2-40B4-BE49-F238E27FC236}">
                <a16:creationId xmlns:a16="http://schemas.microsoft.com/office/drawing/2014/main" id="{F8A741E6-4AE9-D3DB-32BC-6C19BE1A4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8" y="3690052"/>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a:extLst>
              <a:ext uri="{FF2B5EF4-FFF2-40B4-BE49-F238E27FC236}">
                <a16:creationId xmlns:a16="http://schemas.microsoft.com/office/drawing/2014/main" id="{B8A5E3E7-9910-FAF9-AED8-2F26B719BE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0980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A63DC4C3-34F2-F839-8EC6-E4D927A85D4A}"/>
              </a:ext>
            </a:extLst>
          </p:cNvPr>
          <p:cNvSpPr txBox="1"/>
          <p:nvPr/>
        </p:nvSpPr>
        <p:spPr>
          <a:xfrm>
            <a:off x="6019800" y="3690052"/>
            <a:ext cx="561753" cy="704342"/>
          </a:xfrm>
          <a:prstGeom prst="rect">
            <a:avLst/>
          </a:prstGeom>
          <a:solidFill>
            <a:schemeClr val="bg1"/>
          </a:solidFill>
        </p:spPr>
        <p:txBody>
          <a:bodyPr wrap="square" rtlCol="0">
            <a:spAutoFit/>
          </a:bodyPr>
          <a:lstStyle/>
          <a:p>
            <a:r>
              <a:rPr lang="en-US" sz="40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298700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1D2D7-D0BC-05CE-5B59-B1032779DE05}"/>
              </a:ext>
            </a:extLst>
          </p:cNvPr>
          <p:cNvSpPr>
            <a:spLocks noGrp="1"/>
          </p:cNvSpPr>
          <p:nvPr>
            <p:ph type="title"/>
          </p:nvPr>
        </p:nvSpPr>
        <p:spPr/>
        <p:txBody>
          <a:bodyPr/>
          <a:lstStyle/>
          <a:p>
            <a:r>
              <a:rPr lang="en-US" dirty="0"/>
              <a:t>Is PFA used in the real world?</a:t>
            </a:r>
          </a:p>
        </p:txBody>
      </p:sp>
      <p:sp>
        <p:nvSpPr>
          <p:cNvPr id="3" name="Content Placeholder 2">
            <a:extLst>
              <a:ext uri="{FF2B5EF4-FFF2-40B4-BE49-F238E27FC236}">
                <a16:creationId xmlns:a16="http://schemas.microsoft.com/office/drawing/2014/main" id="{0E733274-8E8E-CBCC-0189-F3BFDAC5C8B9}"/>
              </a:ext>
            </a:extLst>
          </p:cNvPr>
          <p:cNvSpPr>
            <a:spLocks noGrp="1"/>
          </p:cNvSpPr>
          <p:nvPr>
            <p:ph idx="1"/>
          </p:nvPr>
        </p:nvSpPr>
        <p:spPr/>
        <p:txBody>
          <a:bodyPr/>
          <a:lstStyle/>
          <a:p>
            <a:r>
              <a:rPr lang="en-US" dirty="0"/>
              <a:t>Yes, but by far fewer learning systems than BKT</a:t>
            </a:r>
          </a:p>
          <a:p>
            <a:endParaRPr lang="en-US" dirty="0"/>
          </a:p>
          <a:p>
            <a:r>
              <a:rPr lang="en-US" dirty="0"/>
              <a:t>Maier et al. (2021) discuss its use in Reveal Math 1</a:t>
            </a:r>
          </a:p>
        </p:txBody>
      </p:sp>
    </p:spTree>
    <p:extLst>
      <p:ext uri="{BB962C8B-B14F-4D97-AF65-F5344CB8AC3E}">
        <p14:creationId xmlns:p14="http://schemas.microsoft.com/office/powerpoint/2010/main" val="605293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1D2D7-D0BC-05CE-5B59-B1032779DE05}"/>
              </a:ext>
            </a:extLst>
          </p:cNvPr>
          <p:cNvSpPr>
            <a:spLocks noGrp="1"/>
          </p:cNvSpPr>
          <p:nvPr>
            <p:ph type="title"/>
          </p:nvPr>
        </p:nvSpPr>
        <p:spPr/>
        <p:txBody>
          <a:bodyPr/>
          <a:lstStyle/>
          <a:p>
            <a:r>
              <a:rPr lang="en-US" dirty="0"/>
              <a:t>Using PFA in the real world</a:t>
            </a:r>
          </a:p>
        </p:txBody>
      </p:sp>
      <p:sp>
        <p:nvSpPr>
          <p:cNvPr id="3" name="Content Placeholder 2">
            <a:extLst>
              <a:ext uri="{FF2B5EF4-FFF2-40B4-BE49-F238E27FC236}">
                <a16:creationId xmlns:a16="http://schemas.microsoft.com/office/drawing/2014/main" id="{0E733274-8E8E-CBCC-0189-F3BFDAC5C8B9}"/>
              </a:ext>
            </a:extLst>
          </p:cNvPr>
          <p:cNvSpPr>
            <a:spLocks noGrp="1"/>
          </p:cNvSpPr>
          <p:nvPr>
            <p:ph idx="1"/>
          </p:nvPr>
        </p:nvSpPr>
        <p:spPr>
          <a:xfrm>
            <a:off x="457200" y="1600200"/>
            <a:ext cx="8229600" cy="5105400"/>
          </a:xfrm>
        </p:spPr>
        <p:txBody>
          <a:bodyPr>
            <a:normAutofit lnSpcReduction="10000"/>
          </a:bodyPr>
          <a:lstStyle/>
          <a:p>
            <a:r>
              <a:rPr lang="en-US" dirty="0"/>
              <a:t>One key in real-world use is handling rare skills, which can impact model inferences on common skills as well</a:t>
            </a:r>
          </a:p>
          <a:p>
            <a:pPr lvl="1"/>
            <a:r>
              <a:rPr lang="en-US" dirty="0"/>
              <a:t>Because PFA is used in cases with items tagged to multiple skills</a:t>
            </a:r>
          </a:p>
          <a:p>
            <a:endParaRPr lang="en-US" dirty="0"/>
          </a:p>
          <a:p>
            <a:r>
              <a:rPr lang="en-US" dirty="0"/>
              <a:t>(Maier et al., 2021) handle this by creating a “catch all” skill for rare skills</a:t>
            </a:r>
          </a:p>
          <a:p>
            <a:r>
              <a:rPr lang="en-US" dirty="0"/>
              <a:t>Using average parameters from all common skills also works</a:t>
            </a:r>
          </a:p>
        </p:txBody>
      </p:sp>
    </p:spTree>
    <p:extLst>
      <p:ext uri="{BB962C8B-B14F-4D97-AF65-F5344CB8AC3E}">
        <p14:creationId xmlns:p14="http://schemas.microsoft.com/office/powerpoint/2010/main" val="3420985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questions, comments, concerns about PFA?</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19695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4B91E-E006-E5CC-B376-2083BA143110}"/>
              </a:ext>
            </a:extLst>
          </p:cNvPr>
          <p:cNvSpPr>
            <a:spLocks noGrp="1"/>
          </p:cNvSpPr>
          <p:nvPr>
            <p:ph type="title"/>
          </p:nvPr>
        </p:nvSpPr>
        <p:spPr/>
        <p:txBody>
          <a:bodyPr/>
          <a:lstStyle/>
          <a:p>
            <a:r>
              <a:rPr lang="en-US" dirty="0"/>
              <a:t>Beyond PFA</a:t>
            </a:r>
          </a:p>
        </p:txBody>
      </p:sp>
      <p:sp>
        <p:nvSpPr>
          <p:cNvPr id="3" name="Content Placeholder 2">
            <a:extLst>
              <a:ext uri="{FF2B5EF4-FFF2-40B4-BE49-F238E27FC236}">
                <a16:creationId xmlns:a16="http://schemas.microsoft.com/office/drawing/2014/main" id="{DC16B2F5-EFC8-E3A0-678C-BB1379F630A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78675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0BD5C-DABE-08AA-47F8-FDF602D71FFC}"/>
              </a:ext>
            </a:extLst>
          </p:cNvPr>
          <p:cNvSpPr>
            <a:spLocks noGrp="1"/>
          </p:cNvSpPr>
          <p:nvPr>
            <p:ph type="title"/>
          </p:nvPr>
        </p:nvSpPr>
        <p:spPr/>
        <p:txBody>
          <a:bodyPr/>
          <a:lstStyle/>
          <a:p>
            <a:r>
              <a:rPr lang="en-US" dirty="0"/>
              <a:t>PFA-Decay and R-PFA</a:t>
            </a:r>
          </a:p>
        </p:txBody>
      </p:sp>
      <p:sp>
        <p:nvSpPr>
          <p:cNvPr id="3" name="Content Placeholder 2">
            <a:extLst>
              <a:ext uri="{FF2B5EF4-FFF2-40B4-BE49-F238E27FC236}">
                <a16:creationId xmlns:a16="http://schemas.microsoft.com/office/drawing/2014/main" id="{67D6B8C4-1E7A-6719-01CD-1610C81EBF39}"/>
              </a:ext>
            </a:extLst>
          </p:cNvPr>
          <p:cNvSpPr>
            <a:spLocks noGrp="1"/>
          </p:cNvSpPr>
          <p:nvPr>
            <p:ph idx="1"/>
          </p:nvPr>
        </p:nvSpPr>
        <p:spPr/>
        <p:txBody>
          <a:bodyPr/>
          <a:lstStyle/>
          <a:p>
            <a:r>
              <a:rPr lang="en-US" dirty="0"/>
              <a:t>Discussed in the lecture</a:t>
            </a:r>
          </a:p>
          <a:p>
            <a:r>
              <a:rPr lang="en-US" dirty="0"/>
              <a:t>Weight actions further back </a:t>
            </a:r>
            <a:r>
              <a:rPr lang="en-US" i="1" dirty="0"/>
              <a:t>in order </a:t>
            </a:r>
            <a:r>
              <a:rPr lang="en-US" dirty="0"/>
              <a:t>less strongly </a:t>
            </a:r>
          </a:p>
          <a:p>
            <a:r>
              <a:rPr lang="en-US" dirty="0"/>
              <a:t>Very minor improvements in performance prediction</a:t>
            </a:r>
          </a:p>
          <a:p>
            <a:endParaRPr lang="en-US" dirty="0"/>
          </a:p>
          <a:p>
            <a:r>
              <a:rPr lang="en-US" dirty="0"/>
              <a:t>Any questions or comments?</a:t>
            </a:r>
          </a:p>
          <a:p>
            <a:endParaRPr lang="en-US" dirty="0"/>
          </a:p>
          <a:p>
            <a:endParaRPr lang="en-US" dirty="0"/>
          </a:p>
        </p:txBody>
      </p:sp>
    </p:spTree>
    <p:extLst>
      <p:ext uri="{BB962C8B-B14F-4D97-AF65-F5344CB8AC3E}">
        <p14:creationId xmlns:p14="http://schemas.microsoft.com/office/powerpoint/2010/main" val="4142744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97B31-5592-EE2B-2D11-49CAF7EDBC81}"/>
              </a:ext>
            </a:extLst>
          </p:cNvPr>
          <p:cNvSpPr>
            <a:spLocks noGrp="1"/>
          </p:cNvSpPr>
          <p:nvPr>
            <p:ph type="title"/>
          </p:nvPr>
        </p:nvSpPr>
        <p:spPr/>
        <p:txBody>
          <a:bodyPr>
            <a:normAutofit/>
          </a:bodyPr>
          <a:lstStyle/>
          <a:p>
            <a:r>
              <a:rPr lang="en-US" dirty="0"/>
              <a:t>LKT</a:t>
            </a:r>
          </a:p>
        </p:txBody>
      </p:sp>
      <p:sp>
        <p:nvSpPr>
          <p:cNvPr id="3" name="Content Placeholder 2">
            <a:extLst>
              <a:ext uri="{FF2B5EF4-FFF2-40B4-BE49-F238E27FC236}">
                <a16:creationId xmlns:a16="http://schemas.microsoft.com/office/drawing/2014/main" id="{D8BF91EC-CD6D-FF9C-AC72-075B723A2679}"/>
              </a:ext>
            </a:extLst>
          </p:cNvPr>
          <p:cNvSpPr>
            <a:spLocks noGrp="1"/>
          </p:cNvSpPr>
          <p:nvPr>
            <p:ph idx="1"/>
          </p:nvPr>
        </p:nvSpPr>
        <p:spPr>
          <a:xfrm>
            <a:off x="457200" y="1600200"/>
            <a:ext cx="8229600" cy="5257800"/>
          </a:xfrm>
        </p:spPr>
        <p:txBody>
          <a:bodyPr>
            <a:normAutofit/>
          </a:bodyPr>
          <a:lstStyle/>
          <a:p>
            <a:r>
              <a:rPr lang="en-US" dirty="0"/>
              <a:t>Creates a general framework for variants of PFA</a:t>
            </a:r>
          </a:p>
        </p:txBody>
      </p:sp>
    </p:spTree>
    <p:extLst>
      <p:ext uri="{BB962C8B-B14F-4D97-AF65-F5344CB8AC3E}">
        <p14:creationId xmlns:p14="http://schemas.microsoft.com/office/powerpoint/2010/main" val="3437401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E48E1-8134-F8F7-010E-612F392B01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926ABC-05E0-F547-9266-8370B8F5DEA1}"/>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6FAE9B18-C039-DB1B-3D62-D1E2E945FED7}"/>
              </a:ext>
            </a:extLst>
          </p:cNvPr>
          <p:cNvPicPr>
            <a:picLocks noChangeAspect="1"/>
          </p:cNvPicPr>
          <p:nvPr/>
        </p:nvPicPr>
        <p:blipFill>
          <a:blip r:embed="rId2"/>
          <a:stretch>
            <a:fillRect/>
          </a:stretch>
        </p:blipFill>
        <p:spPr>
          <a:xfrm>
            <a:off x="2382685" y="0"/>
            <a:ext cx="4378630" cy="6858000"/>
          </a:xfrm>
          <a:prstGeom prst="rect">
            <a:avLst/>
          </a:prstGeom>
        </p:spPr>
      </p:pic>
    </p:spTree>
    <p:extLst>
      <p:ext uri="{BB962C8B-B14F-4D97-AF65-F5344CB8AC3E}">
        <p14:creationId xmlns:p14="http://schemas.microsoft.com/office/powerpoint/2010/main" val="30616809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E7210-C885-412C-8390-212E6F6CBE91}"/>
              </a:ext>
            </a:extLst>
          </p:cNvPr>
          <p:cNvSpPr>
            <a:spLocks noGrp="1"/>
          </p:cNvSpPr>
          <p:nvPr>
            <p:ph type="title"/>
          </p:nvPr>
        </p:nvSpPr>
        <p:spPr/>
        <p:txBody>
          <a:bodyPr/>
          <a:lstStyle/>
          <a:p>
            <a:r>
              <a:rPr lang="en-US" dirty="0"/>
              <a:t>Comments? Questions?</a:t>
            </a:r>
          </a:p>
        </p:txBody>
      </p:sp>
      <p:sp>
        <p:nvSpPr>
          <p:cNvPr id="3" name="Content Placeholder 2">
            <a:extLst>
              <a:ext uri="{FF2B5EF4-FFF2-40B4-BE49-F238E27FC236}">
                <a16:creationId xmlns:a16="http://schemas.microsoft.com/office/drawing/2014/main" id="{7637F593-F15B-DB0A-9CD6-20B99B562EA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30768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7796C-0041-D9C2-C608-70D1602D970B}"/>
              </a:ext>
            </a:extLst>
          </p:cNvPr>
          <p:cNvSpPr>
            <a:spLocks noGrp="1"/>
          </p:cNvSpPr>
          <p:nvPr>
            <p:ph type="title"/>
          </p:nvPr>
        </p:nvSpPr>
        <p:spPr/>
        <p:txBody>
          <a:bodyPr/>
          <a:lstStyle/>
          <a:p>
            <a:r>
              <a:rPr lang="en-US" dirty="0"/>
              <a:t>LKT</a:t>
            </a:r>
          </a:p>
        </p:txBody>
      </p:sp>
      <p:sp>
        <p:nvSpPr>
          <p:cNvPr id="3" name="Content Placeholder 2">
            <a:extLst>
              <a:ext uri="{FF2B5EF4-FFF2-40B4-BE49-F238E27FC236}">
                <a16:creationId xmlns:a16="http://schemas.microsoft.com/office/drawing/2014/main" id="{7A80F1A6-4B94-F049-5CBC-36E23C274064}"/>
              </a:ext>
            </a:extLst>
          </p:cNvPr>
          <p:cNvSpPr>
            <a:spLocks noGrp="1"/>
          </p:cNvSpPr>
          <p:nvPr>
            <p:ph idx="1"/>
          </p:nvPr>
        </p:nvSpPr>
        <p:spPr/>
        <p:txBody>
          <a:bodyPr/>
          <a:lstStyle/>
          <a:p>
            <a:r>
              <a:rPr lang="en-US" dirty="0"/>
              <a:t>Surprising omission: actual time in seconds</a:t>
            </a:r>
          </a:p>
          <a:p>
            <a:endParaRPr lang="en-US" dirty="0"/>
          </a:p>
          <a:p>
            <a:r>
              <a:rPr lang="en-US" dirty="0"/>
              <a:t>Particularly surprising because of Pavlik’s other work using actual time in student modeling (Pavlik &amp; Anderson, 2005)</a:t>
            </a:r>
          </a:p>
          <a:p>
            <a:endParaRPr lang="en-US" dirty="0"/>
          </a:p>
        </p:txBody>
      </p:sp>
    </p:spTree>
    <p:extLst>
      <p:ext uri="{BB962C8B-B14F-4D97-AF65-F5344CB8AC3E}">
        <p14:creationId xmlns:p14="http://schemas.microsoft.com/office/powerpoint/2010/main" val="4053817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2977A-1F26-076D-A06D-C0A45B109893}"/>
              </a:ext>
            </a:extLst>
          </p:cNvPr>
          <p:cNvSpPr>
            <a:spLocks noGrp="1"/>
          </p:cNvSpPr>
          <p:nvPr>
            <p:ph type="title"/>
          </p:nvPr>
        </p:nvSpPr>
        <p:spPr/>
        <p:txBody>
          <a:bodyPr>
            <a:normAutofit/>
          </a:bodyPr>
          <a:lstStyle/>
          <a:p>
            <a:r>
              <a:rPr lang="en-US" dirty="0"/>
              <a:t>BKT</a:t>
            </a:r>
          </a:p>
        </p:txBody>
      </p:sp>
      <p:sp>
        <p:nvSpPr>
          <p:cNvPr id="3" name="Content Placeholder 2">
            <a:extLst>
              <a:ext uri="{FF2B5EF4-FFF2-40B4-BE49-F238E27FC236}">
                <a16:creationId xmlns:a16="http://schemas.microsoft.com/office/drawing/2014/main" id="{E80A47CE-CF06-5EFA-B37D-E60151900E50}"/>
              </a:ext>
            </a:extLst>
          </p:cNvPr>
          <p:cNvSpPr>
            <a:spLocks noGrp="1"/>
          </p:cNvSpPr>
          <p:nvPr>
            <p:ph idx="1"/>
          </p:nvPr>
        </p:nvSpPr>
        <p:spPr/>
        <p:txBody>
          <a:bodyPr/>
          <a:lstStyle/>
          <a:p>
            <a:r>
              <a:rPr lang="en-US" dirty="0"/>
              <a:t>Any questions about BKT in general?</a:t>
            </a:r>
          </a:p>
        </p:txBody>
      </p:sp>
    </p:spTree>
    <p:extLst>
      <p:ext uri="{BB962C8B-B14F-4D97-AF65-F5344CB8AC3E}">
        <p14:creationId xmlns:p14="http://schemas.microsoft.com/office/powerpoint/2010/main" val="3628843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D062-402B-D29A-A3FA-B522934194F5}"/>
              </a:ext>
            </a:extLst>
          </p:cNvPr>
          <p:cNvSpPr>
            <a:spLocks noGrp="1"/>
          </p:cNvSpPr>
          <p:nvPr>
            <p:ph type="title"/>
          </p:nvPr>
        </p:nvSpPr>
        <p:spPr/>
        <p:txBody>
          <a:bodyPr/>
          <a:lstStyle/>
          <a:p>
            <a:r>
              <a:rPr lang="en-US" dirty="0"/>
              <a:t>Comparison of variants</a:t>
            </a:r>
          </a:p>
        </p:txBody>
      </p:sp>
      <p:sp>
        <p:nvSpPr>
          <p:cNvPr id="3" name="Content Placeholder 2">
            <a:extLst>
              <a:ext uri="{FF2B5EF4-FFF2-40B4-BE49-F238E27FC236}">
                <a16:creationId xmlns:a16="http://schemas.microsoft.com/office/drawing/2014/main" id="{4DA115DE-71A6-1FA3-999C-9AAA04194FF1}"/>
              </a:ext>
            </a:extLst>
          </p:cNvPr>
          <p:cNvSpPr>
            <a:spLocks noGrp="1"/>
          </p:cNvSpPr>
          <p:nvPr>
            <p:ph idx="1"/>
          </p:nvPr>
        </p:nvSpPr>
        <p:spPr/>
        <p:txBody>
          <a:bodyPr/>
          <a:lstStyle/>
          <a:p>
            <a:r>
              <a:rPr lang="en-US" dirty="0"/>
              <a:t>6 data sets in variety of systems and domains</a:t>
            </a:r>
          </a:p>
          <a:p>
            <a:endParaRPr lang="en-US" dirty="0"/>
          </a:p>
          <a:p>
            <a:r>
              <a:rPr lang="en-US" dirty="0"/>
              <a:t>Models that represent forgetting in some fashion typically perform better</a:t>
            </a:r>
          </a:p>
          <a:p>
            <a:pPr lvl="1"/>
            <a:r>
              <a:rPr lang="en-US" dirty="0"/>
              <a:t>Stronger effects for facts than skills</a:t>
            </a:r>
          </a:p>
          <a:p>
            <a:pPr lvl="1"/>
            <a:r>
              <a:rPr lang="en-US" dirty="0"/>
              <a:t>Previous Cognitive Science models that looked at decay also focused on facts (e.g. ACT-R, MCM)</a:t>
            </a:r>
          </a:p>
        </p:txBody>
      </p:sp>
    </p:spTree>
    <p:extLst>
      <p:ext uri="{BB962C8B-B14F-4D97-AF65-F5344CB8AC3E}">
        <p14:creationId xmlns:p14="http://schemas.microsoft.com/office/powerpoint/2010/main" val="1689389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34B36-E4FA-DEBA-12F8-1C3ACC3C73F6}"/>
              </a:ext>
            </a:extLst>
          </p:cNvPr>
          <p:cNvSpPr>
            <a:spLocks noGrp="1"/>
          </p:cNvSpPr>
          <p:nvPr>
            <p:ph type="title"/>
          </p:nvPr>
        </p:nvSpPr>
        <p:spPr/>
        <p:txBody>
          <a:bodyPr/>
          <a:lstStyle/>
          <a:p>
            <a:r>
              <a:rPr lang="en-US" dirty="0"/>
              <a:t>Comments? Questions?</a:t>
            </a:r>
          </a:p>
        </p:txBody>
      </p:sp>
      <p:sp>
        <p:nvSpPr>
          <p:cNvPr id="3" name="Content Placeholder 2">
            <a:extLst>
              <a:ext uri="{FF2B5EF4-FFF2-40B4-BE49-F238E27FC236}">
                <a16:creationId xmlns:a16="http://schemas.microsoft.com/office/drawing/2014/main" id="{32CD6AD6-0317-EC9B-59B6-33B36B253E0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608324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A8021-B7EA-002B-FC81-8A5D844D6949}"/>
              </a:ext>
            </a:extLst>
          </p:cNvPr>
          <p:cNvSpPr>
            <a:spLocks noGrp="1"/>
          </p:cNvSpPr>
          <p:nvPr>
            <p:ph type="title"/>
          </p:nvPr>
        </p:nvSpPr>
        <p:spPr/>
        <p:txBody>
          <a:bodyPr>
            <a:normAutofit fontScale="90000"/>
          </a:bodyPr>
          <a:lstStyle/>
          <a:p>
            <a:r>
              <a:rPr lang="en-US" dirty="0"/>
              <a:t>Algorithms that fit student-level term</a:t>
            </a:r>
          </a:p>
        </p:txBody>
      </p:sp>
      <p:sp>
        <p:nvSpPr>
          <p:cNvPr id="3" name="Content Placeholder 2">
            <a:extLst>
              <a:ext uri="{FF2B5EF4-FFF2-40B4-BE49-F238E27FC236}">
                <a16:creationId xmlns:a16="http://schemas.microsoft.com/office/drawing/2014/main" id="{3F6AC617-693F-E63E-8674-F478C71F7E78}"/>
              </a:ext>
            </a:extLst>
          </p:cNvPr>
          <p:cNvSpPr>
            <a:spLocks noGrp="1"/>
          </p:cNvSpPr>
          <p:nvPr>
            <p:ph idx="1"/>
          </p:nvPr>
        </p:nvSpPr>
        <p:spPr>
          <a:xfrm>
            <a:off x="457200" y="1600200"/>
            <a:ext cx="8229600" cy="5029200"/>
          </a:xfrm>
        </p:spPr>
        <p:txBody>
          <a:bodyPr>
            <a:normAutofit/>
          </a:bodyPr>
          <a:lstStyle/>
          <a:p>
            <a:r>
              <a:rPr lang="en-US" dirty="0"/>
              <a:t>A lot of other logistic regression algorithms for student knowledge modeling out there</a:t>
            </a:r>
          </a:p>
          <a:p>
            <a:endParaRPr lang="en-US" dirty="0"/>
          </a:p>
          <a:p>
            <a:r>
              <a:rPr lang="en-US" dirty="0"/>
              <a:t>One important category that I have not discussed in detail is algorithms that fit a student-level ability term</a:t>
            </a:r>
          </a:p>
          <a:p>
            <a:pPr lvl="1"/>
            <a:r>
              <a:rPr lang="en-US" dirty="0"/>
              <a:t>Classic IRT</a:t>
            </a:r>
          </a:p>
          <a:p>
            <a:pPr lvl="1"/>
            <a:r>
              <a:rPr lang="en-US" dirty="0"/>
              <a:t>AFM/LFA</a:t>
            </a:r>
          </a:p>
          <a:p>
            <a:pPr lvl="1"/>
            <a:r>
              <a:rPr lang="en-US" dirty="0"/>
              <a:t>DASH/DAS3H</a:t>
            </a:r>
          </a:p>
        </p:txBody>
      </p:sp>
    </p:spTree>
    <p:extLst>
      <p:ext uri="{BB962C8B-B14F-4D97-AF65-F5344CB8AC3E}">
        <p14:creationId xmlns:p14="http://schemas.microsoft.com/office/powerpoint/2010/main" val="4109000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A8021-B7EA-002B-FC81-8A5D844D6949}"/>
              </a:ext>
            </a:extLst>
          </p:cNvPr>
          <p:cNvSpPr>
            <a:spLocks noGrp="1"/>
          </p:cNvSpPr>
          <p:nvPr>
            <p:ph type="title"/>
          </p:nvPr>
        </p:nvSpPr>
        <p:spPr/>
        <p:txBody>
          <a:bodyPr>
            <a:normAutofit fontScale="90000"/>
          </a:bodyPr>
          <a:lstStyle/>
          <a:p>
            <a:r>
              <a:rPr lang="en-US" dirty="0"/>
              <a:t>Algorithms that fit student-level term</a:t>
            </a:r>
          </a:p>
        </p:txBody>
      </p:sp>
      <p:sp>
        <p:nvSpPr>
          <p:cNvPr id="3" name="Content Placeholder 2">
            <a:extLst>
              <a:ext uri="{FF2B5EF4-FFF2-40B4-BE49-F238E27FC236}">
                <a16:creationId xmlns:a16="http://schemas.microsoft.com/office/drawing/2014/main" id="{3F6AC617-693F-E63E-8674-F478C71F7E78}"/>
              </a:ext>
            </a:extLst>
          </p:cNvPr>
          <p:cNvSpPr>
            <a:spLocks noGrp="1"/>
          </p:cNvSpPr>
          <p:nvPr>
            <p:ph idx="1"/>
          </p:nvPr>
        </p:nvSpPr>
        <p:spPr>
          <a:xfrm>
            <a:off x="457200" y="1600200"/>
            <a:ext cx="8229600" cy="5029200"/>
          </a:xfrm>
        </p:spPr>
        <p:txBody>
          <a:bodyPr>
            <a:normAutofit/>
          </a:bodyPr>
          <a:lstStyle/>
          <a:p>
            <a:r>
              <a:rPr lang="en-US" dirty="0"/>
              <a:t>Fitting a student-level ability term leads to better fits to performance </a:t>
            </a:r>
          </a:p>
          <a:p>
            <a:r>
              <a:rPr lang="en-US" dirty="0"/>
              <a:t>What is the big drawback to including a student-level ability term?</a:t>
            </a:r>
          </a:p>
        </p:txBody>
      </p:sp>
    </p:spTree>
    <p:extLst>
      <p:ext uri="{BB962C8B-B14F-4D97-AF65-F5344CB8AC3E}">
        <p14:creationId xmlns:p14="http://schemas.microsoft.com/office/powerpoint/2010/main" val="6723770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A8021-B7EA-002B-FC81-8A5D844D6949}"/>
              </a:ext>
            </a:extLst>
          </p:cNvPr>
          <p:cNvSpPr>
            <a:spLocks noGrp="1"/>
          </p:cNvSpPr>
          <p:nvPr>
            <p:ph type="title"/>
          </p:nvPr>
        </p:nvSpPr>
        <p:spPr/>
        <p:txBody>
          <a:bodyPr>
            <a:normAutofit fontScale="90000"/>
          </a:bodyPr>
          <a:lstStyle/>
          <a:p>
            <a:r>
              <a:rPr lang="en-US" dirty="0"/>
              <a:t>Algorithms that fit student-level term</a:t>
            </a:r>
          </a:p>
        </p:txBody>
      </p:sp>
      <p:sp>
        <p:nvSpPr>
          <p:cNvPr id="3" name="Content Placeholder 2">
            <a:extLst>
              <a:ext uri="{FF2B5EF4-FFF2-40B4-BE49-F238E27FC236}">
                <a16:creationId xmlns:a16="http://schemas.microsoft.com/office/drawing/2014/main" id="{3F6AC617-693F-E63E-8674-F478C71F7E78}"/>
              </a:ext>
            </a:extLst>
          </p:cNvPr>
          <p:cNvSpPr>
            <a:spLocks noGrp="1"/>
          </p:cNvSpPr>
          <p:nvPr>
            <p:ph idx="1"/>
          </p:nvPr>
        </p:nvSpPr>
        <p:spPr>
          <a:xfrm>
            <a:off x="457200" y="1600200"/>
            <a:ext cx="8229600" cy="5029200"/>
          </a:xfrm>
        </p:spPr>
        <p:txBody>
          <a:bodyPr>
            <a:normAutofit lnSpcReduction="10000"/>
          </a:bodyPr>
          <a:lstStyle/>
          <a:p>
            <a:r>
              <a:rPr lang="en-US" dirty="0"/>
              <a:t>When an algorithm does this, it typically can’t be used in real time</a:t>
            </a:r>
          </a:p>
          <a:p>
            <a:endParaRPr lang="en-US" dirty="0"/>
          </a:p>
          <a:p>
            <a:r>
              <a:rPr lang="en-US" dirty="0"/>
              <a:t>The student-level term is fit using all the student’s data</a:t>
            </a:r>
          </a:p>
          <a:p>
            <a:r>
              <a:rPr lang="en-US" dirty="0"/>
              <a:t>This means that the student’s future is used to predict their past</a:t>
            </a:r>
          </a:p>
          <a:p>
            <a:endParaRPr lang="en-US" dirty="0"/>
          </a:p>
          <a:p>
            <a:r>
              <a:rPr lang="en-US" dirty="0"/>
              <a:t>Thus, the model can only be used after the fact</a:t>
            </a:r>
          </a:p>
          <a:p>
            <a:endParaRPr lang="en-US" dirty="0"/>
          </a:p>
        </p:txBody>
      </p:sp>
    </p:spTree>
    <p:extLst>
      <p:ext uri="{BB962C8B-B14F-4D97-AF65-F5344CB8AC3E}">
        <p14:creationId xmlns:p14="http://schemas.microsoft.com/office/powerpoint/2010/main" val="1979334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A8021-B7EA-002B-FC81-8A5D844D6949}"/>
              </a:ext>
            </a:extLst>
          </p:cNvPr>
          <p:cNvSpPr>
            <a:spLocks noGrp="1"/>
          </p:cNvSpPr>
          <p:nvPr>
            <p:ph type="title"/>
          </p:nvPr>
        </p:nvSpPr>
        <p:spPr/>
        <p:txBody>
          <a:bodyPr>
            <a:normAutofit fontScale="90000"/>
          </a:bodyPr>
          <a:lstStyle/>
          <a:p>
            <a:r>
              <a:rPr lang="en-US" dirty="0"/>
              <a:t>Algorithms that fit student-level term</a:t>
            </a:r>
          </a:p>
        </p:txBody>
      </p:sp>
      <p:sp>
        <p:nvSpPr>
          <p:cNvPr id="3" name="Content Placeholder 2">
            <a:extLst>
              <a:ext uri="{FF2B5EF4-FFF2-40B4-BE49-F238E27FC236}">
                <a16:creationId xmlns:a16="http://schemas.microsoft.com/office/drawing/2014/main" id="{3F6AC617-693F-E63E-8674-F478C71F7E78}"/>
              </a:ext>
            </a:extLst>
          </p:cNvPr>
          <p:cNvSpPr>
            <a:spLocks noGrp="1"/>
          </p:cNvSpPr>
          <p:nvPr>
            <p:ph idx="1"/>
          </p:nvPr>
        </p:nvSpPr>
        <p:spPr>
          <a:xfrm>
            <a:off x="457200" y="1600200"/>
            <a:ext cx="8229600" cy="5029200"/>
          </a:xfrm>
        </p:spPr>
        <p:txBody>
          <a:bodyPr>
            <a:normAutofit/>
          </a:bodyPr>
          <a:lstStyle/>
          <a:p>
            <a:r>
              <a:rPr lang="en-US" dirty="0"/>
              <a:t>This can still be useful for analysis</a:t>
            </a:r>
          </a:p>
          <a:p>
            <a:endParaRPr lang="en-US" dirty="0"/>
          </a:p>
          <a:p>
            <a:r>
              <a:rPr lang="en-US" dirty="0"/>
              <a:t>But papers that compare algorithms that fit a student-level term using future data to algorithms that don’t do this…</a:t>
            </a:r>
          </a:p>
          <a:p>
            <a:r>
              <a:rPr lang="en-US" dirty="0"/>
              <a:t>Should be up-front about this</a:t>
            </a:r>
          </a:p>
          <a:p>
            <a:r>
              <a:rPr lang="en-US" dirty="0"/>
              <a:t>And not all such papers are</a:t>
            </a:r>
          </a:p>
        </p:txBody>
      </p:sp>
    </p:spTree>
    <p:extLst>
      <p:ext uri="{BB962C8B-B14F-4D97-AF65-F5344CB8AC3E}">
        <p14:creationId xmlns:p14="http://schemas.microsoft.com/office/powerpoint/2010/main" val="4008808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723DE-7862-03DF-E46E-9964A57A987F}"/>
              </a:ext>
            </a:extLst>
          </p:cNvPr>
          <p:cNvSpPr>
            <a:spLocks noGrp="1"/>
          </p:cNvSpPr>
          <p:nvPr>
            <p:ph type="title"/>
          </p:nvPr>
        </p:nvSpPr>
        <p:spPr/>
        <p:txBody>
          <a:bodyPr/>
          <a:lstStyle/>
          <a:p>
            <a:r>
              <a:rPr lang="en-US" dirty="0"/>
              <a:t>Exception</a:t>
            </a:r>
          </a:p>
        </p:txBody>
      </p:sp>
      <p:sp>
        <p:nvSpPr>
          <p:cNvPr id="3" name="Content Placeholder 2">
            <a:extLst>
              <a:ext uri="{FF2B5EF4-FFF2-40B4-BE49-F238E27FC236}">
                <a16:creationId xmlns:a16="http://schemas.microsoft.com/office/drawing/2014/main" id="{F487343B-719D-BEC8-B57E-69300959899C}"/>
              </a:ext>
            </a:extLst>
          </p:cNvPr>
          <p:cNvSpPr>
            <a:spLocks noGrp="1"/>
          </p:cNvSpPr>
          <p:nvPr>
            <p:ph idx="1"/>
          </p:nvPr>
        </p:nvSpPr>
        <p:spPr/>
        <p:txBody>
          <a:bodyPr/>
          <a:lstStyle/>
          <a:p>
            <a:r>
              <a:rPr lang="en-US" dirty="0"/>
              <a:t>There are IRT variants that build up estimates of student ability over time</a:t>
            </a:r>
          </a:p>
          <a:p>
            <a:pPr lvl="1"/>
            <a:r>
              <a:rPr lang="en-US" dirty="0"/>
              <a:t>TIRT (Wilson et al., 2016)</a:t>
            </a:r>
          </a:p>
          <a:p>
            <a:pPr lvl="1"/>
            <a:r>
              <a:rPr lang="en-US" dirty="0"/>
              <a:t>ELO (</a:t>
            </a:r>
            <a:r>
              <a:rPr lang="en-US" dirty="0" err="1"/>
              <a:t>Klinkenberg</a:t>
            </a:r>
            <a:r>
              <a:rPr lang="en-US" dirty="0"/>
              <a:t> &amp; </a:t>
            </a:r>
            <a:r>
              <a:rPr lang="en-US" dirty="0" err="1"/>
              <a:t>Straatameier</a:t>
            </a:r>
            <a:r>
              <a:rPr lang="en-US" dirty="0"/>
              <a:t>, 2011; </a:t>
            </a:r>
            <a:r>
              <a:rPr lang="en-US" dirty="0" err="1"/>
              <a:t>Pelanek</a:t>
            </a:r>
            <a:r>
              <a:rPr lang="en-US" dirty="0"/>
              <a:t>, 2014)</a:t>
            </a:r>
          </a:p>
          <a:p>
            <a:pPr lvl="1"/>
            <a:endParaRPr lang="en-US" dirty="0"/>
          </a:p>
          <a:p>
            <a:r>
              <a:rPr lang="en-US" dirty="0"/>
              <a:t>These can be used in real-time</a:t>
            </a:r>
          </a:p>
        </p:txBody>
      </p:sp>
    </p:spTree>
    <p:extLst>
      <p:ext uri="{BB962C8B-B14F-4D97-AF65-F5344CB8AC3E}">
        <p14:creationId xmlns:p14="http://schemas.microsoft.com/office/powerpoint/2010/main" val="995427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1627E-80C6-3893-8E90-C24FD6EA97C1}"/>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E118BE15-7758-2B2A-BB02-336D614F2C9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201786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7B7FB-75EF-126D-90BD-0AB370824FB2}"/>
              </a:ext>
            </a:extLst>
          </p:cNvPr>
          <p:cNvSpPr>
            <a:spLocks noGrp="1"/>
          </p:cNvSpPr>
          <p:nvPr>
            <p:ph type="title"/>
          </p:nvPr>
        </p:nvSpPr>
        <p:spPr/>
        <p:txBody>
          <a:bodyPr/>
          <a:lstStyle/>
          <a:p>
            <a:r>
              <a:rPr lang="en-US" dirty="0"/>
              <a:t>Final Comments or Questions?</a:t>
            </a:r>
          </a:p>
        </p:txBody>
      </p:sp>
      <p:sp>
        <p:nvSpPr>
          <p:cNvPr id="3" name="Content Placeholder 2">
            <a:extLst>
              <a:ext uri="{FF2B5EF4-FFF2-40B4-BE49-F238E27FC236}">
                <a16:creationId xmlns:a16="http://schemas.microsoft.com/office/drawing/2014/main" id="{E952587D-14FF-65BA-A8EE-B20CC4A7CCC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948800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157D4-D902-6D6A-115D-A67F9F9A7E3E}"/>
              </a:ext>
            </a:extLst>
          </p:cNvPr>
          <p:cNvSpPr>
            <a:spLocks noGrp="1"/>
          </p:cNvSpPr>
          <p:nvPr>
            <p:ph type="title"/>
          </p:nvPr>
        </p:nvSpPr>
        <p:spPr/>
        <p:txBody>
          <a:bodyPr/>
          <a:lstStyle/>
          <a:p>
            <a:r>
              <a:rPr lang="en-US" dirty="0"/>
              <a:t>Next classes</a:t>
            </a:r>
          </a:p>
        </p:txBody>
      </p:sp>
      <p:sp>
        <p:nvSpPr>
          <p:cNvPr id="3" name="Content Placeholder 2">
            <a:extLst>
              <a:ext uri="{FF2B5EF4-FFF2-40B4-BE49-F238E27FC236}">
                <a16:creationId xmlns:a16="http://schemas.microsoft.com/office/drawing/2014/main" id="{8CF7407D-1D27-BDDD-9BD8-E9466D1B4012}"/>
              </a:ext>
            </a:extLst>
          </p:cNvPr>
          <p:cNvSpPr>
            <a:spLocks noGrp="1"/>
          </p:cNvSpPr>
          <p:nvPr>
            <p:ph idx="1"/>
          </p:nvPr>
        </p:nvSpPr>
        <p:spPr>
          <a:xfrm>
            <a:off x="457200" y="1600200"/>
            <a:ext cx="8229600" cy="5181600"/>
          </a:xfrm>
        </p:spPr>
        <p:txBody>
          <a:bodyPr>
            <a:normAutofit fontScale="85000" lnSpcReduction="10000"/>
          </a:bodyPr>
          <a:lstStyle/>
          <a:p>
            <a:r>
              <a:rPr lang="en-US" dirty="0"/>
              <a:t>October 26 &amp; 31</a:t>
            </a:r>
            <a:br>
              <a:rPr lang="en-US" dirty="0"/>
            </a:br>
            <a:r>
              <a:rPr lang="en-US" dirty="0"/>
              <a:t>Everything at its normal time and place</a:t>
            </a:r>
            <a:br>
              <a:rPr lang="en-US" dirty="0"/>
            </a:br>
            <a:r>
              <a:rPr lang="en-US" dirty="0"/>
              <a:t>Deep Knowledge Tracing</a:t>
            </a:r>
          </a:p>
          <a:p>
            <a:pPr lvl="1"/>
            <a:r>
              <a:rPr lang="en-US" dirty="0"/>
              <a:t>Basic: PFA Due October 30</a:t>
            </a:r>
          </a:p>
          <a:p>
            <a:r>
              <a:rPr lang="en-US" dirty="0"/>
              <a:t>November 2 &amp; 7</a:t>
            </a:r>
            <a:br>
              <a:rPr lang="en-US" dirty="0"/>
            </a:br>
            <a:r>
              <a:rPr lang="en-US" dirty="0">
                <a:solidFill>
                  <a:srgbClr val="FF0000"/>
                </a:solidFill>
              </a:rPr>
              <a:t>November 2 will be virtual</a:t>
            </a:r>
            <a:br>
              <a:rPr lang="en-US" dirty="0">
                <a:solidFill>
                  <a:srgbClr val="FF0000"/>
                </a:solidFill>
              </a:rPr>
            </a:br>
            <a:r>
              <a:rPr lang="en-US" dirty="0">
                <a:solidFill>
                  <a:srgbClr val="FF0000"/>
                </a:solidFill>
              </a:rPr>
              <a:t>(you can come here in person but I will be on-screen)</a:t>
            </a:r>
            <a:br>
              <a:rPr lang="en-US" dirty="0"/>
            </a:br>
            <a:r>
              <a:rPr lang="en-US" dirty="0"/>
              <a:t>Association Rule Mining &amp; Sequential Pattern Mining</a:t>
            </a:r>
          </a:p>
          <a:p>
            <a:pPr lvl="1"/>
            <a:r>
              <a:rPr lang="en-US" dirty="0"/>
              <a:t>No Assignment Due This Week</a:t>
            </a:r>
          </a:p>
          <a:p>
            <a:r>
              <a:rPr lang="en-US" dirty="0"/>
              <a:t>November 9 </a:t>
            </a:r>
            <a:r>
              <a:rPr lang="en-US"/>
              <a:t>&amp; 14</a:t>
            </a:r>
            <a:br>
              <a:rPr lang="en-US"/>
            </a:br>
            <a:r>
              <a:rPr lang="en-US"/>
              <a:t>Everything at its normal time and place</a:t>
            </a:r>
            <a:br>
              <a:rPr lang="en-US" dirty="0"/>
            </a:br>
            <a:r>
              <a:rPr lang="en-US" dirty="0"/>
              <a:t>Clustering</a:t>
            </a:r>
          </a:p>
          <a:p>
            <a:pPr lvl="1"/>
            <a:r>
              <a:rPr lang="en-US" dirty="0"/>
              <a:t>Basic: SPM Due November 13</a:t>
            </a:r>
          </a:p>
          <a:p>
            <a:pPr lvl="1"/>
            <a:endParaRPr lang="en-US" dirty="0"/>
          </a:p>
        </p:txBody>
      </p:sp>
    </p:spTree>
    <p:extLst>
      <p:ext uri="{BB962C8B-B14F-4D97-AF65-F5344CB8AC3E}">
        <p14:creationId xmlns:p14="http://schemas.microsoft.com/office/powerpoint/2010/main" val="934792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811DE-108B-F440-2F87-E59303EC47E8}"/>
              </a:ext>
            </a:extLst>
          </p:cNvPr>
          <p:cNvSpPr>
            <a:spLocks noGrp="1"/>
          </p:cNvSpPr>
          <p:nvPr>
            <p:ph type="title"/>
          </p:nvPr>
        </p:nvSpPr>
        <p:spPr/>
        <p:txBody>
          <a:bodyPr>
            <a:normAutofit fontScale="90000"/>
          </a:bodyPr>
          <a:lstStyle/>
          <a:p>
            <a:r>
              <a:rPr lang="en-US" dirty="0"/>
              <a:t>Logistic Knowledge Tracing (LKT)</a:t>
            </a:r>
            <a:br>
              <a:rPr lang="en-US" dirty="0"/>
            </a:br>
            <a:r>
              <a:rPr lang="en-US" dirty="0"/>
              <a:t>(Pavlik et al., 2021)</a:t>
            </a:r>
          </a:p>
        </p:txBody>
      </p:sp>
      <p:sp>
        <p:nvSpPr>
          <p:cNvPr id="3" name="Content Placeholder 2">
            <a:extLst>
              <a:ext uri="{FF2B5EF4-FFF2-40B4-BE49-F238E27FC236}">
                <a16:creationId xmlns:a16="http://schemas.microsoft.com/office/drawing/2014/main" id="{22D3D0C0-B78E-DE14-1194-EDD4C298A533}"/>
              </a:ext>
            </a:extLst>
          </p:cNvPr>
          <p:cNvSpPr>
            <a:spLocks noGrp="1"/>
          </p:cNvSpPr>
          <p:nvPr>
            <p:ph idx="1"/>
          </p:nvPr>
        </p:nvSpPr>
        <p:spPr/>
        <p:txBody>
          <a:bodyPr/>
          <a:lstStyle/>
          <a:p>
            <a:r>
              <a:rPr lang="en-US" dirty="0"/>
              <a:t>A broad framework for knowledge tracing models based on logistic regression</a:t>
            </a:r>
          </a:p>
        </p:txBody>
      </p:sp>
    </p:spTree>
    <p:extLst>
      <p:ext uri="{BB962C8B-B14F-4D97-AF65-F5344CB8AC3E}">
        <p14:creationId xmlns:p14="http://schemas.microsoft.com/office/powerpoint/2010/main" val="31381754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End</a:t>
            </a:r>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C65D2-F341-D42A-5C8E-E25B7EAD8C34}"/>
              </a:ext>
            </a:extLst>
          </p:cNvPr>
          <p:cNvSpPr>
            <a:spLocks noGrp="1"/>
          </p:cNvSpPr>
          <p:nvPr>
            <p:ph type="title"/>
          </p:nvPr>
        </p:nvSpPr>
        <p:spPr/>
        <p:txBody>
          <a:bodyPr>
            <a:normAutofit fontScale="90000"/>
          </a:bodyPr>
          <a:lstStyle/>
          <a:p>
            <a:r>
              <a:rPr lang="en-US" dirty="0"/>
              <a:t>Performance Factors Analysis (PFA)</a:t>
            </a:r>
            <a:br>
              <a:rPr lang="en-US" dirty="0"/>
            </a:br>
            <a:r>
              <a:rPr lang="en-US" dirty="0"/>
              <a:t>(Pavlik et al., 2009)</a:t>
            </a:r>
          </a:p>
        </p:txBody>
      </p:sp>
      <p:sp>
        <p:nvSpPr>
          <p:cNvPr id="3" name="Content Placeholder 2">
            <a:extLst>
              <a:ext uri="{FF2B5EF4-FFF2-40B4-BE49-F238E27FC236}">
                <a16:creationId xmlns:a16="http://schemas.microsoft.com/office/drawing/2014/main" id="{4991BAE0-0829-49F2-F36D-8C574FCB8BE6}"/>
              </a:ext>
            </a:extLst>
          </p:cNvPr>
          <p:cNvSpPr>
            <a:spLocks noGrp="1"/>
          </p:cNvSpPr>
          <p:nvPr>
            <p:ph idx="1"/>
          </p:nvPr>
        </p:nvSpPr>
        <p:spPr/>
        <p:txBody>
          <a:bodyPr/>
          <a:lstStyle/>
          <a:p>
            <a:r>
              <a:rPr lang="en-US" dirty="0"/>
              <a:t>The first version of LKT</a:t>
            </a:r>
            <a:br>
              <a:rPr lang="en-US" dirty="0"/>
            </a:br>
            <a:r>
              <a:rPr lang="en-US" dirty="0"/>
              <a:t>(Well, there was LFA/AFM but it really doesn’t count – was not usable in a running learning system)</a:t>
            </a:r>
          </a:p>
        </p:txBody>
      </p:sp>
    </p:spTree>
    <p:extLst>
      <p:ext uri="{BB962C8B-B14F-4D97-AF65-F5344CB8AC3E}">
        <p14:creationId xmlns:p14="http://schemas.microsoft.com/office/powerpoint/2010/main" val="174651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PFA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031" y="386715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8538" y="5772150"/>
            <a:ext cx="20669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5403607" y="4250531"/>
            <a:ext cx="1905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7969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each of these parameters mean?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031" y="3867150"/>
            <a:ext cx="8568331"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8538" y="5772150"/>
            <a:ext cx="20669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5403607" y="4250531"/>
            <a:ext cx="1905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564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Factors Analysis</a:t>
            </a:r>
          </a:p>
        </p:txBody>
      </p:sp>
      <p:sp>
        <p:nvSpPr>
          <p:cNvPr id="3" name="Content Placeholder 2"/>
          <p:cNvSpPr>
            <a:spLocks noGrp="1"/>
          </p:cNvSpPr>
          <p:nvPr>
            <p:ph idx="1"/>
          </p:nvPr>
        </p:nvSpPr>
        <p:spPr/>
        <p:txBody>
          <a:bodyPr/>
          <a:lstStyle/>
          <a:p>
            <a:r>
              <a:rPr lang="en-US" dirty="0"/>
              <a:t>What are the important differences in assumptions between PFA and BKT?</a:t>
            </a:r>
          </a:p>
          <a:p>
            <a:endParaRPr lang="en-US" dirty="0"/>
          </a:p>
          <a:p>
            <a:r>
              <a:rPr lang="en-US" dirty="0"/>
              <a:t>What does PFA offer that BKT doesn’t?</a:t>
            </a:r>
          </a:p>
          <a:p>
            <a:endParaRPr lang="en-US" dirty="0"/>
          </a:p>
          <a:p>
            <a:r>
              <a:rPr lang="en-US" dirty="0"/>
              <a:t>What does BKT offer that PFA doesn’t?</a:t>
            </a:r>
          </a:p>
          <a:p>
            <a:endParaRPr lang="en-US" dirty="0"/>
          </a:p>
          <a:p>
            <a:endParaRPr lang="en-US" dirty="0"/>
          </a:p>
        </p:txBody>
      </p:sp>
    </p:spTree>
    <p:extLst>
      <p:ext uri="{BB962C8B-B14F-4D97-AF65-F5344CB8AC3E}">
        <p14:creationId xmlns:p14="http://schemas.microsoft.com/office/powerpoint/2010/main" val="2075983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PFA</a:t>
            </a:r>
          </a:p>
        </p:txBody>
      </p:sp>
      <p:sp>
        <p:nvSpPr>
          <p:cNvPr id="3" name="Content Placeholder 2"/>
          <p:cNvSpPr>
            <a:spLocks noGrp="1"/>
          </p:cNvSpPr>
          <p:nvPr>
            <p:ph idx="1"/>
          </p:nvPr>
        </p:nvSpPr>
        <p:spPr/>
        <p:txBody>
          <a:bodyPr/>
          <a:lstStyle/>
          <a:p>
            <a:r>
              <a:rPr lang="en-US" dirty="0"/>
              <a:t>Represent when the student learns from an opportunity to practice? </a:t>
            </a:r>
          </a:p>
          <a:p>
            <a:endParaRPr lang="en-US" dirty="0"/>
          </a:p>
          <a:p>
            <a:r>
              <a:rPr lang="en-US" dirty="0"/>
              <a:t>As opposed to just better predicted performance because you’ve gotten it right</a:t>
            </a:r>
          </a:p>
          <a:p>
            <a:endParaRPr lang="en-US" dirty="0"/>
          </a:p>
        </p:txBody>
      </p:sp>
    </p:spTree>
    <p:extLst>
      <p:ext uri="{BB962C8B-B14F-4D97-AF65-F5344CB8AC3E}">
        <p14:creationId xmlns:p14="http://schemas.microsoft.com/office/powerpoint/2010/main" val="3189453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6888</TotalTime>
  <Words>1067</Words>
  <Application>Microsoft Office PowerPoint</Application>
  <PresentationFormat>On-screen Show (4:3)</PresentationFormat>
  <Paragraphs>167</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Symbol</vt:lpstr>
      <vt:lpstr>Office Theme</vt:lpstr>
      <vt:lpstr>Core Methods in  Educational Data Mining</vt:lpstr>
      <vt:lpstr>Basic Assignment</vt:lpstr>
      <vt:lpstr>BKT</vt:lpstr>
      <vt:lpstr>Logistic Knowledge Tracing (LKT) (Pavlik et al., 2021)</vt:lpstr>
      <vt:lpstr>Performance Factors Analysis (PFA) (Pavlik et al., 2009)</vt:lpstr>
      <vt:lpstr>PFA</vt:lpstr>
      <vt:lpstr>What do each of these parameters mean?</vt:lpstr>
      <vt:lpstr>Performance Factors Analysis</vt:lpstr>
      <vt:lpstr>How Does PFA</vt:lpstr>
      <vt:lpstr>How Does PFA</vt:lpstr>
      <vt:lpstr>What do each of these mean?</vt:lpstr>
      <vt:lpstr>Degeneracy in PFA  (Maier et al., 2021)</vt:lpstr>
      <vt:lpstr>Degeneracy in PFA  (Maier et al., 2021)</vt:lpstr>
      <vt:lpstr>Comments? Questions?</vt:lpstr>
      <vt:lpstr>b Parameters</vt:lpstr>
      <vt:lpstr>Addressing Degeneracy (Maier et al., 2021)</vt:lpstr>
      <vt:lpstr>Causes of Degeneracy (Maier et al., 2021)</vt:lpstr>
      <vt:lpstr>Comments? Questions?</vt:lpstr>
      <vt:lpstr>Compensatory or Conjunctive?</vt:lpstr>
      <vt:lpstr>Compensatory or Conjunctive?</vt:lpstr>
      <vt:lpstr>Is PFA used in the real world?</vt:lpstr>
      <vt:lpstr>Using PFA in the real world</vt:lpstr>
      <vt:lpstr>Other questions, comments, concerns about PFA?</vt:lpstr>
      <vt:lpstr>Beyond PFA</vt:lpstr>
      <vt:lpstr>PFA-Decay and R-PFA</vt:lpstr>
      <vt:lpstr>LKT</vt:lpstr>
      <vt:lpstr>PowerPoint Presentation</vt:lpstr>
      <vt:lpstr>Comments? Questions?</vt:lpstr>
      <vt:lpstr>LKT</vt:lpstr>
      <vt:lpstr>Comparison of variants</vt:lpstr>
      <vt:lpstr>Comments? Questions?</vt:lpstr>
      <vt:lpstr>Algorithms that fit student-level term</vt:lpstr>
      <vt:lpstr>Algorithms that fit student-level term</vt:lpstr>
      <vt:lpstr>Algorithms that fit student-level term</vt:lpstr>
      <vt:lpstr>Algorithms that fit student-level term</vt:lpstr>
      <vt:lpstr>Exception</vt:lpstr>
      <vt:lpstr>Questions? Comments?</vt:lpstr>
      <vt:lpstr>Final Comments or Questions?</vt:lpstr>
      <vt:lpstr>Next classes</vt:lpstr>
      <vt:lpstr>The End</vt:lpstr>
    </vt:vector>
  </TitlesOfParts>
  <Company>Worcester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Methods for the Learning Sciences</dc:title>
  <dc:creator>rsbaker</dc:creator>
  <cp:lastModifiedBy>Ryan Baker</cp:lastModifiedBy>
  <cp:revision>558</cp:revision>
  <dcterms:created xsi:type="dcterms:W3CDTF">2010-01-07T20:34:12Z</dcterms:created>
  <dcterms:modified xsi:type="dcterms:W3CDTF">2023-10-17T09:02:38Z</dcterms:modified>
</cp:coreProperties>
</file>