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56" r:id="rId2"/>
    <p:sldId id="966" r:id="rId3"/>
    <p:sldId id="883" r:id="rId4"/>
    <p:sldId id="887" r:id="rId5"/>
    <p:sldId id="888" r:id="rId6"/>
    <p:sldId id="829" r:id="rId7"/>
    <p:sldId id="830" r:id="rId8"/>
    <p:sldId id="889" r:id="rId9"/>
    <p:sldId id="831" r:id="rId10"/>
    <p:sldId id="832" r:id="rId11"/>
    <p:sldId id="890" r:id="rId12"/>
    <p:sldId id="833" r:id="rId13"/>
    <p:sldId id="834" r:id="rId14"/>
    <p:sldId id="891" r:id="rId15"/>
    <p:sldId id="897" r:id="rId16"/>
    <p:sldId id="899" r:id="rId17"/>
    <p:sldId id="896" r:id="rId18"/>
    <p:sldId id="898" r:id="rId19"/>
    <p:sldId id="892" r:id="rId20"/>
    <p:sldId id="838" r:id="rId21"/>
    <p:sldId id="977" r:id="rId22"/>
    <p:sldId id="978" r:id="rId23"/>
    <p:sldId id="823" r:id="rId24"/>
    <p:sldId id="837" r:id="rId25"/>
    <p:sldId id="835" r:id="rId26"/>
    <p:sldId id="836" r:id="rId27"/>
    <p:sldId id="880" r:id="rId28"/>
    <p:sldId id="881" r:id="rId29"/>
    <p:sldId id="968" r:id="rId30"/>
    <p:sldId id="967" r:id="rId31"/>
    <p:sldId id="969" r:id="rId32"/>
    <p:sldId id="973" r:id="rId33"/>
    <p:sldId id="974" r:id="rId34"/>
    <p:sldId id="971" r:id="rId35"/>
    <p:sldId id="972" r:id="rId36"/>
    <p:sldId id="975" r:id="rId37"/>
    <p:sldId id="976" r:id="rId38"/>
    <p:sldId id="301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12BB8E8-32CF-4D36-94A9-863ED0E276C7}">
          <p14:sldIdLst>
            <p14:sldId id="256"/>
            <p14:sldId id="966"/>
            <p14:sldId id="883"/>
            <p14:sldId id="887"/>
            <p14:sldId id="888"/>
            <p14:sldId id="829"/>
            <p14:sldId id="830"/>
            <p14:sldId id="889"/>
            <p14:sldId id="831"/>
            <p14:sldId id="832"/>
            <p14:sldId id="890"/>
            <p14:sldId id="833"/>
            <p14:sldId id="834"/>
            <p14:sldId id="891"/>
            <p14:sldId id="897"/>
            <p14:sldId id="899"/>
            <p14:sldId id="896"/>
            <p14:sldId id="898"/>
            <p14:sldId id="892"/>
            <p14:sldId id="838"/>
            <p14:sldId id="977"/>
            <p14:sldId id="978"/>
            <p14:sldId id="823"/>
            <p14:sldId id="837"/>
            <p14:sldId id="835"/>
            <p14:sldId id="836"/>
            <p14:sldId id="880"/>
            <p14:sldId id="881"/>
            <p14:sldId id="968"/>
            <p14:sldId id="967"/>
            <p14:sldId id="969"/>
            <p14:sldId id="973"/>
            <p14:sldId id="974"/>
            <p14:sldId id="971"/>
            <p14:sldId id="972"/>
            <p14:sldId id="975"/>
            <p14:sldId id="976"/>
            <p14:sldId id="30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aker, Ryan Shaun" initials="RYAN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F8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4" autoAdjust="0"/>
    <p:restoredTop sz="82396" autoAdjust="0"/>
  </p:normalViewPr>
  <p:slideViewPr>
    <p:cSldViewPr>
      <p:cViewPr varScale="1">
        <p:scale>
          <a:sx n="80" d="100"/>
          <a:sy n="80" d="100"/>
        </p:scale>
        <p:origin x="24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12024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CAAA7C-7ACC-4BFB-BE93-9F32D66A2778}" type="datetimeFigureOut">
              <a:rPr lang="en-US" smtClean="0"/>
              <a:pPr/>
              <a:t>11/3/2024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5F639B-656A-4369-84E0-F13809BA20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312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5F639B-656A-4369-84E0-F13809BA208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7617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11/3/2024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11/3/2024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11/3/2024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11/3/2024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11/3/2024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11/3/2024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11/3/2024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11/3/2024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11/3/2024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11/3/2024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11/3/2024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77E0E-AA0C-4CA6-9370-9BDDCA793804}" type="datetimeFigureOut">
              <a:rPr lang="en-US" smtClean="0"/>
              <a:pPr/>
              <a:t>11/3/2024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Core Methods in </a:t>
            </a:r>
            <a:br>
              <a:rPr lang="en-US" b="1" dirty="0"/>
            </a:br>
            <a:r>
              <a:rPr lang="en-US" b="1" dirty="0"/>
              <a:t>Educational Data Mining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EDUC 6191</a:t>
            </a:r>
            <a:br>
              <a:rPr lang="en-US" dirty="0"/>
            </a:br>
            <a:r>
              <a:rPr lang="en-US" dirty="0"/>
              <a:t>Fall 2024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the advantages?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Of Spectral Clustering</a:t>
            </a:r>
          </a:p>
          <a:p>
            <a:endParaRPr lang="en-US" dirty="0"/>
          </a:p>
          <a:p>
            <a:r>
              <a:rPr lang="en-US" dirty="0"/>
              <a:t>Why not use it all the time?</a:t>
            </a:r>
          </a:p>
        </p:txBody>
      </p:sp>
    </p:spTree>
    <p:extLst>
      <p:ext uri="{BB962C8B-B14F-4D97-AF65-F5344CB8AC3E}">
        <p14:creationId xmlns:p14="http://schemas.microsoft.com/office/powerpoint/2010/main" val="42416432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93BAC3-21D8-A10F-E839-36AD2C547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How does Hierarchical Clustering work?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B3958F-D7E2-8DD8-7AC5-90E7A570E3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8732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the advantages?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Of Hierarchical Clustering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7270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the advantages?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Of Hierarchical Clustering</a:t>
            </a:r>
          </a:p>
          <a:p>
            <a:endParaRPr lang="en-US" dirty="0"/>
          </a:p>
          <a:p>
            <a:r>
              <a:rPr lang="en-US" dirty="0"/>
              <a:t>Why not use it all the time?</a:t>
            </a:r>
          </a:p>
        </p:txBody>
      </p:sp>
    </p:spTree>
    <p:extLst>
      <p:ext uri="{BB962C8B-B14F-4D97-AF65-F5344CB8AC3E}">
        <p14:creationId xmlns:p14="http://schemas.microsoft.com/office/powerpoint/2010/main" val="10057255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F3DCA4-42AF-9DEA-4FA8-E70A97010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Any questions on </a:t>
            </a:r>
            <a:br>
              <a:rPr lang="en-US" dirty="0"/>
            </a:br>
            <a:r>
              <a:rPr lang="en-US" dirty="0"/>
              <a:t>core clustering methods?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FEF566-9EA5-35A2-FCD2-FE8C8C2186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5037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165D81-E9AC-D307-DD71-3FDC9B7C1C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Cluster validation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68B89D-C0B5-6B5B-9045-BC0E196FE9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0212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84F49C-581B-3367-43AA-C02C3A2FE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Any questions about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D5CB0B-80FA-805B-803E-EDBE68685D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elbow method</a:t>
            </a:r>
          </a:p>
          <a:p>
            <a:r>
              <a:rPr lang="en-US" dirty="0"/>
              <a:t>Silhouette plots</a:t>
            </a:r>
          </a:p>
          <a:p>
            <a:r>
              <a:rPr lang="en-US" dirty="0" err="1"/>
              <a:t>BiC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5900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9B302-2A9C-3AF4-E61B-C16F1C5C7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are the relative advantages of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552B6B-26D0-4421-3E97-C90B05B831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elbow method</a:t>
            </a:r>
          </a:p>
          <a:p>
            <a:r>
              <a:rPr lang="en-US" dirty="0"/>
              <a:t>Silhouette plots</a:t>
            </a:r>
          </a:p>
          <a:p>
            <a:r>
              <a:rPr lang="en-US" dirty="0" err="1"/>
              <a:t>BiC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0235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1886A-B1B7-5E96-9729-F6C8937B2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can’t we use cross-validation?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B03C84-2E7A-AC5A-1064-42A919A09B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8341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F3DCA4-42AF-9DEA-4FA8-E70A97010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Any 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FEF566-9EA5-35A2-FCD2-FE8C8C2186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About cluster validation?</a:t>
            </a:r>
          </a:p>
        </p:txBody>
      </p:sp>
    </p:spTree>
    <p:extLst>
      <p:ext uri="{BB962C8B-B14F-4D97-AF65-F5344CB8AC3E}">
        <p14:creationId xmlns:p14="http://schemas.microsoft.com/office/powerpoint/2010/main" val="3937117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EE83E9-43D7-BBB2-9D48-AE3DDDC8E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Basic Assignment: </a:t>
            </a:r>
            <a:br>
              <a:rPr lang="en-US" dirty="0"/>
            </a:br>
            <a:r>
              <a:rPr lang="en-US" dirty="0"/>
              <a:t>Sequential Pattern Mining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7B2A11-C972-37F6-9E49-7B967D5DDD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Any questions about this assignment?</a:t>
            </a:r>
          </a:p>
        </p:txBody>
      </p:sp>
    </p:spTree>
    <p:extLst>
      <p:ext uri="{BB962C8B-B14F-4D97-AF65-F5344CB8AC3E}">
        <p14:creationId xmlns:p14="http://schemas.microsoft.com/office/powerpoint/2010/main" val="4634492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Clustering: Other 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4361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D1B5E5-C1CB-0B36-5C39-B3CCA36B8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Latent Class Analysis .vs. Clustering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9A83D1-F5B9-2F17-9FE0-E4CF4C95E9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What’s the difference?</a:t>
            </a:r>
          </a:p>
        </p:txBody>
      </p:sp>
    </p:spTree>
    <p:extLst>
      <p:ext uri="{BB962C8B-B14F-4D97-AF65-F5344CB8AC3E}">
        <p14:creationId xmlns:p14="http://schemas.microsoft.com/office/powerpoint/2010/main" val="19000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8E27D5-B641-7158-AA6E-6E99425745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552DD3-02FD-EEF1-C6F4-EB1AFD72D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Latent Class Analysis .vs. Clustering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88617F-0F60-2BD5-908C-3D525901F0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What’s the difference?</a:t>
            </a:r>
          </a:p>
          <a:p>
            <a:endParaRPr lang="en-US" dirty="0"/>
          </a:p>
          <a:p>
            <a:r>
              <a:rPr lang="en-US" dirty="0"/>
              <a:t>What are the advantages of LCA over Clustering?</a:t>
            </a:r>
          </a:p>
          <a:p>
            <a:endParaRPr lang="en-US" dirty="0"/>
          </a:p>
          <a:p>
            <a:r>
              <a:rPr lang="en-US" dirty="0"/>
              <a:t>What are the advantages of Clustering over LCA?</a:t>
            </a:r>
          </a:p>
        </p:txBody>
      </p:sp>
    </p:spTree>
    <p:extLst>
      <p:ext uri="{BB962C8B-B14F-4D97-AF65-F5344CB8AC3E}">
        <p14:creationId xmlns:p14="http://schemas.microsoft.com/office/powerpoint/2010/main" val="35895535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 Analysis .vs. Clustering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What’s the difference?</a:t>
            </a:r>
          </a:p>
        </p:txBody>
      </p:sp>
    </p:spTree>
    <p:extLst>
      <p:ext uri="{BB962C8B-B14F-4D97-AF65-F5344CB8AC3E}">
        <p14:creationId xmlns:p14="http://schemas.microsoft.com/office/powerpoint/2010/main" val="8951028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 Analysis: Any 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3072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Are the general advantages of structure discovery algorithms (clustering, latent class analysis, factor analysis)</a:t>
            </a:r>
          </a:p>
          <a:p>
            <a:r>
              <a:rPr lang="en-US" dirty="0"/>
              <a:t>Compared to supervised/prediction modeling methods?</a:t>
            </a:r>
          </a:p>
        </p:txBody>
      </p:sp>
    </p:spTree>
    <p:extLst>
      <p:ext uri="{BB962C8B-B14F-4D97-AF65-F5344CB8AC3E}">
        <p14:creationId xmlns:p14="http://schemas.microsoft.com/office/powerpoint/2010/main" val="34656592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Are the general advantages of structure discovery algorithms (clustering, latent class analysis, factor analysis)</a:t>
            </a:r>
          </a:p>
          <a:p>
            <a:r>
              <a:rPr lang="en-US" dirty="0"/>
              <a:t>Compared to supervised/prediction modeling methods?</a:t>
            </a:r>
          </a:p>
          <a:p>
            <a:endParaRPr lang="en-US" dirty="0"/>
          </a:p>
          <a:p>
            <a:r>
              <a:rPr lang="en-US" dirty="0"/>
              <a:t>What are the disadvantages?</a:t>
            </a:r>
          </a:p>
        </p:txBody>
      </p:sp>
    </p:spTree>
    <p:extLst>
      <p:ext uri="{BB962C8B-B14F-4D97-AF65-F5344CB8AC3E}">
        <p14:creationId xmlns:p14="http://schemas.microsoft.com/office/powerpoint/2010/main" val="25874758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Important point…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cluster in a well-known domain, you are likely to obtain well-known findings</a:t>
            </a:r>
          </a:p>
        </p:txBody>
      </p:sp>
    </p:spTree>
    <p:extLst>
      <p:ext uri="{BB962C8B-B14F-4D97-AF65-F5344CB8AC3E}">
        <p14:creationId xmlns:p14="http://schemas.microsoft.com/office/powerpoint/2010/main" val="17175100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Because of this…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Clustering is relatively popular</a:t>
            </a:r>
          </a:p>
          <a:p>
            <a:endParaRPr lang="en-US" dirty="0"/>
          </a:p>
          <a:p>
            <a:r>
              <a:rPr lang="en-US" dirty="0"/>
              <a:t>But somewhat prone to uninteresting papers in education research</a:t>
            </a:r>
          </a:p>
          <a:p>
            <a:pPr lvl="1"/>
            <a:r>
              <a:rPr lang="en-US" dirty="0"/>
              <a:t>Where usually a lot is already known</a:t>
            </a:r>
          </a:p>
          <a:p>
            <a:pPr lvl="1"/>
            <a:endParaRPr lang="en-US" dirty="0"/>
          </a:p>
          <a:p>
            <a:r>
              <a:rPr lang="en-US" dirty="0"/>
              <a:t>So be thoughtful…</a:t>
            </a:r>
          </a:p>
        </p:txBody>
      </p:sp>
    </p:spTree>
    <p:extLst>
      <p:ext uri="{BB962C8B-B14F-4D97-AF65-F5344CB8AC3E}">
        <p14:creationId xmlns:p14="http://schemas.microsoft.com/office/powerpoint/2010/main" val="28361939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01655-3B44-8951-F060-B822C88DB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week’s papers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7582AB-9799-FBE8-FFB0-D3C3F130A1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Three of the more interesting papers I’ve seen using clustering in education</a:t>
            </a:r>
          </a:p>
        </p:txBody>
      </p:sp>
    </p:spTree>
    <p:extLst>
      <p:ext uri="{BB962C8B-B14F-4D97-AF65-F5344CB8AC3E}">
        <p14:creationId xmlns:p14="http://schemas.microsoft.com/office/powerpoint/2010/main" val="100951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C2A390-8ED4-120B-AB31-8779E75E9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Clustering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E32F5E-4EE4-85C0-FED5-B00BEF3B6B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does clustering do?</a:t>
            </a:r>
          </a:p>
          <a:p>
            <a:endParaRPr lang="en-US" dirty="0"/>
          </a:p>
          <a:p>
            <a:r>
              <a:rPr lang="en-US" dirty="0"/>
              <a:t>Can anyone provide a definition? </a:t>
            </a:r>
          </a:p>
        </p:txBody>
      </p:sp>
    </p:spTree>
    <p:extLst>
      <p:ext uri="{BB962C8B-B14F-4D97-AF65-F5344CB8AC3E}">
        <p14:creationId xmlns:p14="http://schemas.microsoft.com/office/powerpoint/2010/main" val="86399244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433BDC-03B3-D478-E835-35D34C3AC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Bowers (2010)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15453F-7910-150A-4D06-19D3EE548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did Bowers learn in this paper?</a:t>
            </a:r>
          </a:p>
          <a:p>
            <a:endParaRPr lang="en-US" dirty="0"/>
          </a:p>
          <a:p>
            <a:r>
              <a:rPr lang="en-US" dirty="0"/>
              <a:t>Any questions or comments about this paper?</a:t>
            </a:r>
          </a:p>
        </p:txBody>
      </p:sp>
    </p:spTree>
    <p:extLst>
      <p:ext uri="{BB962C8B-B14F-4D97-AF65-F5344CB8AC3E}">
        <p14:creationId xmlns:p14="http://schemas.microsoft.com/office/powerpoint/2010/main" val="368311084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433BDC-03B3-D478-E835-35D34C3AC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Lee et al. (2016)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15453F-7910-150A-4D06-19D3EE548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did Lee et al. learn in this paper?</a:t>
            </a:r>
          </a:p>
          <a:p>
            <a:pPr lvl="1"/>
            <a:r>
              <a:rPr lang="en-US" dirty="0"/>
              <a:t>In specific, what did they learn from each of the two different cluster analyses they used?</a:t>
            </a:r>
          </a:p>
          <a:p>
            <a:endParaRPr lang="en-US" dirty="0"/>
          </a:p>
          <a:p>
            <a:r>
              <a:rPr lang="en-US" dirty="0"/>
              <a:t>Any questions or comments about this paper?</a:t>
            </a:r>
          </a:p>
        </p:txBody>
      </p:sp>
    </p:spTree>
    <p:extLst>
      <p:ext uri="{BB962C8B-B14F-4D97-AF65-F5344CB8AC3E}">
        <p14:creationId xmlns:p14="http://schemas.microsoft.com/office/powerpoint/2010/main" val="221611757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433BDC-03B3-D478-E835-35D34C3AC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Shakya et al. (2023)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15453F-7910-150A-4D06-19D3EE548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More complex, but represents some of what you might see in state-of-the-art work</a:t>
            </a:r>
          </a:p>
          <a:p>
            <a:endParaRPr lang="en-US" dirty="0"/>
          </a:p>
          <a:p>
            <a:r>
              <a:rPr lang="en-US" dirty="0"/>
              <a:t>What was the high-level goal of this paper?</a:t>
            </a:r>
          </a:p>
        </p:txBody>
      </p:sp>
    </p:spTree>
    <p:extLst>
      <p:ext uri="{BB962C8B-B14F-4D97-AF65-F5344CB8AC3E}">
        <p14:creationId xmlns:p14="http://schemas.microsoft.com/office/powerpoint/2010/main" val="123217417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433BDC-03B3-D478-E835-35D34C3AC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Shakya et al. (2023)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15453F-7910-150A-4D06-19D3EE548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More complex, but represents some of what you might see in state-of-the-art work</a:t>
            </a:r>
          </a:p>
          <a:p>
            <a:endParaRPr lang="en-US" dirty="0"/>
          </a:p>
          <a:p>
            <a:r>
              <a:rPr lang="en-US" dirty="0"/>
              <a:t>What was the high-level goal of this paper?</a:t>
            </a:r>
          </a:p>
          <a:p>
            <a:pPr lvl="1"/>
            <a:r>
              <a:rPr lang="en-US" dirty="0"/>
              <a:t>Identifying what strategy a student is using in real time</a:t>
            </a:r>
          </a:p>
          <a:p>
            <a:pPr lvl="1"/>
            <a:r>
              <a:rPr lang="en-US" dirty="0"/>
              <a:t>Where strategies are seen as clusters of similar behaviors when encountering a math problem</a:t>
            </a:r>
          </a:p>
        </p:txBody>
      </p:sp>
    </p:spTree>
    <p:extLst>
      <p:ext uri="{BB962C8B-B14F-4D97-AF65-F5344CB8AC3E}">
        <p14:creationId xmlns:p14="http://schemas.microsoft.com/office/powerpoint/2010/main" val="199165429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433BDC-03B3-D478-E835-35D34C3AC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Shakya et al. (2023)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15453F-7910-150A-4D06-19D3EE548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Used DP-means clustering (Dirichlet Process means), a different (recent) algorithm that is somewhat similar to GMM</a:t>
            </a:r>
          </a:p>
          <a:p>
            <a:pPr lvl="1"/>
            <a:r>
              <a:rPr lang="en-US" dirty="0"/>
              <a:t>Like GMM, assigns data points to clusters probabilistically</a:t>
            </a:r>
          </a:p>
          <a:p>
            <a:pPr lvl="1"/>
            <a:r>
              <a:rPr lang="en-US" dirty="0"/>
              <a:t>Unlike GMM, builds clusters iteratively, point-by-point, and creates new clusters when adding a point breaks current clustering </a:t>
            </a:r>
            <a:r>
              <a:rPr lang="en-US" dirty="0" err="1"/>
              <a:t>sheme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6778248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433BDC-03B3-D478-E835-35D34C3AC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Shakya et al. (2023)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15453F-7910-150A-4D06-19D3EE548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Clusters student behaviors on different problems within student-problem pairs (and in each category separately), using DP-means clustering</a:t>
            </a:r>
          </a:p>
          <a:p>
            <a:r>
              <a:rPr lang="en-US" dirty="0"/>
              <a:t>Then quantifies similarities of behavior, step-by-step for student-problem pairs within clusters, to identify strategy clusters (very similar to each other) </a:t>
            </a:r>
            <a:r>
              <a:rPr lang="en-US" i="1" dirty="0"/>
              <a:t>within</a:t>
            </a:r>
            <a:r>
              <a:rPr lang="en-US" dirty="0"/>
              <a:t> the student behavior clusters</a:t>
            </a:r>
          </a:p>
          <a:p>
            <a:r>
              <a:rPr lang="en-US" dirty="0"/>
              <a:t>Finally, uses LSTM to develop detector of each strategy sub-cluster</a:t>
            </a:r>
          </a:p>
          <a:p>
            <a:r>
              <a:rPr lang="en-US" dirty="0"/>
              <a:t>Able to classify sub-clusters very accurately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47762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433BDC-03B3-D478-E835-35D34C3AC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Shakya et al. (2023)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15453F-7910-150A-4D06-19D3EE548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Questions? Comments?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547474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911F5C-0987-AB37-BC37-BF37F00B9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questions or comments?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EEA5B3-709C-0032-1311-9BB96B3B3A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25954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k-Means?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794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are Gaussian Mixture Models?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630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the advantages?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Of Gaussian Mixture Models</a:t>
            </a:r>
          </a:p>
        </p:txBody>
      </p:sp>
    </p:spTree>
    <p:extLst>
      <p:ext uri="{BB962C8B-B14F-4D97-AF65-F5344CB8AC3E}">
        <p14:creationId xmlns:p14="http://schemas.microsoft.com/office/powerpoint/2010/main" val="700407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the advantages?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Of Gaussian Mixture Models</a:t>
            </a:r>
          </a:p>
          <a:p>
            <a:endParaRPr lang="en-US" dirty="0"/>
          </a:p>
          <a:p>
            <a:r>
              <a:rPr lang="en-US" dirty="0"/>
              <a:t>Why not use them all the time?</a:t>
            </a:r>
          </a:p>
        </p:txBody>
      </p:sp>
    </p:spTree>
    <p:extLst>
      <p:ext uri="{BB962C8B-B14F-4D97-AF65-F5344CB8AC3E}">
        <p14:creationId xmlns:p14="http://schemas.microsoft.com/office/powerpoint/2010/main" val="24717798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CA4EE-9F2D-0F13-70C4-7B50B39C2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Spectral Clustering?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D5E9DC-FA9C-B729-6699-3BBB9343FD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7013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the advantages?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Of Spectral Clustering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9975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6097</TotalTime>
  <Words>655</Words>
  <Application>Microsoft Office PowerPoint</Application>
  <PresentationFormat>On-screen Show (4:3)</PresentationFormat>
  <Paragraphs>107</Paragraphs>
  <Slides>38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1" baseType="lpstr">
      <vt:lpstr>Arial</vt:lpstr>
      <vt:lpstr>Calibri</vt:lpstr>
      <vt:lpstr>Office Theme</vt:lpstr>
      <vt:lpstr>Core Methods in  Educational Data Mining</vt:lpstr>
      <vt:lpstr>Basic Assignment:  Sequential Pattern Mining</vt:lpstr>
      <vt:lpstr>Clustering</vt:lpstr>
      <vt:lpstr>What is k-Means?</vt:lpstr>
      <vt:lpstr>What are Gaussian Mixture Models?</vt:lpstr>
      <vt:lpstr>What are the advantages?</vt:lpstr>
      <vt:lpstr>What are the advantages?</vt:lpstr>
      <vt:lpstr>What is Spectral Clustering?</vt:lpstr>
      <vt:lpstr>What are the advantages?</vt:lpstr>
      <vt:lpstr>What are the advantages?</vt:lpstr>
      <vt:lpstr>How does Hierarchical Clustering work?</vt:lpstr>
      <vt:lpstr>What are the advantages?</vt:lpstr>
      <vt:lpstr>What are the advantages?</vt:lpstr>
      <vt:lpstr>Any questions on  core clustering methods?</vt:lpstr>
      <vt:lpstr>Cluster validation</vt:lpstr>
      <vt:lpstr>Any questions about</vt:lpstr>
      <vt:lpstr>What are the relative advantages of</vt:lpstr>
      <vt:lpstr>Why can’t we use cross-validation?</vt:lpstr>
      <vt:lpstr>Any questions?</vt:lpstr>
      <vt:lpstr>Clustering: Other Questions?</vt:lpstr>
      <vt:lpstr>Latent Class Analysis .vs. Clustering</vt:lpstr>
      <vt:lpstr>Latent Class Analysis .vs. Clustering</vt:lpstr>
      <vt:lpstr>Factor Analysis .vs. Clustering</vt:lpstr>
      <vt:lpstr>Factor Analysis: Any Questions?</vt:lpstr>
      <vt:lpstr>What…</vt:lpstr>
      <vt:lpstr>What…</vt:lpstr>
      <vt:lpstr>Important point…</vt:lpstr>
      <vt:lpstr>Because of this…</vt:lpstr>
      <vt:lpstr>This week’s papers</vt:lpstr>
      <vt:lpstr>Bowers (2010)</vt:lpstr>
      <vt:lpstr>Lee et al. (2016)</vt:lpstr>
      <vt:lpstr>Shakya et al. (2023)</vt:lpstr>
      <vt:lpstr>Shakya et al. (2023)</vt:lpstr>
      <vt:lpstr>Shakya et al. (2023)</vt:lpstr>
      <vt:lpstr>Shakya et al. (2023)</vt:lpstr>
      <vt:lpstr>Shakya et al. (2023)</vt:lpstr>
      <vt:lpstr>Last questions or comments?</vt:lpstr>
      <vt:lpstr>The End</vt:lpstr>
    </vt:vector>
  </TitlesOfParts>
  <Company>Worcester Polytechnic Institute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Methods for the Learning Sciences</dc:title>
  <dc:creator>rsbaker</dc:creator>
  <cp:lastModifiedBy>Baker, Ryan S</cp:lastModifiedBy>
  <cp:revision>632</cp:revision>
  <dcterms:created xsi:type="dcterms:W3CDTF">2010-01-07T20:34:12Z</dcterms:created>
  <dcterms:modified xsi:type="dcterms:W3CDTF">2024-11-03T16:19:17Z</dcterms:modified>
</cp:coreProperties>
</file>