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966" r:id="rId3"/>
    <p:sldId id="883" r:id="rId4"/>
    <p:sldId id="887" r:id="rId5"/>
    <p:sldId id="888" r:id="rId6"/>
    <p:sldId id="829" r:id="rId7"/>
    <p:sldId id="830" r:id="rId8"/>
    <p:sldId id="889" r:id="rId9"/>
    <p:sldId id="831" r:id="rId10"/>
    <p:sldId id="832" r:id="rId11"/>
    <p:sldId id="890" r:id="rId12"/>
    <p:sldId id="833" r:id="rId13"/>
    <p:sldId id="834" r:id="rId14"/>
    <p:sldId id="891" r:id="rId15"/>
    <p:sldId id="897" r:id="rId16"/>
    <p:sldId id="899" r:id="rId17"/>
    <p:sldId id="896" r:id="rId18"/>
    <p:sldId id="898" r:id="rId19"/>
    <p:sldId id="892" r:id="rId20"/>
    <p:sldId id="838" r:id="rId21"/>
    <p:sldId id="977" r:id="rId22"/>
    <p:sldId id="978" r:id="rId23"/>
    <p:sldId id="823" r:id="rId24"/>
    <p:sldId id="837" r:id="rId25"/>
    <p:sldId id="835" r:id="rId26"/>
    <p:sldId id="836" r:id="rId27"/>
    <p:sldId id="880" r:id="rId28"/>
    <p:sldId id="881" r:id="rId29"/>
    <p:sldId id="968" r:id="rId30"/>
    <p:sldId id="967" r:id="rId31"/>
    <p:sldId id="969" r:id="rId32"/>
    <p:sldId id="973" r:id="rId33"/>
    <p:sldId id="974" r:id="rId34"/>
    <p:sldId id="971" r:id="rId35"/>
    <p:sldId id="972" r:id="rId36"/>
    <p:sldId id="975" r:id="rId37"/>
    <p:sldId id="976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966"/>
            <p14:sldId id="883"/>
            <p14:sldId id="887"/>
            <p14:sldId id="888"/>
            <p14:sldId id="829"/>
            <p14:sldId id="830"/>
            <p14:sldId id="889"/>
            <p14:sldId id="831"/>
            <p14:sldId id="832"/>
            <p14:sldId id="890"/>
            <p14:sldId id="833"/>
            <p14:sldId id="834"/>
            <p14:sldId id="891"/>
            <p14:sldId id="897"/>
            <p14:sldId id="899"/>
            <p14:sldId id="896"/>
            <p14:sldId id="898"/>
            <p14:sldId id="892"/>
            <p14:sldId id="838"/>
            <p14:sldId id="977"/>
            <p14:sldId id="978"/>
            <p14:sldId id="823"/>
            <p14:sldId id="837"/>
            <p14:sldId id="835"/>
            <p14:sldId id="836"/>
            <p14:sldId id="880"/>
            <p14:sldId id="881"/>
            <p14:sldId id="968"/>
            <p14:sldId id="967"/>
            <p14:sldId id="969"/>
            <p14:sldId id="973"/>
            <p14:sldId id="974"/>
            <p14:sldId id="971"/>
            <p14:sldId id="972"/>
            <p14:sldId id="975"/>
            <p14:sldId id="976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80" d="100"/>
          <a:sy n="80" d="100"/>
        </p:scale>
        <p:origin x="2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6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424164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BAC3-21D8-A10F-E839-36AD2C54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Hierarchical Clustering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3958F-D7E2-8DD8-7AC5-90E7A570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2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1005725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DCA4-42AF-9DEA-4FA8-E70A9701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on </a:t>
            </a:r>
            <a:br>
              <a:rPr lang="en-US" dirty="0"/>
            </a:br>
            <a:r>
              <a:rPr lang="en-US" dirty="0"/>
              <a:t>core clustering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F566-9EA5-35A2-FCD2-FE8C8C21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65D81-E9AC-D307-DD71-3FDC9B7C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B89D-C0B5-6B5B-9045-BC0E196F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21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F49C-581B-3367-43AA-C02C3A2F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CB0B-80FA-805B-803E-EDBE6868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elbow method</a:t>
            </a:r>
          </a:p>
          <a:p>
            <a:r>
              <a:rPr lang="en-US" dirty="0"/>
              <a:t>Silhouette plots</a:t>
            </a:r>
          </a:p>
          <a:p>
            <a:r>
              <a:rPr lang="en-US" dirty="0" err="1"/>
              <a:t>BiC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9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B302-2A9C-3AF4-E61B-C16F1C5C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advantages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2B6B-26D0-4421-3E97-C90B05B8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elbow method</a:t>
            </a:r>
          </a:p>
          <a:p>
            <a:r>
              <a:rPr lang="en-US" dirty="0"/>
              <a:t>Silhouette plots</a:t>
            </a:r>
          </a:p>
          <a:p>
            <a:r>
              <a:rPr lang="en-US" dirty="0" err="1"/>
              <a:t>BiC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23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886A-B1B7-5E96-9729-F6C8937B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we use cross-validation?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3C84-2E7A-AC5A-1064-42A919A09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34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DCA4-42AF-9DEA-4FA8-E70A9701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F566-9EA5-35A2-FCD2-FE8C8C21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cluster validation?</a:t>
            </a:r>
          </a:p>
        </p:txBody>
      </p:sp>
    </p:spTree>
    <p:extLst>
      <p:ext uri="{BB962C8B-B14F-4D97-AF65-F5344CB8AC3E}">
        <p14:creationId xmlns:p14="http://schemas.microsoft.com/office/powerpoint/2010/main" val="393711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83E9-43D7-BBB2-9D48-AE3DDDC8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Assignment: </a:t>
            </a:r>
            <a:br>
              <a:rPr lang="en-US" dirty="0"/>
            </a:br>
            <a:r>
              <a:rPr lang="en-US" dirty="0"/>
              <a:t>Sequential Pattern Mining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2A11-C972-37F6-9E49-7B967D5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this assignment?</a:t>
            </a:r>
          </a:p>
        </p:txBody>
      </p:sp>
    </p:spTree>
    <p:extLst>
      <p:ext uri="{BB962C8B-B14F-4D97-AF65-F5344CB8AC3E}">
        <p14:creationId xmlns:p14="http://schemas.microsoft.com/office/powerpoint/2010/main" val="463449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Clustering: Other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6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B5E5-C1CB-0B36-5C39-B3CCA36B8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Latent Class Analysis .vs. 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83D1-F5B9-2F17-9FE0-E4CF4C95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1900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E27D5-B641-7158-AA6E-6E9942574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2DD3-02FD-EEF1-C6F4-EB1AFD72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Latent Class Analysis .vs. 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8617F-0F60-2BD5-908C-3D525901F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  <a:p>
            <a:endParaRPr lang="en-US" dirty="0"/>
          </a:p>
          <a:p>
            <a:r>
              <a:rPr lang="en-US" dirty="0"/>
              <a:t>What are the advantages of LCA over Clustering?</a:t>
            </a:r>
          </a:p>
          <a:p>
            <a:endParaRPr lang="en-US" dirty="0"/>
          </a:p>
          <a:p>
            <a:r>
              <a:rPr lang="en-US" dirty="0"/>
              <a:t>What are the advantages of Clustering over LCA?</a:t>
            </a:r>
          </a:p>
        </p:txBody>
      </p:sp>
    </p:spTree>
    <p:extLst>
      <p:ext uri="{BB962C8B-B14F-4D97-AF65-F5344CB8AC3E}">
        <p14:creationId xmlns:p14="http://schemas.microsoft.com/office/powerpoint/2010/main" val="3589553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 .vs.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895102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Analysis: 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0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latent class analysis, factor analysis)</a:t>
            </a:r>
          </a:p>
          <a:p>
            <a:r>
              <a:rPr lang="en-US" dirty="0"/>
              <a:t>Compared to supervised/prediction modeling methods?</a:t>
            </a:r>
          </a:p>
        </p:txBody>
      </p:sp>
    </p:spTree>
    <p:extLst>
      <p:ext uri="{BB962C8B-B14F-4D97-AF65-F5344CB8AC3E}">
        <p14:creationId xmlns:p14="http://schemas.microsoft.com/office/powerpoint/2010/main" val="3465659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latent class analysis, factor analysis)</a:t>
            </a:r>
          </a:p>
          <a:p>
            <a:r>
              <a:rPr lang="en-US" dirty="0"/>
              <a:t>Compared to supervised/prediction modeling methods?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2587475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cluster in a well-known domain, you are likely to obtain well-known findings</a:t>
            </a:r>
          </a:p>
        </p:txBody>
      </p:sp>
    </p:spTree>
    <p:extLst>
      <p:ext uri="{BB962C8B-B14F-4D97-AF65-F5344CB8AC3E}">
        <p14:creationId xmlns:p14="http://schemas.microsoft.com/office/powerpoint/2010/main" val="1717510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Because of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Clustering is relatively popular</a:t>
            </a:r>
          </a:p>
          <a:p>
            <a:endParaRPr lang="en-US" dirty="0"/>
          </a:p>
          <a:p>
            <a:r>
              <a:rPr lang="en-US" dirty="0"/>
              <a:t>But somewhat prone to uninteresting papers in education research</a:t>
            </a:r>
          </a:p>
          <a:p>
            <a:pPr lvl="1"/>
            <a:r>
              <a:rPr lang="en-US" dirty="0"/>
              <a:t>Where usually a lot is already known</a:t>
            </a:r>
          </a:p>
          <a:p>
            <a:pPr lvl="1"/>
            <a:endParaRPr lang="en-US" dirty="0"/>
          </a:p>
          <a:p>
            <a:r>
              <a:rPr lang="en-US" dirty="0"/>
              <a:t>So be thoughtful…</a:t>
            </a:r>
          </a:p>
        </p:txBody>
      </p:sp>
    </p:spTree>
    <p:extLst>
      <p:ext uri="{BB962C8B-B14F-4D97-AF65-F5344CB8AC3E}">
        <p14:creationId xmlns:p14="http://schemas.microsoft.com/office/powerpoint/2010/main" val="2836193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01655-3B44-8951-F060-B822C88D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week’s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82AB-9799-FBE8-FFB0-D3C3F130A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of the more interesting papers I’ve seen using clustering in education</a:t>
            </a:r>
          </a:p>
        </p:txBody>
      </p:sp>
    </p:spTree>
    <p:extLst>
      <p:ext uri="{BB962C8B-B14F-4D97-AF65-F5344CB8AC3E}">
        <p14:creationId xmlns:p14="http://schemas.microsoft.com/office/powerpoint/2010/main" val="10095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A390-8ED4-120B-AB31-8779E75E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F5E-4EE4-85C0-FED5-B00BEF3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clustering do?</a:t>
            </a:r>
          </a:p>
          <a:p>
            <a:endParaRPr lang="en-US" dirty="0"/>
          </a:p>
          <a:p>
            <a:r>
              <a:rPr lang="en-US" dirty="0"/>
              <a:t>Can anyone provide a definition? </a:t>
            </a:r>
          </a:p>
        </p:txBody>
      </p:sp>
    </p:spTree>
    <p:extLst>
      <p:ext uri="{BB962C8B-B14F-4D97-AF65-F5344CB8AC3E}">
        <p14:creationId xmlns:p14="http://schemas.microsoft.com/office/powerpoint/2010/main" val="863992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Bowers (2010)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Bowers learn in this paper?</a:t>
            </a:r>
          </a:p>
          <a:p>
            <a:endParaRPr lang="en-US" dirty="0"/>
          </a:p>
          <a:p>
            <a:r>
              <a:rPr lang="en-US" dirty="0"/>
              <a:t>Any questions or comments about this paper?</a:t>
            </a:r>
          </a:p>
        </p:txBody>
      </p:sp>
    </p:spTree>
    <p:extLst>
      <p:ext uri="{BB962C8B-B14F-4D97-AF65-F5344CB8AC3E}">
        <p14:creationId xmlns:p14="http://schemas.microsoft.com/office/powerpoint/2010/main" val="3683110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 et al. (2016)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Lee et al. learn in this paper?</a:t>
            </a:r>
          </a:p>
          <a:p>
            <a:pPr lvl="1"/>
            <a:r>
              <a:rPr lang="en-US" dirty="0"/>
              <a:t>In specific, what did they learn from each of the two different cluster analyses they used?</a:t>
            </a:r>
          </a:p>
          <a:p>
            <a:endParaRPr lang="en-US" dirty="0"/>
          </a:p>
          <a:p>
            <a:r>
              <a:rPr lang="en-US" dirty="0"/>
              <a:t>Any questions or comments about this paper?</a:t>
            </a:r>
          </a:p>
        </p:txBody>
      </p:sp>
    </p:spTree>
    <p:extLst>
      <p:ext uri="{BB962C8B-B14F-4D97-AF65-F5344CB8AC3E}">
        <p14:creationId xmlns:p14="http://schemas.microsoft.com/office/powerpoint/2010/main" val="2216117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complex, but represents some of what you might see in state-of-the-art work</a:t>
            </a:r>
          </a:p>
          <a:p>
            <a:endParaRPr lang="en-US" dirty="0"/>
          </a:p>
          <a:p>
            <a:r>
              <a:rPr lang="en-US" dirty="0"/>
              <a:t>What was the high-level goal of this paper?</a:t>
            </a:r>
          </a:p>
        </p:txBody>
      </p:sp>
    </p:spTree>
    <p:extLst>
      <p:ext uri="{BB962C8B-B14F-4D97-AF65-F5344CB8AC3E}">
        <p14:creationId xmlns:p14="http://schemas.microsoft.com/office/powerpoint/2010/main" val="1232174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complex, but represents some of what you might see in state-of-the-art work</a:t>
            </a:r>
          </a:p>
          <a:p>
            <a:endParaRPr lang="en-US" dirty="0"/>
          </a:p>
          <a:p>
            <a:r>
              <a:rPr lang="en-US" dirty="0"/>
              <a:t>What was the high-level goal of this paper?</a:t>
            </a:r>
          </a:p>
          <a:p>
            <a:pPr lvl="1"/>
            <a:r>
              <a:rPr lang="en-US" dirty="0"/>
              <a:t>Identifying what strategy a student is using in real time</a:t>
            </a:r>
          </a:p>
          <a:p>
            <a:pPr lvl="1"/>
            <a:r>
              <a:rPr lang="en-US" dirty="0"/>
              <a:t>Where strategies are seen as clusters of similar behaviors when encountering a math problem</a:t>
            </a:r>
          </a:p>
        </p:txBody>
      </p:sp>
    </p:spTree>
    <p:extLst>
      <p:ext uri="{BB962C8B-B14F-4D97-AF65-F5344CB8AC3E}">
        <p14:creationId xmlns:p14="http://schemas.microsoft.com/office/powerpoint/2010/main" val="1991654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DP-means clustering (Dirichlet Process means), a different (recent) algorithm that is somewhat similar to GMM</a:t>
            </a:r>
          </a:p>
          <a:p>
            <a:pPr lvl="1"/>
            <a:r>
              <a:rPr lang="en-US" dirty="0"/>
              <a:t>Like GMM, assigns data points to clusters probabilistically</a:t>
            </a:r>
          </a:p>
          <a:p>
            <a:pPr lvl="1"/>
            <a:r>
              <a:rPr lang="en-US" dirty="0"/>
              <a:t>Unlike GMM, builds clusters iteratively, point-by-point, and creates new clusters when adding a point breaks current clustering </a:t>
            </a:r>
            <a:r>
              <a:rPr lang="en-US" dirty="0" err="1"/>
              <a:t>sheme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7782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Clusters student behaviors on different problems within student-problem pairs (and in each category separately), using DP-means clustering</a:t>
            </a:r>
          </a:p>
          <a:p>
            <a:r>
              <a:rPr lang="en-US" dirty="0"/>
              <a:t>Then quantifies similarities of behavior, step-by-step for student-problem pairs within clusters, to identify strategy clusters (very similar to each other) </a:t>
            </a:r>
            <a:r>
              <a:rPr lang="en-US" i="1" dirty="0"/>
              <a:t>within</a:t>
            </a:r>
            <a:r>
              <a:rPr lang="en-US" dirty="0"/>
              <a:t> the student behavior clusters</a:t>
            </a:r>
          </a:p>
          <a:p>
            <a:r>
              <a:rPr lang="en-US" dirty="0"/>
              <a:t>Finally, uses LSTM to develop detector of each strategy sub-cluster</a:t>
            </a:r>
          </a:p>
          <a:p>
            <a:r>
              <a:rPr lang="en-US" dirty="0"/>
              <a:t>Able to classify sub-clusters very accurately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77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3BDC-03B3-D478-E835-35D34C3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Shakya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453F-7910-150A-4D06-19D3EE5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74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1F5C-0987-AB37-BC37-BF37F00B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A5B3-709C-0032-1311-9BB96B3B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595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k-Means?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9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Gaussian Mixture Models?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3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</p:txBody>
      </p:sp>
    </p:spTree>
    <p:extLst>
      <p:ext uri="{BB962C8B-B14F-4D97-AF65-F5344CB8AC3E}">
        <p14:creationId xmlns:p14="http://schemas.microsoft.com/office/powerpoint/2010/main" val="70040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  <a:p>
            <a:endParaRPr lang="en-US" dirty="0"/>
          </a:p>
          <a:p>
            <a:r>
              <a:rPr lang="en-US" dirty="0"/>
              <a:t>Why not use them all the time?</a:t>
            </a:r>
          </a:p>
        </p:txBody>
      </p:sp>
    </p:spTree>
    <p:extLst>
      <p:ext uri="{BB962C8B-B14F-4D97-AF65-F5344CB8AC3E}">
        <p14:creationId xmlns:p14="http://schemas.microsoft.com/office/powerpoint/2010/main" val="247177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A4EE-9F2D-0F13-70C4-7B50B39C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Spectral Clustering?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E9DC-FA9C-B729-6699-3BBB9343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0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9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6097</TotalTime>
  <Words>655</Words>
  <Application>Microsoft Office PowerPoint</Application>
  <PresentationFormat>On-screen Show (4:3)</PresentationFormat>
  <Paragraphs>107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Core Methods in  Educational Data Mining</vt:lpstr>
      <vt:lpstr>Basic Assignment:  Sequential Pattern Mining</vt:lpstr>
      <vt:lpstr>Clustering</vt:lpstr>
      <vt:lpstr>What is k-Means?</vt:lpstr>
      <vt:lpstr>What are Gaussian Mixture Models?</vt:lpstr>
      <vt:lpstr>What are the advantages?</vt:lpstr>
      <vt:lpstr>What are the advantages?</vt:lpstr>
      <vt:lpstr>What is Spectral Clustering?</vt:lpstr>
      <vt:lpstr>What are the advantages?</vt:lpstr>
      <vt:lpstr>What are the advantages?</vt:lpstr>
      <vt:lpstr>How does Hierarchical Clustering work?</vt:lpstr>
      <vt:lpstr>What are the advantages?</vt:lpstr>
      <vt:lpstr>What are the advantages?</vt:lpstr>
      <vt:lpstr>Any questions on  core clustering methods?</vt:lpstr>
      <vt:lpstr>Cluster validation</vt:lpstr>
      <vt:lpstr>Any questions about</vt:lpstr>
      <vt:lpstr>What are the relative advantages of</vt:lpstr>
      <vt:lpstr>Why can’t we use cross-validation?</vt:lpstr>
      <vt:lpstr>Any questions?</vt:lpstr>
      <vt:lpstr>Clustering: Other Questions?</vt:lpstr>
      <vt:lpstr>Latent Class Analysis .vs. Clustering</vt:lpstr>
      <vt:lpstr>Latent Class Analysis .vs. Clustering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This week’s papers</vt:lpstr>
      <vt:lpstr>Bowers (2010)</vt:lpstr>
      <vt:lpstr>Lee et al. (2016)</vt:lpstr>
      <vt:lpstr>Shakya et al. (2023)</vt:lpstr>
      <vt:lpstr>Shakya et al. (2023)</vt:lpstr>
      <vt:lpstr>Shakya et al. (2023)</vt:lpstr>
      <vt:lpstr>Shakya et al. (2023)</vt:lpstr>
      <vt:lpstr>Shakya et al. (2023)</vt:lpstr>
      <vt:lpstr>Last questions or comments?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632</cp:revision>
  <dcterms:created xsi:type="dcterms:W3CDTF">2010-01-07T20:34:12Z</dcterms:created>
  <dcterms:modified xsi:type="dcterms:W3CDTF">2024-11-03T16:19:17Z</dcterms:modified>
</cp:coreProperties>
</file>