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852" r:id="rId3"/>
    <p:sldId id="792" r:id="rId4"/>
    <p:sldId id="854" r:id="rId5"/>
    <p:sldId id="853" r:id="rId6"/>
    <p:sldId id="470" r:id="rId7"/>
    <p:sldId id="471" r:id="rId8"/>
    <p:sldId id="855" r:id="rId9"/>
    <p:sldId id="856" r:id="rId10"/>
    <p:sldId id="857" r:id="rId11"/>
    <p:sldId id="858" r:id="rId12"/>
    <p:sldId id="859" r:id="rId13"/>
    <p:sldId id="860" r:id="rId14"/>
    <p:sldId id="777" r:id="rId15"/>
    <p:sldId id="842" r:id="rId16"/>
    <p:sldId id="850" r:id="rId17"/>
    <p:sldId id="843" r:id="rId18"/>
    <p:sldId id="840" r:id="rId19"/>
    <p:sldId id="844" r:id="rId20"/>
    <p:sldId id="845" r:id="rId21"/>
    <p:sldId id="846" r:id="rId22"/>
    <p:sldId id="787" r:id="rId23"/>
    <p:sldId id="788" r:id="rId24"/>
    <p:sldId id="756" r:id="rId25"/>
    <p:sldId id="864" r:id="rId26"/>
    <p:sldId id="527" r:id="rId27"/>
    <p:sldId id="529" r:id="rId28"/>
    <p:sldId id="530" r:id="rId29"/>
    <p:sldId id="861" r:id="rId30"/>
    <p:sldId id="778" r:id="rId31"/>
    <p:sldId id="531" r:id="rId32"/>
    <p:sldId id="532" r:id="rId33"/>
    <p:sldId id="534" r:id="rId34"/>
    <p:sldId id="533" r:id="rId35"/>
    <p:sldId id="790" r:id="rId36"/>
    <p:sldId id="841" r:id="rId37"/>
    <p:sldId id="862" r:id="rId38"/>
    <p:sldId id="865" r:id="rId39"/>
    <p:sldId id="863" r:id="rId40"/>
    <p:sldId id="301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2BB8E8-32CF-4D36-94A9-863ED0E276C7}">
          <p14:sldIdLst>
            <p14:sldId id="256"/>
            <p14:sldId id="852"/>
            <p14:sldId id="792"/>
            <p14:sldId id="854"/>
            <p14:sldId id="853"/>
            <p14:sldId id="470"/>
            <p14:sldId id="471"/>
            <p14:sldId id="855"/>
            <p14:sldId id="856"/>
            <p14:sldId id="857"/>
            <p14:sldId id="858"/>
            <p14:sldId id="859"/>
            <p14:sldId id="860"/>
            <p14:sldId id="777"/>
            <p14:sldId id="842"/>
            <p14:sldId id="850"/>
            <p14:sldId id="843"/>
            <p14:sldId id="840"/>
            <p14:sldId id="844"/>
            <p14:sldId id="845"/>
            <p14:sldId id="846"/>
            <p14:sldId id="787"/>
            <p14:sldId id="788"/>
            <p14:sldId id="756"/>
            <p14:sldId id="864"/>
            <p14:sldId id="527"/>
            <p14:sldId id="529"/>
            <p14:sldId id="530"/>
            <p14:sldId id="861"/>
            <p14:sldId id="778"/>
            <p14:sldId id="531"/>
            <p14:sldId id="532"/>
            <p14:sldId id="534"/>
            <p14:sldId id="533"/>
            <p14:sldId id="790"/>
            <p14:sldId id="841"/>
            <p14:sldId id="862"/>
            <p14:sldId id="865"/>
            <p14:sldId id="863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82396" autoAdjust="0"/>
  </p:normalViewPr>
  <p:slideViewPr>
    <p:cSldViewPr>
      <p:cViewPr varScale="1">
        <p:scale>
          <a:sx n="79" d="100"/>
          <a:sy n="79" d="100"/>
        </p:scale>
        <p:origin x="11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Sheet1!$A$1:$A$8</c:f>
              <c:numCache>
                <c:formatCode>General</c:formatCode>
                <c:ptCount val="8"/>
                <c:pt idx="0">
                  <c:v>60</c:v>
                </c:pt>
                <c:pt idx="1">
                  <c:v>40</c:v>
                </c:pt>
                <c:pt idx="2">
                  <c:v>30</c:v>
                </c:pt>
                <c:pt idx="3">
                  <c:v>20</c:v>
                </c:pt>
                <c:pt idx="4">
                  <c:v>50</c:v>
                </c:pt>
                <c:pt idx="5">
                  <c:v>40</c:v>
                </c:pt>
                <c:pt idx="6">
                  <c:v>10</c:v>
                </c:pt>
                <c:pt idx="7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7EF-42D0-B985-1D89742489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99923568"/>
        <c:axId val="301212352"/>
      </c:lineChart>
      <c:catAx>
        <c:axId val="2999235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Opportunities</a:t>
                </a:r>
                <a:r>
                  <a:rPr lang="en-US" sz="1400" baseline="0" dirty="0"/>
                  <a:t> to Practice Skill</a:t>
                </a:r>
                <a:endParaRPr lang="en-US" sz="1400" dirty="0"/>
              </a:p>
            </c:rich>
          </c:tx>
          <c:overlay val="0"/>
        </c:title>
        <c:majorTickMark val="out"/>
        <c:minorTickMark val="none"/>
        <c:tickLblPos val="nextTo"/>
        <c:crossAx val="301212352"/>
        <c:crosses val="autoZero"/>
        <c:auto val="1"/>
        <c:lblAlgn val="ctr"/>
        <c:lblOffset val="100"/>
        <c:noMultiLvlLbl val="0"/>
      </c:catAx>
      <c:valAx>
        <c:axId val="301212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dirty="0"/>
                  <a:t>Error Rate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99923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val>
            <c:numRef>
              <c:f>Sheet1!$A$1:$A$8</c:f>
              <c:numCache>
                <c:formatCode>General</c:formatCode>
                <c:ptCount val="8"/>
                <c:pt idx="0">
                  <c:v>60</c:v>
                </c:pt>
                <c:pt idx="1">
                  <c:v>40</c:v>
                </c:pt>
                <c:pt idx="2">
                  <c:v>30</c:v>
                </c:pt>
                <c:pt idx="3">
                  <c:v>20</c:v>
                </c:pt>
                <c:pt idx="4">
                  <c:v>50</c:v>
                </c:pt>
                <c:pt idx="5">
                  <c:v>40</c:v>
                </c:pt>
                <c:pt idx="6">
                  <c:v>10</c:v>
                </c:pt>
                <c:pt idx="7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7F-48FD-9DD3-635D7F9C18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1206472"/>
        <c:axId val="301206864"/>
      </c:lineChart>
      <c:catAx>
        <c:axId val="3012064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Opportunities</a:t>
                </a:r>
                <a:r>
                  <a:rPr lang="en-US" sz="1400" baseline="0" dirty="0"/>
                  <a:t> to Practice Skill</a:t>
                </a:r>
                <a:endParaRPr lang="en-US" sz="1400" dirty="0"/>
              </a:p>
            </c:rich>
          </c:tx>
          <c:overlay val="0"/>
        </c:title>
        <c:majorTickMark val="out"/>
        <c:minorTickMark val="none"/>
        <c:tickLblPos val="nextTo"/>
        <c:crossAx val="301206864"/>
        <c:crosses val="autoZero"/>
        <c:auto val="1"/>
        <c:lblAlgn val="ctr"/>
        <c:lblOffset val="100"/>
        <c:noMultiLvlLbl val="0"/>
      </c:catAx>
      <c:valAx>
        <c:axId val="30120686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dirty="0"/>
                  <a:t>Error Rate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012064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 6191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60B37-1A2C-E10C-27DC-7D96FABF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A10C2-70A7-A9D1-4181-F58736E8D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your list of skills differ?</a:t>
            </a:r>
          </a:p>
        </p:txBody>
      </p:sp>
    </p:spTree>
    <p:extLst>
      <p:ext uri="{BB962C8B-B14F-4D97-AF65-F5344CB8AC3E}">
        <p14:creationId xmlns:p14="http://schemas.microsoft.com/office/powerpoint/2010/main" val="195133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EB0C1-9778-9CF1-97E0-311BCC65D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Each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58F1E-39A5-6845-9FCF-DD7B01607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your count of skills?</a:t>
            </a:r>
          </a:p>
          <a:p>
            <a:r>
              <a:rPr lang="en-US" dirty="0"/>
              <a:t>Please average your skills per item – what was the average number of skills per item?</a:t>
            </a:r>
          </a:p>
        </p:txBody>
      </p:sp>
    </p:spTree>
    <p:extLst>
      <p:ext uri="{BB962C8B-B14F-4D97-AF65-F5344CB8AC3E}">
        <p14:creationId xmlns:p14="http://schemas.microsoft.com/office/powerpoint/2010/main" val="421287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CD7F4-3F38-6AFC-424A-D6542B513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Such different q-matrices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A2EFE-E191-7D7C-B651-FBD596F26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decide which one was best?</a:t>
            </a:r>
          </a:p>
        </p:txBody>
      </p:sp>
    </p:spTree>
    <p:extLst>
      <p:ext uri="{BB962C8B-B14F-4D97-AF65-F5344CB8AC3E}">
        <p14:creationId xmlns:p14="http://schemas.microsoft.com/office/powerpoint/2010/main" val="1480353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3FDDB-61F5-81A7-57AA-C8D58271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2E8F2-5A78-1EBF-73FE-2E1894392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341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consequences of getting a knowledge mapping wrong?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25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CDFA-1ED9-982A-9038-1F0C2038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Automated model discovery</a:t>
            </a:r>
            <a:br>
              <a:rPr lang="en-US" dirty="0"/>
            </a:br>
            <a:r>
              <a:rPr lang="en-US" dirty="0"/>
              <a:t>(from scratch)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1D34-B720-1E14-2FC5-507F098E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ways to do this?</a:t>
            </a:r>
          </a:p>
        </p:txBody>
      </p:sp>
    </p:spTree>
    <p:extLst>
      <p:ext uri="{BB962C8B-B14F-4D97-AF65-F5344CB8AC3E}">
        <p14:creationId xmlns:p14="http://schemas.microsoft.com/office/powerpoint/2010/main" val="2280301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CDFA-1ED9-982A-9038-1F0C2038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Automated model discovery</a:t>
            </a:r>
            <a:br>
              <a:rPr lang="en-US" dirty="0"/>
            </a:br>
            <a:r>
              <a:rPr lang="en-US" dirty="0"/>
              <a:t>(from scratch)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1D34-B720-1E14-2FC5-507F098E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ways to do this?</a:t>
            </a:r>
          </a:p>
          <a:p>
            <a:pPr lvl="1"/>
            <a:r>
              <a:rPr lang="en-US" dirty="0"/>
              <a:t>PCA/Factor Analysis</a:t>
            </a:r>
          </a:p>
          <a:p>
            <a:pPr lvl="1"/>
            <a:r>
              <a:rPr lang="en-US" dirty="0"/>
              <a:t>Barnes’s method</a:t>
            </a:r>
          </a:p>
          <a:p>
            <a:pPr lvl="1"/>
            <a:r>
              <a:rPr lang="en-US" dirty="0"/>
              <a:t>NNMF</a:t>
            </a:r>
          </a:p>
          <a:p>
            <a:pPr lvl="1"/>
            <a:r>
              <a:rPr lang="en-US" dirty="0"/>
              <a:t>DKVMN/KQN</a:t>
            </a:r>
          </a:p>
          <a:p>
            <a:pPr lvl="1"/>
            <a:endParaRPr lang="en-US" dirty="0"/>
          </a:p>
          <a:p>
            <a:r>
              <a:rPr lang="en-US" dirty="0"/>
              <a:t>What situation does each apply in?</a:t>
            </a:r>
          </a:p>
        </p:txBody>
      </p:sp>
    </p:spTree>
    <p:extLst>
      <p:ext uri="{BB962C8B-B14F-4D97-AF65-F5344CB8AC3E}">
        <p14:creationId xmlns:p14="http://schemas.microsoft.com/office/powerpoint/2010/main" val="177806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CDFA-1ED9-982A-9038-1F0C2038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Automated model discovery</a:t>
            </a:r>
            <a:br>
              <a:rPr lang="en-US" dirty="0"/>
            </a:br>
            <a:r>
              <a:rPr lang="en-US" dirty="0"/>
              <a:t>(from scratch)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1D34-B720-1E14-2FC5-507F098E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advantages and disadvantages of those approaches?</a:t>
            </a:r>
          </a:p>
        </p:txBody>
      </p:sp>
    </p:spTree>
    <p:extLst>
      <p:ext uri="{BB962C8B-B14F-4D97-AF65-F5344CB8AC3E}">
        <p14:creationId xmlns:p14="http://schemas.microsoft.com/office/powerpoint/2010/main" val="3716881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2D90C-E8D5-C2D8-98A5-E560899A9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Structure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B166B-E366-BEBA-88A2-DF5ACA5BF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would someone want to discover the knowledge structure automatically, rather than doing it by hand?</a:t>
            </a:r>
          </a:p>
        </p:txBody>
      </p:sp>
    </p:spTree>
    <p:extLst>
      <p:ext uri="{BB962C8B-B14F-4D97-AF65-F5344CB8AC3E}">
        <p14:creationId xmlns:p14="http://schemas.microsoft.com/office/powerpoint/2010/main" val="2731485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CDFA-1ED9-982A-9038-1F0C2038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 development and refinement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1D34-B720-1E14-2FC5-507F098E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advantages and disadvantages of this type of approach?</a:t>
            </a:r>
          </a:p>
        </p:txBody>
      </p:sp>
    </p:spTree>
    <p:extLst>
      <p:ext uri="{BB962C8B-B14F-4D97-AF65-F5344CB8AC3E}">
        <p14:creationId xmlns:p14="http://schemas.microsoft.com/office/powerpoint/2010/main" val="55355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2A420-2070-F9F6-B3E9-03DA8E80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questions about the basic assignment on clustering?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1E98A-F5EC-BEAA-00FD-9D8A20CB7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8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CDFA-1ED9-982A-9038-1F0C2038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Hybrid approach: </a:t>
            </a:r>
            <a:br>
              <a:rPr lang="en-US" dirty="0"/>
            </a:br>
            <a:r>
              <a:rPr lang="en-US" dirty="0"/>
              <a:t>Learning Factors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1D34-B720-1E14-2FC5-507F098E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anyone remember this from the lecture?</a:t>
            </a:r>
          </a:p>
        </p:txBody>
      </p:sp>
    </p:spTree>
    <p:extLst>
      <p:ext uri="{BB962C8B-B14F-4D97-AF65-F5344CB8AC3E}">
        <p14:creationId xmlns:p14="http://schemas.microsoft.com/office/powerpoint/2010/main" val="1346091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CCDFA-1ED9-982A-9038-1F0C2038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approach: LFA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01D34-B720-1E14-2FC5-507F098E5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advantages and disadvantages?</a:t>
            </a:r>
          </a:p>
        </p:txBody>
      </p:sp>
    </p:spTree>
    <p:extLst>
      <p:ext uri="{BB962C8B-B14F-4D97-AF65-F5344CB8AC3E}">
        <p14:creationId xmlns:p14="http://schemas.microsoft.com/office/powerpoint/2010/main" val="3906040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/>
              <a:t>What does a spike in a learning curve mean? 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120416"/>
              </p:ext>
            </p:extLst>
          </p:nvPr>
        </p:nvGraphicFramePr>
        <p:xfrm>
          <a:off x="990600" y="1981200"/>
          <a:ext cx="7086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6328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28700" y="1524000"/>
          <a:ext cx="7086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095500" y="2133600"/>
            <a:ext cx="838200" cy="914400"/>
          </a:xfrm>
          <a:prstGeom prst="line">
            <a:avLst/>
          </a:prstGeom>
          <a:ln w="5715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57500" y="2971800"/>
            <a:ext cx="1600200" cy="914400"/>
          </a:xfrm>
          <a:prstGeom prst="line">
            <a:avLst/>
          </a:prstGeom>
          <a:ln w="5715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80891" y="3859696"/>
            <a:ext cx="2339009" cy="457200"/>
          </a:xfrm>
          <a:prstGeom prst="line">
            <a:avLst/>
          </a:prstGeom>
          <a:ln w="57150">
            <a:solidFill>
              <a:srgbClr val="66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5219700" y="2514600"/>
            <a:ext cx="8382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6004891" y="2961861"/>
            <a:ext cx="1577009" cy="46713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675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93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84189-C553-9D4E-25F9-C4013461E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advanced forms of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28520-ADC1-9D22-0D90-6D0EA413A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59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Partial Order Knowledge Spaces</a:t>
            </a:r>
            <a:br>
              <a:rPr lang="en-US" dirty="0"/>
            </a:br>
            <a:r>
              <a:rPr lang="en-US" dirty="0"/>
              <a:t>(Desmarais et al., 1996, 2006)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Postulate relationships between items</a:t>
            </a:r>
          </a:p>
          <a:p>
            <a:endParaRPr lang="en-US" dirty="0"/>
          </a:p>
          <a:p>
            <a:r>
              <a:rPr lang="en-US" dirty="0"/>
              <a:t>Mastery of one item</a:t>
            </a:r>
            <a:br>
              <a:rPr lang="en-US" dirty="0"/>
            </a:br>
            <a:r>
              <a:rPr lang="en-US" dirty="0"/>
              <a:t>is </a:t>
            </a:r>
            <a:r>
              <a:rPr lang="en-US" i="1" dirty="0"/>
              <a:t>prerequisite </a:t>
            </a:r>
            <a:r>
              <a:rPr lang="en-US" dirty="0"/>
              <a:t>to </a:t>
            </a:r>
            <a:br>
              <a:rPr lang="en-US" dirty="0"/>
            </a:br>
            <a:r>
              <a:rPr lang="en-US" dirty="0"/>
              <a:t>mastery of another item</a:t>
            </a:r>
          </a:p>
        </p:txBody>
      </p:sp>
    </p:spTree>
    <p:extLst>
      <p:ext uri="{BB962C8B-B14F-4D97-AF65-F5344CB8AC3E}">
        <p14:creationId xmlns:p14="http://schemas.microsoft.com/office/powerpoint/2010/main" val="1102730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Desmarais</a:t>
            </a:r>
            <a:r>
              <a:rPr lang="en-US" dirty="0"/>
              <a:t> et al., 2006)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24000"/>
            <a:ext cx="5085933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599" y="4724400"/>
            <a:ext cx="25713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If student succeeds at C, they will succeed at D;</a:t>
            </a:r>
          </a:p>
          <a:p>
            <a:r>
              <a:rPr lang="en-US" dirty="0"/>
              <a:t>D is </a:t>
            </a:r>
            <a:r>
              <a:rPr lang="en-US" i="1" dirty="0"/>
              <a:t>prerequisite </a:t>
            </a:r>
            <a:r>
              <a:rPr lang="en-US" dirty="0"/>
              <a:t>to 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47933" y="2666999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does not inform us about C</a:t>
            </a:r>
          </a:p>
        </p:txBody>
      </p:sp>
    </p:spTree>
    <p:extLst>
      <p:ext uri="{BB962C8B-B14F-4D97-AF65-F5344CB8AC3E}">
        <p14:creationId xmlns:p14="http://schemas.microsoft.com/office/powerpoint/2010/main" val="3113841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to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POKS can be extended rather easily to use skills (interchangeable items) rather than items</a:t>
            </a:r>
          </a:p>
        </p:txBody>
      </p:sp>
    </p:spTree>
    <p:extLst>
      <p:ext uri="{BB962C8B-B14F-4D97-AF65-F5344CB8AC3E}">
        <p14:creationId xmlns:p14="http://schemas.microsoft.com/office/powerpoint/2010/main" val="46802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8DA87-DB4D-1E60-43E2-4ADDCFF2C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POKS?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9B422-6CE9-3E3C-9CF8-6EA377EFB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878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94532-784D-F746-768F-57A4FB41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Structure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675F8-7BA7-0E4E-F16B-DEE65B058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040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the relative benefits of using a q-matrix versus a knowledge space?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099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Bayesian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Less restricted set of models that also infer relationships between skills and items, and between skills</a:t>
            </a:r>
          </a:p>
          <a:p>
            <a:endParaRPr lang="en-US" dirty="0"/>
          </a:p>
          <a:p>
            <a:r>
              <a:rPr lang="en-US" dirty="0"/>
              <a:t>Can infer more complicated relationships between material than the very restricted set of relationships modeled in POKS</a:t>
            </a:r>
          </a:p>
          <a:p>
            <a:pPr lvl="1"/>
            <a:r>
              <a:rPr lang="en-US" dirty="0"/>
              <a:t>Can infer {skill-skill, item-item, skill-item} relationships at the same time</a:t>
            </a:r>
          </a:p>
          <a:p>
            <a:pPr lvl="1"/>
            <a:r>
              <a:rPr lang="en-US" dirty="0"/>
              <a:t>Can integrate very diverse types of information</a:t>
            </a:r>
          </a:p>
          <a:p>
            <a:endParaRPr lang="en-US" dirty="0"/>
          </a:p>
          <a:p>
            <a:r>
              <a:rPr lang="en-US" dirty="0"/>
              <a:t>That extra flexibility can lead to over-fitting (cf. </a:t>
            </a:r>
            <a:r>
              <a:rPr lang="en-US" dirty="0" err="1"/>
              <a:t>Desmarais</a:t>
            </a:r>
            <a:r>
              <a:rPr lang="en-US" dirty="0"/>
              <a:t> et al., 2006)</a:t>
            </a:r>
          </a:p>
        </p:txBody>
      </p:sp>
    </p:spTree>
    <p:extLst>
      <p:ext uri="{BB962C8B-B14F-4D97-AF65-F5344CB8AC3E}">
        <p14:creationId xmlns:p14="http://schemas.microsoft.com/office/powerpoint/2010/main" val="10897504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Martin &amp; </a:t>
            </a:r>
            <a:r>
              <a:rPr lang="en-US" dirty="0" err="1"/>
              <a:t>VanLehn</a:t>
            </a:r>
            <a:r>
              <a:rPr lang="en-US" dirty="0"/>
              <a:t> (1995)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941527" cy="489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820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Conati</a:t>
            </a:r>
            <a:r>
              <a:rPr lang="en-US" dirty="0"/>
              <a:t> et al., 2009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99" y="1295400"/>
            <a:ext cx="7343775" cy="531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4737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Shute et al., 2009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1447800"/>
            <a:ext cx="7972425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4824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trade-offs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Between Knowledge Spaces</a:t>
            </a:r>
          </a:p>
          <a:p>
            <a:r>
              <a:rPr lang="en-US" dirty="0"/>
              <a:t>And Bayes Nets</a:t>
            </a:r>
          </a:p>
          <a:p>
            <a:endParaRPr lang="en-US" dirty="0"/>
          </a:p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59526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CD33D-4417-C101-A1C5-BF11110F1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4198A-43D4-5D16-99AC-DB163D164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896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7ED73-5E10-A251-7AD3-2A483C45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KnowEdu</a:t>
            </a:r>
            <a:r>
              <a:rPr lang="en-US" dirty="0"/>
              <a:t>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52FBA-8528-DE93-5B37-1985DD3CD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NN on text to extract concepts from curriculum standards</a:t>
            </a:r>
          </a:p>
          <a:p>
            <a:r>
              <a:rPr lang="en-US" dirty="0"/>
              <a:t>Uses association rules on performance data to find candidate prerequisite structure between them</a:t>
            </a:r>
          </a:p>
          <a:p>
            <a:endParaRPr lang="en-US" dirty="0"/>
          </a:p>
          <a:p>
            <a:r>
              <a:rPr lang="en-US" dirty="0"/>
              <a:t>Comments? Questions?</a:t>
            </a:r>
          </a:p>
        </p:txBody>
      </p:sp>
    </p:spTree>
    <p:extLst>
      <p:ext uri="{BB962C8B-B14F-4D97-AF65-F5344CB8AC3E}">
        <p14:creationId xmlns:p14="http://schemas.microsoft.com/office/powerpoint/2010/main" val="4549996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718EC-4039-FCDD-3E8F-EA47E3D02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questions on </a:t>
            </a:r>
            <a:br>
              <a:rPr lang="en-US" dirty="0"/>
            </a:br>
            <a:r>
              <a:rPr lang="en-US" dirty="0"/>
              <a:t>upcoming creative assignment?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16E80-C49C-61BD-FAE3-5F349AD627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629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7340E-F548-4B26-4EC9-142B50603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Last comments or questions for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F2E85-FCAA-758C-BB53-2B217160C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4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94532-784D-F746-768F-57A4FB41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Structure Discovery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675F8-7BA7-0E4E-F16B-DEE65B058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From generic structure discovery (clustering, factor analysis) to specific structure discovery (knowledge structures)</a:t>
            </a:r>
          </a:p>
        </p:txBody>
      </p:sp>
    </p:spTree>
    <p:extLst>
      <p:ext uri="{BB962C8B-B14F-4D97-AF65-F5344CB8AC3E}">
        <p14:creationId xmlns:p14="http://schemas.microsoft.com/office/powerpoint/2010/main" val="10963860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2A420-2070-F9F6-B3E9-03DA8E80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lingering questions about </a:t>
            </a:r>
            <a:br>
              <a:rPr lang="en-US" dirty="0"/>
            </a:br>
            <a:r>
              <a:rPr lang="en-US" dirty="0"/>
              <a:t>clustering or factor analysis?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1E98A-F5EC-BEAA-00FD-9D8A20CB7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3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Q-Matrix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Tatsuoka</a:t>
            </a:r>
            <a:r>
              <a:rPr lang="en-US" dirty="0"/>
              <a:t>, 1983; Barnes, 2005)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7924800" cy="487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Skill1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Skill2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Skill3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Skill4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Item6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168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676400"/>
          <a:ext cx="7924800" cy="487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9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Multiply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Divide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r>
                        <a:rPr lang="en-US" baseline="0" dirty="0"/>
                        <a:t> + </a:t>
                      </a:r>
                      <a:r>
                        <a:rPr lang="en-US" dirty="0"/>
                        <a:t>3 +</a:t>
                      </a:r>
                      <a:r>
                        <a:rPr lang="en-US" baseline="0" dirty="0"/>
                        <a:t>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+ 3 - 2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(7</a:t>
                      </a:r>
                      <a:r>
                        <a:rPr lang="en-US" baseline="0" dirty="0"/>
                        <a:t> + 3) *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/</a:t>
                      </a:r>
                      <a:r>
                        <a:rPr lang="en-US" baseline="0" dirty="0"/>
                        <a:t> 3 /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 *</a:t>
                      </a:r>
                      <a:r>
                        <a:rPr lang="en-US" baseline="0" dirty="0"/>
                        <a:t> 3 /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r>
                        <a:rPr lang="en-US" baseline="0" dirty="0"/>
                        <a:t> - 3 - 2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5929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31B08-5558-A1BB-7792-81DD04E2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into groups of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175A-767F-0C69-788E-FFEA73E10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Create a q-matrix for the following tasks from an English intensive course</a:t>
            </a:r>
          </a:p>
          <a:p>
            <a:endParaRPr lang="en-US" dirty="0"/>
          </a:p>
          <a:p>
            <a:pPr algn="l"/>
            <a:r>
              <a:rPr lang="en-US" b="1" i="0" dirty="0">
                <a:effectLst/>
                <a:latin typeface="Söhne"/>
              </a:rPr>
              <a:t>Listen to this conversation at the registrar’s office and answer questions about it</a:t>
            </a:r>
            <a:r>
              <a:rPr lang="en-US" b="0" i="0" dirty="0">
                <a:effectLst/>
                <a:latin typeface="Söhne"/>
              </a:rPr>
              <a:t> </a:t>
            </a:r>
          </a:p>
          <a:p>
            <a:pPr algn="l"/>
            <a:r>
              <a:rPr lang="en-US" b="1" i="0" dirty="0">
                <a:effectLst/>
                <a:latin typeface="Söhne"/>
              </a:rPr>
              <a:t>Read </a:t>
            </a:r>
            <a:r>
              <a:rPr lang="en-US" b="1" dirty="0">
                <a:latin typeface="Söhne"/>
              </a:rPr>
              <a:t>this</a:t>
            </a:r>
            <a:r>
              <a:rPr lang="en-US" b="1" i="0" dirty="0">
                <a:effectLst/>
                <a:latin typeface="Söhne"/>
              </a:rPr>
              <a:t> passage about the history of the university and summarize it</a:t>
            </a:r>
            <a:r>
              <a:rPr lang="en-US" b="0" i="0" dirty="0">
                <a:effectLst/>
                <a:latin typeface="Söhne"/>
              </a:rPr>
              <a:t> </a:t>
            </a:r>
          </a:p>
          <a:p>
            <a:pPr algn="l"/>
            <a:r>
              <a:rPr lang="en-US" b="1" i="0" dirty="0">
                <a:effectLst/>
                <a:latin typeface="Söhne"/>
              </a:rPr>
              <a:t>Fill in the blanks in this sentence with correct grammar</a:t>
            </a:r>
            <a:r>
              <a:rPr lang="en-US" b="0" i="0" dirty="0">
                <a:effectLst/>
                <a:latin typeface="Söhne"/>
              </a:rPr>
              <a:t> </a:t>
            </a:r>
          </a:p>
          <a:p>
            <a:pPr algn="l"/>
            <a:r>
              <a:rPr lang="en-US" b="1" i="0" dirty="0">
                <a:effectLst/>
                <a:latin typeface="Söhne"/>
              </a:rPr>
              <a:t>Write a short essay on your experience taking the bus in Philadelphia</a:t>
            </a:r>
          </a:p>
          <a:p>
            <a:pPr algn="l"/>
            <a:r>
              <a:rPr lang="en-US" b="1" i="0" dirty="0">
                <a:effectLst/>
                <a:latin typeface="Söhne"/>
              </a:rPr>
              <a:t>Identify the synonyms and antonyms in this list</a:t>
            </a:r>
            <a:r>
              <a:rPr lang="en-US" b="0" i="0" dirty="0">
                <a:effectLst/>
                <a:latin typeface="Söhne"/>
              </a:rPr>
              <a:t> </a:t>
            </a:r>
            <a:endParaRPr lang="en-US" dirty="0">
              <a:latin typeface="Söhne"/>
            </a:endParaRPr>
          </a:p>
          <a:p>
            <a:pPr algn="l"/>
            <a:r>
              <a:rPr lang="en-US" b="1" i="0" dirty="0">
                <a:effectLst/>
                <a:latin typeface="Söhne"/>
              </a:rPr>
              <a:t>Listen to this news report on the mayoral election and identify the main ideas</a:t>
            </a:r>
          </a:p>
          <a:p>
            <a:pPr algn="l"/>
            <a:r>
              <a:rPr lang="en-US" b="1" i="0" dirty="0">
                <a:effectLst/>
                <a:latin typeface="Söhne"/>
              </a:rPr>
              <a:t>Read and interpret this graph on the composition of the US congress </a:t>
            </a:r>
            <a:endParaRPr lang="en-US" dirty="0">
              <a:latin typeface="Söhne"/>
            </a:endParaRPr>
          </a:p>
          <a:p>
            <a:pPr algn="l"/>
            <a:r>
              <a:rPr lang="en-US" b="1" i="0" dirty="0">
                <a:effectLst/>
                <a:latin typeface="Söhne"/>
              </a:rPr>
              <a:t>Complete this sentence with appropriate vocabulary words</a:t>
            </a:r>
            <a:r>
              <a:rPr lang="en-US" b="0" i="0" dirty="0">
                <a:effectLst/>
                <a:latin typeface="Söhne"/>
              </a:rPr>
              <a:t> </a:t>
            </a:r>
          </a:p>
          <a:p>
            <a:pPr algn="l"/>
            <a:endParaRPr lang="en-US" dirty="0">
              <a:latin typeface="Söhne"/>
            </a:endParaRPr>
          </a:p>
          <a:p>
            <a:pPr algn="l"/>
            <a:r>
              <a:rPr lang="en-US" dirty="0">
                <a:latin typeface="Söhne"/>
              </a:rPr>
              <a:t>Just 15 minutes for this task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801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60B37-1A2C-E10C-27DC-7D96FABF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A10C2-70A7-A9D1-4181-F58736E8D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present your list of skills</a:t>
            </a:r>
          </a:p>
        </p:txBody>
      </p:sp>
    </p:spTree>
    <p:extLst>
      <p:ext uri="{BB962C8B-B14F-4D97-AF65-F5344CB8AC3E}">
        <p14:creationId xmlns:p14="http://schemas.microsoft.com/office/powerpoint/2010/main" val="100710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6061</TotalTime>
  <Words>755</Words>
  <Application>Microsoft Office PowerPoint</Application>
  <PresentationFormat>On-screen Show (4:3)</PresentationFormat>
  <Paragraphs>165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Söhne</vt:lpstr>
      <vt:lpstr>Arial</vt:lpstr>
      <vt:lpstr>Calibri</vt:lpstr>
      <vt:lpstr>Office Theme</vt:lpstr>
      <vt:lpstr>Core Methods in  Educational Data Mining</vt:lpstr>
      <vt:lpstr>Any questions about the basic assignment on clustering?</vt:lpstr>
      <vt:lpstr>Knowledge Structure Discovery</vt:lpstr>
      <vt:lpstr>Knowledge Structure Discovery</vt:lpstr>
      <vt:lpstr>Any lingering questions about  clustering or factor analysis?</vt:lpstr>
      <vt:lpstr>Q-Matrix (Tatsuoka, 1983; Barnes, 2005)</vt:lpstr>
      <vt:lpstr>Example</vt:lpstr>
      <vt:lpstr>Get into groups of 3</vt:lpstr>
      <vt:lpstr>First group</vt:lpstr>
      <vt:lpstr>Other groups</vt:lpstr>
      <vt:lpstr>Each group</vt:lpstr>
      <vt:lpstr>Such different q-matrices</vt:lpstr>
      <vt:lpstr>Questions? Comments?</vt:lpstr>
      <vt:lpstr>What are the consequences of getting a knowledge mapping wrong?</vt:lpstr>
      <vt:lpstr>Automated model discovery (from scratch)</vt:lpstr>
      <vt:lpstr>Automated model discovery (from scratch)</vt:lpstr>
      <vt:lpstr>Automated model discovery (from scratch)</vt:lpstr>
      <vt:lpstr>Knowledge Structure Discovery</vt:lpstr>
      <vt:lpstr>Hand development and refinement</vt:lpstr>
      <vt:lpstr>Hybrid approach:  Learning Factors Analysis</vt:lpstr>
      <vt:lpstr>Hybrid approach: LFA</vt:lpstr>
      <vt:lpstr>What does a spike in a learning curve mean? </vt:lpstr>
      <vt:lpstr>PowerPoint Presentation</vt:lpstr>
      <vt:lpstr>Questions or comments?</vt:lpstr>
      <vt:lpstr>More advanced forms of structure</vt:lpstr>
      <vt:lpstr>Partial Order Knowledge Spaces (Desmarais et al., 1996, 2006)</vt:lpstr>
      <vt:lpstr>Example  (Desmarais et al., 2006)</vt:lpstr>
      <vt:lpstr>Extension to skills</vt:lpstr>
      <vt:lpstr>Questions about POKS?</vt:lpstr>
      <vt:lpstr>What are the relative benefits of using a q-matrix versus a knowledge space?</vt:lpstr>
      <vt:lpstr>Bayesian Networks</vt:lpstr>
      <vt:lpstr>Martin &amp; VanLehn (1995)</vt:lpstr>
      <vt:lpstr>Conati et al., 2009</vt:lpstr>
      <vt:lpstr>Shute et al., 2009 </vt:lpstr>
      <vt:lpstr>What are the trade-offs</vt:lpstr>
      <vt:lpstr>Comments? Questions?</vt:lpstr>
      <vt:lpstr>KnowEdu paper</vt:lpstr>
      <vt:lpstr>Any questions on  upcoming creative assignment?</vt:lpstr>
      <vt:lpstr>Last comments or questions for today?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Ryan Baker</cp:lastModifiedBy>
  <cp:revision>609</cp:revision>
  <dcterms:created xsi:type="dcterms:W3CDTF">2010-01-07T20:34:12Z</dcterms:created>
  <dcterms:modified xsi:type="dcterms:W3CDTF">2024-11-11T16:07:47Z</dcterms:modified>
</cp:coreProperties>
</file>