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852" r:id="rId3"/>
    <p:sldId id="792" r:id="rId4"/>
    <p:sldId id="854" r:id="rId5"/>
    <p:sldId id="853" r:id="rId6"/>
    <p:sldId id="470" r:id="rId7"/>
    <p:sldId id="471" r:id="rId8"/>
    <p:sldId id="855" r:id="rId9"/>
    <p:sldId id="856" r:id="rId10"/>
    <p:sldId id="857" r:id="rId11"/>
    <p:sldId id="858" r:id="rId12"/>
    <p:sldId id="859" r:id="rId13"/>
    <p:sldId id="860" r:id="rId14"/>
    <p:sldId id="777" r:id="rId15"/>
    <p:sldId id="842" r:id="rId16"/>
    <p:sldId id="850" r:id="rId17"/>
    <p:sldId id="843" r:id="rId18"/>
    <p:sldId id="840" r:id="rId19"/>
    <p:sldId id="844" r:id="rId20"/>
    <p:sldId id="845" r:id="rId21"/>
    <p:sldId id="846" r:id="rId22"/>
    <p:sldId id="787" r:id="rId23"/>
    <p:sldId id="788" r:id="rId24"/>
    <p:sldId id="756" r:id="rId25"/>
    <p:sldId id="864" r:id="rId26"/>
    <p:sldId id="527" r:id="rId27"/>
    <p:sldId id="529" r:id="rId28"/>
    <p:sldId id="530" r:id="rId29"/>
    <p:sldId id="861" r:id="rId30"/>
    <p:sldId id="778" r:id="rId31"/>
    <p:sldId id="531" r:id="rId32"/>
    <p:sldId id="532" r:id="rId33"/>
    <p:sldId id="534" r:id="rId34"/>
    <p:sldId id="533" r:id="rId35"/>
    <p:sldId id="790" r:id="rId36"/>
    <p:sldId id="841" r:id="rId37"/>
    <p:sldId id="862" r:id="rId38"/>
    <p:sldId id="865" r:id="rId39"/>
    <p:sldId id="863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52"/>
            <p14:sldId id="792"/>
            <p14:sldId id="854"/>
            <p14:sldId id="853"/>
            <p14:sldId id="470"/>
            <p14:sldId id="471"/>
            <p14:sldId id="855"/>
            <p14:sldId id="856"/>
            <p14:sldId id="857"/>
            <p14:sldId id="858"/>
            <p14:sldId id="859"/>
            <p14:sldId id="860"/>
            <p14:sldId id="777"/>
            <p14:sldId id="842"/>
            <p14:sldId id="850"/>
            <p14:sldId id="843"/>
            <p14:sldId id="840"/>
            <p14:sldId id="844"/>
            <p14:sldId id="845"/>
            <p14:sldId id="846"/>
            <p14:sldId id="787"/>
            <p14:sldId id="788"/>
            <p14:sldId id="756"/>
            <p14:sldId id="864"/>
            <p14:sldId id="527"/>
            <p14:sldId id="529"/>
            <p14:sldId id="530"/>
            <p14:sldId id="861"/>
            <p14:sldId id="778"/>
            <p14:sldId id="531"/>
            <p14:sldId id="532"/>
            <p14:sldId id="534"/>
            <p14:sldId id="533"/>
            <p14:sldId id="790"/>
            <p14:sldId id="841"/>
            <p14:sldId id="862"/>
            <p14:sldId id="865"/>
            <p14:sldId id="863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9" d="100"/>
          <a:sy n="79" d="100"/>
        </p:scale>
        <p:origin x="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F-42D0-B985-1D8974248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923568"/>
        <c:axId val="301212352"/>
      </c:lineChart>
      <c:catAx>
        <c:axId val="29992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12352"/>
        <c:crosses val="autoZero"/>
        <c:auto val="1"/>
        <c:lblAlgn val="ctr"/>
        <c:lblOffset val="100"/>
        <c:noMultiLvlLbl val="0"/>
      </c:catAx>
      <c:valAx>
        <c:axId val="30121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992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7F-48FD-9DD3-635D7F9C1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206472"/>
        <c:axId val="301206864"/>
      </c:lineChart>
      <c:catAx>
        <c:axId val="301206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06864"/>
        <c:crosses val="autoZero"/>
        <c:auto val="1"/>
        <c:lblAlgn val="ctr"/>
        <c:lblOffset val="100"/>
        <c:noMultiLvlLbl val="0"/>
      </c:catAx>
      <c:valAx>
        <c:axId val="30120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0120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0B37-1A2C-E10C-27DC-7D96FABF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10C2-70A7-A9D1-4181-F58736E8D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your list of skills differ?</a:t>
            </a:r>
          </a:p>
        </p:txBody>
      </p:sp>
    </p:spTree>
    <p:extLst>
      <p:ext uri="{BB962C8B-B14F-4D97-AF65-F5344CB8AC3E}">
        <p14:creationId xmlns:p14="http://schemas.microsoft.com/office/powerpoint/2010/main" val="195133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EB0C1-9778-9CF1-97E0-311BCC6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8F1E-39A5-6845-9FCF-DD7B0160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your count of skills?</a:t>
            </a:r>
          </a:p>
          <a:p>
            <a:r>
              <a:rPr lang="en-US" dirty="0"/>
              <a:t>Please average your skills per item – what was the average number of skills per item?</a:t>
            </a:r>
          </a:p>
        </p:txBody>
      </p:sp>
    </p:spTree>
    <p:extLst>
      <p:ext uri="{BB962C8B-B14F-4D97-AF65-F5344CB8AC3E}">
        <p14:creationId xmlns:p14="http://schemas.microsoft.com/office/powerpoint/2010/main" val="42128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D7F4-3F38-6AFC-424A-D6542B51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Such different q-matrices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2EFE-E191-7D7C-B651-FBD596F26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decide which one was best?</a:t>
            </a:r>
          </a:p>
        </p:txBody>
      </p:sp>
    </p:spTree>
    <p:extLst>
      <p:ext uri="{BB962C8B-B14F-4D97-AF65-F5344CB8AC3E}">
        <p14:creationId xmlns:p14="http://schemas.microsoft.com/office/powerpoint/2010/main" val="148035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FDDB-61F5-81A7-57AA-C8D58271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E8F2-5A78-1EBF-73FE-2E1894392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41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consequences of getting a knowledge mapping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to do this?</a:t>
            </a:r>
          </a:p>
        </p:txBody>
      </p:sp>
    </p:spTree>
    <p:extLst>
      <p:ext uri="{BB962C8B-B14F-4D97-AF65-F5344CB8AC3E}">
        <p14:creationId xmlns:p14="http://schemas.microsoft.com/office/powerpoint/2010/main" val="228030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to do this?</a:t>
            </a:r>
          </a:p>
          <a:p>
            <a:pPr lvl="1"/>
            <a:r>
              <a:rPr lang="en-US" dirty="0"/>
              <a:t>PCA/Factor Analysis</a:t>
            </a:r>
          </a:p>
          <a:p>
            <a:pPr lvl="1"/>
            <a:r>
              <a:rPr lang="en-US" dirty="0"/>
              <a:t>Barnes’s method</a:t>
            </a:r>
          </a:p>
          <a:p>
            <a:pPr lvl="1"/>
            <a:r>
              <a:rPr lang="en-US" dirty="0"/>
              <a:t>NNMF</a:t>
            </a:r>
          </a:p>
          <a:p>
            <a:pPr lvl="1"/>
            <a:r>
              <a:rPr lang="en-US" dirty="0"/>
              <a:t>DKVMN/KQN</a:t>
            </a:r>
          </a:p>
          <a:p>
            <a:pPr lvl="1"/>
            <a:endParaRPr lang="en-US" dirty="0"/>
          </a:p>
          <a:p>
            <a:r>
              <a:rPr lang="en-US" dirty="0"/>
              <a:t>What situation does each apply in?</a:t>
            </a:r>
          </a:p>
        </p:txBody>
      </p:sp>
    </p:spTree>
    <p:extLst>
      <p:ext uri="{BB962C8B-B14F-4D97-AF65-F5344CB8AC3E}">
        <p14:creationId xmlns:p14="http://schemas.microsoft.com/office/powerpoint/2010/main" val="177806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of those approaches?</a:t>
            </a:r>
          </a:p>
        </p:txBody>
      </p:sp>
    </p:spTree>
    <p:extLst>
      <p:ext uri="{BB962C8B-B14F-4D97-AF65-F5344CB8AC3E}">
        <p14:creationId xmlns:p14="http://schemas.microsoft.com/office/powerpoint/2010/main" val="371688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D90C-E8D5-C2D8-98A5-E560899A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166B-E366-BEBA-88A2-DF5ACA5B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someone want to discover the knowledge structure automatically, rather than doing it by hand?</a:t>
            </a:r>
          </a:p>
        </p:txBody>
      </p:sp>
    </p:spTree>
    <p:extLst>
      <p:ext uri="{BB962C8B-B14F-4D97-AF65-F5344CB8AC3E}">
        <p14:creationId xmlns:p14="http://schemas.microsoft.com/office/powerpoint/2010/main" val="2731485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development and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of this type of approach?</a:t>
            </a:r>
          </a:p>
        </p:txBody>
      </p:sp>
    </p:spTree>
    <p:extLst>
      <p:ext uri="{BB962C8B-B14F-4D97-AF65-F5344CB8AC3E}">
        <p14:creationId xmlns:p14="http://schemas.microsoft.com/office/powerpoint/2010/main" val="55355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A420-2070-F9F6-B3E9-03DA8E80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about the basic assignment on clustering?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E98A-F5EC-BEAA-00FD-9D8A20CB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Hybrid approach: </a:t>
            </a:r>
            <a:br>
              <a:rPr lang="en-US" dirty="0"/>
            </a:br>
            <a:r>
              <a:rPr lang="en-US" dirty="0"/>
              <a:t>Learning Factors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remember this from the lecture?</a:t>
            </a:r>
          </a:p>
        </p:txBody>
      </p:sp>
    </p:spTree>
    <p:extLst>
      <p:ext uri="{BB962C8B-B14F-4D97-AF65-F5344CB8AC3E}">
        <p14:creationId xmlns:p14="http://schemas.microsoft.com/office/powerpoint/2010/main" val="1346091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approach: LFA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6040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What does a spike in a learning curve mean?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84189-C553-9D4E-25F9-C4013461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advanced forms of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28520-ADC1-9D22-0D90-6D0EA413A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59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Order Knowledge Spaces</a:t>
            </a:r>
            <a:br>
              <a:rPr lang="en-US" dirty="0"/>
            </a:br>
            <a:r>
              <a:rPr lang="en-US" dirty="0"/>
              <a:t>(Desmarais et al., 1996,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Postulate relationships between items</a:t>
            </a:r>
          </a:p>
          <a:p>
            <a:endParaRPr lang="en-US" dirty="0"/>
          </a:p>
          <a:p>
            <a:r>
              <a:rPr lang="en-US" dirty="0"/>
              <a:t>Mastery of one item</a:t>
            </a:r>
            <a:br>
              <a:rPr lang="en-US" dirty="0"/>
            </a:br>
            <a:r>
              <a:rPr lang="en-US" dirty="0"/>
              <a:t>is </a:t>
            </a:r>
            <a:r>
              <a:rPr lang="en-US" i="1" dirty="0"/>
              <a:t>prerequisite </a:t>
            </a:r>
            <a:r>
              <a:rPr lang="en-US" dirty="0"/>
              <a:t>to </a:t>
            </a:r>
            <a:br>
              <a:rPr lang="en-US" dirty="0"/>
            </a:br>
            <a:r>
              <a:rPr lang="en-US" dirty="0"/>
              <a:t>mastery of another item</a:t>
            </a:r>
          </a:p>
        </p:txBody>
      </p:sp>
    </p:spTree>
    <p:extLst>
      <p:ext uri="{BB962C8B-B14F-4D97-AF65-F5344CB8AC3E}">
        <p14:creationId xmlns:p14="http://schemas.microsoft.com/office/powerpoint/2010/main" val="1102730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Desmarais</a:t>
            </a:r>
            <a:r>
              <a:rPr lang="en-US" dirty="0"/>
              <a:t> et al.,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08593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599" y="4724400"/>
            <a:ext cx="257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student succeeds at C, they will succeed at D;</a:t>
            </a:r>
          </a:p>
          <a:p>
            <a:r>
              <a:rPr lang="en-US" dirty="0"/>
              <a:t>D is </a:t>
            </a:r>
            <a:r>
              <a:rPr lang="en-US" i="1" dirty="0"/>
              <a:t>prerequisite </a:t>
            </a:r>
            <a:r>
              <a:rPr lang="en-US" dirty="0"/>
              <a:t>to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7933" y="26669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does not inform us about C</a:t>
            </a:r>
          </a:p>
        </p:txBody>
      </p:sp>
    </p:spTree>
    <p:extLst>
      <p:ext uri="{BB962C8B-B14F-4D97-AF65-F5344CB8AC3E}">
        <p14:creationId xmlns:p14="http://schemas.microsoft.com/office/powerpoint/2010/main" val="3113841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POKS can be extended rather easily to use skills (interchangeable items) rather than items</a:t>
            </a:r>
          </a:p>
        </p:txBody>
      </p:sp>
    </p:spTree>
    <p:extLst>
      <p:ext uri="{BB962C8B-B14F-4D97-AF65-F5344CB8AC3E}">
        <p14:creationId xmlns:p14="http://schemas.microsoft.com/office/powerpoint/2010/main" val="46802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DA87-DB4D-1E60-43E2-4ADDCFF2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POKS?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9B422-6CE9-3E3C-9CF8-6EA377EFB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7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4532-784D-F746-768F-57A4FB41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675F8-7BA7-0E4E-F16B-DEE65B05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4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benefits of using a q-matrix versus a knowledge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9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Less restricted set of models that also infer relationships between skills and items, and between skills</a:t>
            </a:r>
          </a:p>
          <a:p>
            <a:endParaRPr lang="en-US" dirty="0"/>
          </a:p>
          <a:p>
            <a:r>
              <a:rPr lang="en-US" dirty="0"/>
              <a:t>Can infer more complicated relationships between material than the very restricted set of relationships modeled in POKS</a:t>
            </a:r>
          </a:p>
          <a:p>
            <a:pPr lvl="1"/>
            <a:r>
              <a:rPr lang="en-US" dirty="0"/>
              <a:t>Can infer {skill-skill, item-item, skill-item} relationships at the same time</a:t>
            </a:r>
          </a:p>
          <a:p>
            <a:pPr lvl="1"/>
            <a:r>
              <a:rPr lang="en-US" dirty="0"/>
              <a:t>Can integrate very diverse types of information</a:t>
            </a:r>
          </a:p>
          <a:p>
            <a:endParaRPr lang="en-US" dirty="0"/>
          </a:p>
          <a:p>
            <a:r>
              <a:rPr lang="en-US" dirty="0"/>
              <a:t>That extra flexibility can lead to over-fitting (cf. </a:t>
            </a:r>
            <a:r>
              <a:rPr lang="en-US" dirty="0" err="1"/>
              <a:t>Desmarais</a:t>
            </a:r>
            <a:r>
              <a:rPr lang="en-US" dirty="0"/>
              <a:t> et al., 2006)</a:t>
            </a:r>
          </a:p>
        </p:txBody>
      </p:sp>
    </p:spTree>
    <p:extLst>
      <p:ext uri="{BB962C8B-B14F-4D97-AF65-F5344CB8AC3E}">
        <p14:creationId xmlns:p14="http://schemas.microsoft.com/office/powerpoint/2010/main" val="1089750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Martin &amp; </a:t>
            </a:r>
            <a:r>
              <a:rPr lang="en-US" dirty="0" err="1"/>
              <a:t>VanLehn</a:t>
            </a:r>
            <a:r>
              <a:rPr lang="en-US" dirty="0"/>
              <a:t> (1995)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941527" cy="489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820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Conati</a:t>
            </a:r>
            <a:r>
              <a:rPr lang="en-US" dirty="0"/>
              <a:t> et al.,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99" y="1295400"/>
            <a:ext cx="734377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737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Shute et al., 2009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447800"/>
            <a:ext cx="79724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4824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trade-offs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Knowledge Spaces</a:t>
            </a:r>
          </a:p>
          <a:p>
            <a:r>
              <a:rPr lang="en-US" dirty="0"/>
              <a:t>And Bayes Nets</a:t>
            </a:r>
          </a:p>
          <a:p>
            <a:endParaRPr lang="en-US" dirty="0"/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9526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D33D-4417-C101-A1C5-BF11110F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198A-43D4-5D16-99AC-DB163D164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896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ED73-5E10-A251-7AD3-2A483C45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KnowEdu</a:t>
            </a:r>
            <a:r>
              <a:rPr lang="en-US" dirty="0"/>
              <a:t>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2FBA-8528-DE93-5B37-1985DD3CD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NN on text to extract concepts from curriculum standards</a:t>
            </a:r>
          </a:p>
          <a:p>
            <a:r>
              <a:rPr lang="en-US" dirty="0"/>
              <a:t>Uses association rules on performance data to find candidate prerequisite structure between them</a:t>
            </a:r>
          </a:p>
          <a:p>
            <a:endParaRPr lang="en-US" dirty="0"/>
          </a:p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454999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18EC-4039-FCDD-3E8F-EA47E3D0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on </a:t>
            </a:r>
            <a:br>
              <a:rPr lang="en-US" dirty="0"/>
            </a:br>
            <a:r>
              <a:rPr lang="en-US" dirty="0"/>
              <a:t>upcoming creative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16E80-C49C-61BD-FAE3-5F349AD62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62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340E-F548-4B26-4EC9-142B50603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comments or questions for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2E85-FCAA-758C-BB53-2B217160C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4532-784D-F746-768F-57A4FB41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675F8-7BA7-0E4E-F16B-DEE65B05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generic structure discovery (clustering, factor analysis) to specific structure discovery (knowledge structures)</a:t>
            </a:r>
          </a:p>
        </p:txBody>
      </p:sp>
    </p:spTree>
    <p:extLst>
      <p:ext uri="{BB962C8B-B14F-4D97-AF65-F5344CB8AC3E}">
        <p14:creationId xmlns:p14="http://schemas.microsoft.com/office/powerpoint/2010/main" val="1096386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A420-2070-F9F6-B3E9-03DA8E80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lingering questions about </a:t>
            </a:r>
            <a:br>
              <a:rPr lang="en-US" dirty="0"/>
            </a:br>
            <a:r>
              <a:rPr lang="en-US" dirty="0"/>
              <a:t>clustering or factor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E98A-F5EC-BEAA-00FD-9D8A20CB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3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Q-Matrix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Tatsuoka</a:t>
            </a:r>
            <a:r>
              <a:rPr lang="en-US" dirty="0"/>
              <a:t>, 1983; Barnes, 2005)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6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0" dirty="0"/>
                        <a:t> + </a:t>
                      </a:r>
                      <a:r>
                        <a:rPr lang="en-US" dirty="0"/>
                        <a:t>3 +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+ 3 - 2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</a:t>
                      </a:r>
                      <a:r>
                        <a:rPr lang="en-US" baseline="0" dirty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/</a:t>
                      </a:r>
                      <a:r>
                        <a:rPr lang="en-US" baseline="0" dirty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*</a:t>
                      </a:r>
                      <a:r>
                        <a:rPr lang="en-US" baseline="0" dirty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0" dirty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2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1B08-5558-A1BB-7792-81DD04E2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into groups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175A-767F-0C69-788E-FFEA73E10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Create a q-matrix for the following tasks from an English intensive course</a:t>
            </a:r>
          </a:p>
          <a:p>
            <a:endParaRPr lang="en-US" dirty="0"/>
          </a:p>
          <a:p>
            <a:pPr algn="l"/>
            <a:r>
              <a:rPr lang="en-US" b="1" i="0" dirty="0">
                <a:effectLst/>
                <a:latin typeface="Söhne"/>
              </a:rPr>
              <a:t>Listen to this conversation at the registrar’s office and answer questions about it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Read </a:t>
            </a:r>
            <a:r>
              <a:rPr lang="en-US" b="1" dirty="0">
                <a:latin typeface="Söhne"/>
              </a:rPr>
              <a:t>this</a:t>
            </a:r>
            <a:r>
              <a:rPr lang="en-US" b="1" i="0" dirty="0">
                <a:effectLst/>
                <a:latin typeface="Söhne"/>
              </a:rPr>
              <a:t> passage about the history of the university and summarize it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Fill in the blanks in this sentence with correct grammar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Write a short essay on your experience taking the bus in Philadelphia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Identify the synonyms and antonyms in this list</a:t>
            </a:r>
            <a:r>
              <a:rPr lang="en-US" b="0" i="0" dirty="0">
                <a:effectLst/>
                <a:latin typeface="Söhne"/>
              </a:rPr>
              <a:t> </a:t>
            </a:r>
            <a:endParaRPr lang="en-US" dirty="0">
              <a:latin typeface="Söhne"/>
            </a:endParaRPr>
          </a:p>
          <a:p>
            <a:pPr algn="l"/>
            <a:r>
              <a:rPr lang="en-US" b="1" i="0" dirty="0">
                <a:effectLst/>
                <a:latin typeface="Söhne"/>
              </a:rPr>
              <a:t>Listen to this news report on the mayoral election and identify the main ideas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Read and interpret this graph on the composition of the US congress </a:t>
            </a:r>
            <a:endParaRPr lang="en-US" dirty="0">
              <a:latin typeface="Söhne"/>
            </a:endParaRPr>
          </a:p>
          <a:p>
            <a:pPr algn="l"/>
            <a:r>
              <a:rPr lang="en-US" b="1" i="0" dirty="0">
                <a:effectLst/>
                <a:latin typeface="Söhne"/>
              </a:rPr>
              <a:t>Complete this sentence with appropriate vocabulary words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endParaRPr lang="en-US" dirty="0">
              <a:latin typeface="Söhne"/>
            </a:endParaRPr>
          </a:p>
          <a:p>
            <a:pPr algn="l"/>
            <a:r>
              <a:rPr lang="en-US" dirty="0">
                <a:latin typeface="Söhne"/>
              </a:rPr>
              <a:t>Just 15 minutes for this task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0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0B37-1A2C-E10C-27DC-7D96FABF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10C2-70A7-A9D1-4181-F58736E8D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present your list of skills</a:t>
            </a:r>
          </a:p>
        </p:txBody>
      </p:sp>
    </p:spTree>
    <p:extLst>
      <p:ext uri="{BB962C8B-B14F-4D97-AF65-F5344CB8AC3E}">
        <p14:creationId xmlns:p14="http://schemas.microsoft.com/office/powerpoint/2010/main" val="100710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6061</TotalTime>
  <Words>755</Words>
  <Application>Microsoft Office PowerPoint</Application>
  <PresentationFormat>On-screen Show (4:3)</PresentationFormat>
  <Paragraphs>165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Söhne</vt:lpstr>
      <vt:lpstr>Arial</vt:lpstr>
      <vt:lpstr>Calibri</vt:lpstr>
      <vt:lpstr>Office Theme</vt:lpstr>
      <vt:lpstr>Core Methods in  Educational Data Mining</vt:lpstr>
      <vt:lpstr>Any questions about the basic assignment on clustering?</vt:lpstr>
      <vt:lpstr>Knowledge Structure Discovery</vt:lpstr>
      <vt:lpstr>Knowledge Structure Discovery</vt:lpstr>
      <vt:lpstr>Any lingering questions about  clustering or factor analysis?</vt:lpstr>
      <vt:lpstr>Q-Matrix (Tatsuoka, 1983; Barnes, 2005)</vt:lpstr>
      <vt:lpstr>Example</vt:lpstr>
      <vt:lpstr>Get into groups of 3</vt:lpstr>
      <vt:lpstr>First group</vt:lpstr>
      <vt:lpstr>Other groups</vt:lpstr>
      <vt:lpstr>Each group</vt:lpstr>
      <vt:lpstr>Such different q-matrices</vt:lpstr>
      <vt:lpstr>Questions? Comments?</vt:lpstr>
      <vt:lpstr>What are the consequences of getting a knowledge mapping wrong?</vt:lpstr>
      <vt:lpstr>Automated model discovery (from scratch)</vt:lpstr>
      <vt:lpstr>Automated model discovery (from scratch)</vt:lpstr>
      <vt:lpstr>Automated model discovery (from scratch)</vt:lpstr>
      <vt:lpstr>Knowledge Structure Discovery</vt:lpstr>
      <vt:lpstr>Hand development and refinement</vt:lpstr>
      <vt:lpstr>Hybrid approach:  Learning Factors Analysis</vt:lpstr>
      <vt:lpstr>Hybrid approach: LFA</vt:lpstr>
      <vt:lpstr>What does a spike in a learning curve mean? </vt:lpstr>
      <vt:lpstr>PowerPoint Presentation</vt:lpstr>
      <vt:lpstr>Questions or comments?</vt:lpstr>
      <vt:lpstr>More advanced forms of structure</vt:lpstr>
      <vt:lpstr>Partial Order Knowledge Spaces (Desmarais et al., 1996, 2006)</vt:lpstr>
      <vt:lpstr>Example  (Desmarais et al., 2006)</vt:lpstr>
      <vt:lpstr>Extension to skills</vt:lpstr>
      <vt:lpstr>Questions about POKS?</vt:lpstr>
      <vt:lpstr>What are the relative benefits of using a q-matrix versus a knowledge space?</vt:lpstr>
      <vt:lpstr>Bayesian Networks</vt:lpstr>
      <vt:lpstr>Martin &amp; VanLehn (1995)</vt:lpstr>
      <vt:lpstr>Conati et al., 2009</vt:lpstr>
      <vt:lpstr>Shute et al., 2009 </vt:lpstr>
      <vt:lpstr>What are the trade-offs</vt:lpstr>
      <vt:lpstr>Comments? Questions?</vt:lpstr>
      <vt:lpstr>KnowEdu paper</vt:lpstr>
      <vt:lpstr>Any questions on  upcoming creative assignment?</vt:lpstr>
      <vt:lpstr>Last comments or questions for today?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609</cp:revision>
  <dcterms:created xsi:type="dcterms:W3CDTF">2010-01-07T20:34:12Z</dcterms:created>
  <dcterms:modified xsi:type="dcterms:W3CDTF">2024-11-11T16:07:47Z</dcterms:modified>
</cp:coreProperties>
</file>