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745" r:id="rId3"/>
    <p:sldId id="826" r:id="rId4"/>
    <p:sldId id="867" r:id="rId5"/>
    <p:sldId id="841" r:id="rId6"/>
    <p:sldId id="855" r:id="rId7"/>
    <p:sldId id="824" r:id="rId8"/>
    <p:sldId id="823" r:id="rId9"/>
    <p:sldId id="845" r:id="rId10"/>
    <p:sldId id="868" r:id="rId11"/>
    <p:sldId id="846" r:id="rId12"/>
    <p:sldId id="870" r:id="rId13"/>
    <p:sldId id="847" r:id="rId14"/>
    <p:sldId id="858" r:id="rId15"/>
    <p:sldId id="853" r:id="rId16"/>
    <p:sldId id="854" r:id="rId17"/>
    <p:sldId id="869" r:id="rId18"/>
    <p:sldId id="30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12BB8E8-32CF-4D36-94A9-863ED0E276C7}">
          <p14:sldIdLst>
            <p14:sldId id="256"/>
            <p14:sldId id="745"/>
            <p14:sldId id="826"/>
            <p14:sldId id="867"/>
            <p14:sldId id="841"/>
            <p14:sldId id="855"/>
            <p14:sldId id="824"/>
            <p14:sldId id="823"/>
            <p14:sldId id="845"/>
            <p14:sldId id="868"/>
            <p14:sldId id="846"/>
            <p14:sldId id="870"/>
            <p14:sldId id="847"/>
            <p14:sldId id="858"/>
            <p14:sldId id="853"/>
            <p14:sldId id="854"/>
            <p14:sldId id="869"/>
            <p14:sldId id="30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aker, Ryan Shaun" initials="RYAN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F8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68" autoAdjust="0"/>
    <p:restoredTop sz="85026" autoAdjust="0"/>
  </p:normalViewPr>
  <p:slideViewPr>
    <p:cSldViewPr>
      <p:cViewPr varScale="1">
        <p:scale>
          <a:sx n="83" d="100"/>
          <a:sy n="83" d="100"/>
        </p:scale>
        <p:origin x="72" y="6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202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AAA7C-7ACC-4BFB-BE93-9F32D66A2778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F639B-656A-4369-84E0-F13809BA20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12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77E0E-AA0C-4CA6-9370-9BDDCA793804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Core Methods in </a:t>
            </a:r>
            <a:br>
              <a:rPr lang="en-US" b="1" dirty="0"/>
            </a:br>
            <a:r>
              <a:rPr lang="en-US" b="1" dirty="0"/>
              <a:t>Educational Data Mining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EDUC 6191</a:t>
            </a:r>
            <a:br>
              <a:rPr lang="en-US" dirty="0"/>
            </a:br>
            <a:r>
              <a:rPr lang="en-US" dirty="0"/>
              <a:t>Fall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Questions about B&amp;Y?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Matayoshi</a:t>
            </a:r>
            <a:r>
              <a:rPr lang="en-US" dirty="0"/>
              <a:t> &amp; </a:t>
            </a:r>
            <a:r>
              <a:rPr lang="en-US" dirty="0" err="1"/>
              <a:t>Karumbaiah</a:t>
            </a:r>
            <a:r>
              <a:rPr lang="en-US" dirty="0"/>
              <a:t> paper)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654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Other FDR/FWER 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022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2A3D2-F365-8E49-115E-11A43E825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Annual Warning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CB3FA-A99E-592F-BCF1-F5110F0B3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it says it’s B&amp;H</a:t>
            </a:r>
          </a:p>
          <a:p>
            <a:r>
              <a:rPr lang="en-US" dirty="0"/>
              <a:t>And it adjusts p</a:t>
            </a:r>
          </a:p>
          <a:p>
            <a:r>
              <a:rPr lang="en-US"/>
              <a:t>It isn’t B&amp;H</a:t>
            </a:r>
          </a:p>
        </p:txBody>
      </p:sp>
    </p:spTree>
    <p:extLst>
      <p:ext uri="{BB962C8B-B14F-4D97-AF65-F5344CB8AC3E}">
        <p14:creationId xmlns:p14="http://schemas.microsoft.com/office/powerpoint/2010/main" val="296926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Correlation Mining: A Worked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Slater et al. (2016)</a:t>
            </a:r>
          </a:p>
          <a:p>
            <a:endParaRPr lang="en-US" dirty="0"/>
          </a:p>
          <a:p>
            <a:r>
              <a:rPr lang="en-US" dirty="0"/>
              <a:t>We have a big dataset</a:t>
            </a:r>
          </a:p>
          <a:p>
            <a:endParaRPr lang="en-US" dirty="0"/>
          </a:p>
          <a:p>
            <a:r>
              <a:rPr lang="en-US" dirty="0"/>
              <a:t>We have a feature engineering process that makes a lot of variables</a:t>
            </a:r>
          </a:p>
          <a:p>
            <a:endParaRPr lang="en-US" dirty="0"/>
          </a:p>
          <a:p>
            <a:r>
              <a:rPr lang="en-US" dirty="0"/>
              <a:t>How do we figure out what is important?</a:t>
            </a:r>
          </a:p>
        </p:txBody>
      </p:sp>
    </p:spTree>
    <p:extLst>
      <p:ext uri="{BB962C8B-B14F-4D97-AF65-F5344CB8AC3E}">
        <p14:creationId xmlns:p14="http://schemas.microsoft.com/office/powerpoint/2010/main" val="39218321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Correlation Mining: A Worked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err="1"/>
              <a:t>Wmatrix</a:t>
            </a:r>
            <a:r>
              <a:rPr lang="en-US" dirty="0"/>
              <a:t> has 455 features.</a:t>
            </a:r>
          </a:p>
          <a:p>
            <a:endParaRPr lang="en-US" dirty="0"/>
          </a:p>
          <a:p>
            <a:r>
              <a:rPr lang="en-US" dirty="0"/>
              <a:t>Slater had 5 affective state labels + 1 measure of learning.</a:t>
            </a:r>
          </a:p>
          <a:p>
            <a:endParaRPr lang="en-US" dirty="0"/>
          </a:p>
          <a:p>
            <a:r>
              <a:rPr lang="en-US" dirty="0"/>
              <a:t>Slater performed 2,730 independent tests.</a:t>
            </a:r>
          </a:p>
          <a:p>
            <a:endParaRPr lang="en-US" dirty="0"/>
          </a:p>
          <a:p>
            <a:r>
              <a:rPr lang="en-US" dirty="0"/>
              <a:t>How many are Type I error at p = 0.05?</a:t>
            </a:r>
          </a:p>
        </p:txBody>
      </p:sp>
    </p:spTree>
    <p:extLst>
      <p:ext uri="{BB962C8B-B14F-4D97-AF65-F5344CB8AC3E}">
        <p14:creationId xmlns:p14="http://schemas.microsoft.com/office/powerpoint/2010/main" val="1154278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Correlation Mining: A Worked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Does significance matter with this many tests?</a:t>
            </a:r>
          </a:p>
          <a:p>
            <a:endParaRPr lang="en-US" dirty="0"/>
          </a:p>
          <a:p>
            <a:r>
              <a:rPr lang="en-US" dirty="0"/>
              <a:t>If not, what else could we use to determine importance/</a:t>
            </a:r>
            <a:r>
              <a:rPr lang="en-US"/>
              <a:t>meaning?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8114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Correlation Mining: A Worked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do these correlations mean?</a:t>
            </a:r>
          </a:p>
          <a:p>
            <a:endParaRPr lang="en-US" dirty="0"/>
          </a:p>
          <a:p>
            <a:r>
              <a:rPr lang="en-US" dirty="0"/>
              <a:t>How do we interpret them?</a:t>
            </a:r>
          </a:p>
          <a:p>
            <a:endParaRPr lang="en-US" dirty="0"/>
          </a:p>
          <a:p>
            <a:r>
              <a:rPr lang="en-US" dirty="0"/>
              <a:t>How do we know if they matter?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7443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A8875-6401-7208-5448-BB10DEB4A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comments or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D5C17-465A-CA7D-AA52-F5B472B1A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6019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C3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Comments? Questions?</a:t>
            </a:r>
          </a:p>
        </p:txBody>
      </p:sp>
    </p:spTree>
    <p:extLst>
      <p:ext uri="{BB962C8B-B14F-4D97-AF65-F5344CB8AC3E}">
        <p14:creationId xmlns:p14="http://schemas.microsoft.com/office/powerpoint/2010/main" val="3339802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 Mining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simplest form of relationship mining</a:t>
            </a:r>
          </a:p>
          <a:p>
            <a:endParaRPr lang="en-US" dirty="0"/>
          </a:p>
          <a:p>
            <a:r>
              <a:rPr lang="en-US" dirty="0"/>
              <a:t>What kinds of research questions is correlation mining suited for?</a:t>
            </a:r>
          </a:p>
        </p:txBody>
      </p:sp>
    </p:spTree>
    <p:extLst>
      <p:ext uri="{BB962C8B-B14F-4D97-AF65-F5344CB8AC3E}">
        <p14:creationId xmlns:p14="http://schemas.microsoft.com/office/powerpoint/2010/main" val="2473476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 Mining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simplest form of relationship mining</a:t>
            </a:r>
          </a:p>
          <a:p>
            <a:endParaRPr lang="en-US" dirty="0"/>
          </a:p>
          <a:p>
            <a:r>
              <a:rPr lang="en-US" dirty="0"/>
              <a:t>What kinds of research questions is correlation mining suited for?	</a:t>
            </a:r>
          </a:p>
          <a:p>
            <a:pPr lvl="1"/>
            <a:r>
              <a:rPr lang="en-US" dirty="0"/>
              <a:t>Some examples?</a:t>
            </a:r>
          </a:p>
        </p:txBody>
      </p:sp>
    </p:spTree>
    <p:extLst>
      <p:ext uri="{BB962C8B-B14F-4D97-AF65-F5344CB8AC3E}">
        <p14:creationId xmlns:p14="http://schemas.microsoft.com/office/powerpoint/2010/main" val="3871509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a post-hoc control, </a:t>
            </a:r>
            <a:br>
              <a:rPr lang="en-US" dirty="0"/>
            </a:br>
            <a:r>
              <a:rPr lang="en-US" dirty="0"/>
              <a:t>and why do we need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do five tests at </a:t>
            </a:r>
            <a:r>
              <a:rPr lang="el-GR" dirty="0"/>
              <a:t>α</a:t>
            </a:r>
            <a:r>
              <a:rPr lang="en-US" dirty="0"/>
              <a:t> = 0.05, what is the probability that at least one is FP?</a:t>
            </a:r>
          </a:p>
          <a:p>
            <a:endParaRPr lang="en-US" dirty="0"/>
          </a:p>
          <a:p>
            <a:r>
              <a:rPr lang="en-US" dirty="0"/>
              <a:t>If you do 100 tests?</a:t>
            </a:r>
          </a:p>
          <a:p>
            <a:endParaRPr lang="en-US" dirty="0"/>
          </a:p>
          <a:p>
            <a:r>
              <a:rPr lang="en-US" dirty="0"/>
              <a:t>If you do 1000 tests?</a:t>
            </a:r>
          </a:p>
        </p:txBody>
      </p:sp>
    </p:spTree>
    <p:extLst>
      <p:ext uri="{BB962C8B-B14F-4D97-AF65-F5344CB8AC3E}">
        <p14:creationId xmlns:p14="http://schemas.microsoft.com/office/powerpoint/2010/main" val="1143488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a post-hoc control, </a:t>
            </a:r>
            <a:br>
              <a:rPr lang="en-US" dirty="0"/>
            </a:br>
            <a:r>
              <a:rPr lang="en-US" dirty="0"/>
              <a:t>and why do we need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do five tests at </a:t>
            </a:r>
            <a:r>
              <a:rPr lang="el-GR" dirty="0"/>
              <a:t>α</a:t>
            </a:r>
            <a:r>
              <a:rPr lang="en-US" dirty="0"/>
              <a:t> = 0.05, what is the probability that at least one is FP?</a:t>
            </a:r>
          </a:p>
          <a:p>
            <a:pPr lvl="1"/>
            <a:r>
              <a:rPr lang="en-US" dirty="0"/>
              <a:t>(1-0.05)^5 = 1-0.77 = </a:t>
            </a:r>
            <a:r>
              <a:rPr lang="en-US" b="1" dirty="0"/>
              <a:t>22.6%</a:t>
            </a:r>
          </a:p>
          <a:p>
            <a:r>
              <a:rPr lang="en-US" dirty="0"/>
              <a:t>If you do 100 tests?</a:t>
            </a:r>
          </a:p>
          <a:p>
            <a:pPr lvl="1"/>
            <a:r>
              <a:rPr lang="en-US" dirty="0"/>
              <a:t>(1-0.05)^100 = </a:t>
            </a:r>
            <a:r>
              <a:rPr lang="en-US" b="1" dirty="0"/>
              <a:t>99.4%</a:t>
            </a:r>
          </a:p>
          <a:p>
            <a:r>
              <a:rPr lang="en-US" dirty="0"/>
              <a:t>If you do 1000 tests?</a:t>
            </a:r>
          </a:p>
          <a:p>
            <a:pPr lvl="1"/>
            <a:r>
              <a:rPr lang="en-US" dirty="0"/>
              <a:t>(1-0.05)^1000 = </a:t>
            </a:r>
            <a:r>
              <a:rPr lang="en-US" b="1" dirty="0"/>
              <a:t>0.99…</a:t>
            </a:r>
            <a:r>
              <a:rPr lang="en-US" dirty="0"/>
              <a:t> with 23 9s.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79356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 about FDR vs FWER?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FDR: expected </a:t>
            </a:r>
            <a:r>
              <a:rPr lang="en-US" i="1" dirty="0"/>
              <a:t>proportion</a:t>
            </a:r>
            <a:r>
              <a:rPr lang="en-US" dirty="0"/>
              <a:t> of Type I errors among all tests</a:t>
            </a:r>
          </a:p>
          <a:p>
            <a:endParaRPr lang="en-US" dirty="0"/>
          </a:p>
          <a:p>
            <a:r>
              <a:rPr lang="en-US" dirty="0"/>
              <a:t>FWER: probability of </a:t>
            </a:r>
            <a:r>
              <a:rPr lang="en-US" i="1" dirty="0"/>
              <a:t>at least one</a:t>
            </a:r>
            <a:r>
              <a:rPr lang="en-US" dirty="0"/>
              <a:t> Type I error among all tests</a:t>
            </a:r>
          </a:p>
          <a:p>
            <a:endParaRPr lang="en-US" dirty="0"/>
          </a:p>
          <a:p>
            <a:r>
              <a:rPr lang="en-US" dirty="0"/>
              <a:t>Why does this difference matter?</a:t>
            </a:r>
          </a:p>
        </p:txBody>
      </p:sp>
    </p:spTree>
    <p:extLst>
      <p:ext uri="{BB962C8B-B14F-4D97-AF65-F5344CB8AC3E}">
        <p14:creationId xmlns:p14="http://schemas.microsoft.com/office/powerpoint/2010/main" val="3611106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 about </a:t>
            </a:r>
            <a:r>
              <a:rPr lang="en-US" dirty="0" err="1"/>
              <a:t>Bonferroni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974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 about B&amp;H?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218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5922</TotalTime>
  <Words>404</Words>
  <Application>Microsoft Office PowerPoint</Application>
  <PresentationFormat>On-screen Show (4:3)</PresentationFormat>
  <Paragraphs>68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Core Methods in  Educational Data Mining</vt:lpstr>
      <vt:lpstr>Assignment C3</vt:lpstr>
      <vt:lpstr>Correlation Mining</vt:lpstr>
      <vt:lpstr>Correlation Mining</vt:lpstr>
      <vt:lpstr>What is a post-hoc control,  and why do we need it?</vt:lpstr>
      <vt:lpstr>What is a post-hoc control,  and why do we need it?</vt:lpstr>
      <vt:lpstr>Questions about FDR vs FWER?</vt:lpstr>
      <vt:lpstr>Questions about Bonferroni?</vt:lpstr>
      <vt:lpstr>Questions about B&amp;H?</vt:lpstr>
      <vt:lpstr>Questions about B&amp;Y?  (Matayoshi &amp; Karumbaiah paper)</vt:lpstr>
      <vt:lpstr>Other FDR/FWER Questions?</vt:lpstr>
      <vt:lpstr>Annual Warning</vt:lpstr>
      <vt:lpstr>Correlation Mining: A Worked Example</vt:lpstr>
      <vt:lpstr>Correlation Mining: A Worked Example</vt:lpstr>
      <vt:lpstr>Correlation Mining: A Worked Example</vt:lpstr>
      <vt:lpstr>Correlation Mining: A Worked Example</vt:lpstr>
      <vt:lpstr>Other comments or questions?</vt:lpstr>
      <vt:lpstr>The End</vt:lpstr>
    </vt:vector>
  </TitlesOfParts>
  <Company>Worcester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Methods for the Learning Sciences</dc:title>
  <dc:creator>rsbaker</dc:creator>
  <cp:lastModifiedBy>Ryan Baker</cp:lastModifiedBy>
  <cp:revision>608</cp:revision>
  <dcterms:created xsi:type="dcterms:W3CDTF">2010-01-07T20:34:12Z</dcterms:created>
  <dcterms:modified xsi:type="dcterms:W3CDTF">2024-11-16T20:34:41Z</dcterms:modified>
</cp:coreProperties>
</file>