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63" roundtripDataSignature="AMtx7mgmAOb/VWtUtgnDMHOwpwz9RCMS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3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ce05223f2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1ce05223f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action is </a:t>
            </a:r>
            <a:r>
              <a:rPr lang="en-US"/>
              <a:t>initiated/carried out</a:t>
            </a:r>
            <a:r>
              <a:rPr lang="en-US"/>
              <a:t> by the agent. transition is the change of state (in the environment)</a:t>
            </a:r>
            <a:endParaRPr/>
          </a:p>
        </p:txBody>
      </p:sp>
      <p:sp>
        <p:nvSpPr>
          <p:cNvPr id="153" name="Google Shape;153;g31ce05223f2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/>
              <a:t>ML: You train a model to do certain things</a:t>
            </a:r>
            <a:endParaRPr sz="11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/>
              <a:t>RL: you train a model to learn to decide what to do based on rewards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Reward is only related to the action. All rewards are independent from each other and of each factors. No contextual or temporal effects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agent will start off by exploring, and then  gives priority to actions that have higher expected values of rewards. it will never stop </a:t>
            </a:r>
            <a:r>
              <a:rPr lang="en-US"/>
              <a:t>explore</a:t>
            </a:r>
            <a:r>
              <a:rPr lang="en-US"/>
              <a:t>.</a:t>
            </a:r>
            <a:endParaRPr/>
          </a:p>
        </p:txBody>
      </p:sp>
      <p:sp>
        <p:nvSpPr>
          <p:cNvPr id="178" name="Google Shape;17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instant reward: attack has higher reward, which is the function itself (0.95 is greater than 0.3, 0.6)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long-term. once attack, there’s high prob that the tourist will change careless to vigilant (0.9), and when tourist is vigilant, pick (not attack) has better reward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MDP assumes perfect information. rewards for each possible state.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POMDP uses a neural network to estimate the state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reward: past tense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value: expected </a:t>
            </a:r>
            <a:r>
              <a:rPr lang="en-US"/>
              <a:t>accumulated</a:t>
            </a:r>
            <a:r>
              <a:rPr lang="en-US"/>
              <a:t> reward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ce05223f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ce05223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31ce05223f2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6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7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6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6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6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Core Methods in </a:t>
            </a:r>
            <a:br>
              <a:rPr b="1" lang="en-US"/>
            </a:br>
            <a:r>
              <a:rPr b="1" lang="en-US"/>
              <a:t>Educational Data Mining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EDUC 6191</a:t>
            </a:r>
            <a:br>
              <a:rPr lang="en-US"/>
            </a:br>
            <a:r>
              <a:rPr lang="en-US"/>
              <a:t>Fall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Reinforcement Learning</a:t>
            </a:r>
            <a:endParaRPr/>
          </a:p>
        </p:txBody>
      </p:sp>
      <p:sp>
        <p:nvSpPr>
          <p:cNvPr id="143" name="Google Shape;143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Can anyone define Reinforcement Learning?</a:t>
            </a:r>
            <a:br>
              <a:rPr lang="en-US"/>
            </a:br>
            <a:r>
              <a:rPr lang="en-US"/>
              <a:t>(Doesn’t have to be the same as an official definition)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Reinforcement Learning: </a:t>
            </a:r>
            <a:br>
              <a:rPr lang="en-US"/>
            </a:br>
            <a:r>
              <a:rPr lang="en-US"/>
              <a:t>A Definition</a:t>
            </a:r>
            <a:endParaRPr/>
          </a:p>
        </p:txBody>
      </p:sp>
      <p:sp>
        <p:nvSpPr>
          <p:cNvPr id="149" name="Google Shape;149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“In reinforcement learning (RL), the goal is for an agent to learn a policy π—a mapping from states to actions or probability distributions over actions—that incurs high reward (</a:t>
            </a:r>
            <a:r>
              <a:rPr lang="en-US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Sutton and Barto, 1998</a:t>
            </a:r>
            <a:r>
              <a:rPr lang="en-US"/>
              <a:t>). The policy specifies for each state what action the agent should take.”</a:t>
            </a:r>
            <a:br>
              <a:rPr lang="en-US"/>
            </a:br>
            <a:r>
              <a:rPr lang="en-US"/>
              <a:t>(Doroudi et al., 2018)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ce05223f2_0_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Terms</a:t>
            </a:r>
            <a:endParaRPr/>
          </a:p>
        </p:txBody>
      </p:sp>
      <p:sp>
        <p:nvSpPr>
          <p:cNvPr id="156" name="Google Shape;156;g31ce05223f2_0_6"/>
          <p:cNvSpPr txBox="1"/>
          <p:nvPr>
            <p:ph idx="1" type="body"/>
          </p:nvPr>
        </p:nvSpPr>
        <p:spPr>
          <a:xfrm>
            <a:off x="680500" y="141765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reward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transition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g31ce05223f2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800" y="3630775"/>
            <a:ext cx="7642999" cy="29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Reinforcement Learning</a:t>
            </a:r>
            <a:endParaRPr/>
          </a:p>
        </p:txBody>
      </p:sp>
      <p:sp>
        <p:nvSpPr>
          <p:cNvPr id="163" name="Google Shape;163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How is reinforcement learning different than everything else we have studied this semester?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Multi-arm bandit</a:t>
            </a:r>
            <a:endParaRPr/>
          </a:p>
        </p:txBody>
      </p:sp>
      <p:sp>
        <p:nvSpPr>
          <p:cNvPr id="169" name="Google Shape;169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What does a multi-arm bandit try to figure out?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Multi-arm bandit</a:t>
            </a:r>
            <a:endParaRPr/>
          </a:p>
        </p:txBody>
      </p:sp>
      <p:sp>
        <p:nvSpPr>
          <p:cNvPr id="175" name="Google Shape;175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What does a multi-arm bandit try to figure out?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Which policy of a set it should use, based on reward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No contextual or temporal effects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Exploration and Exploitation</a:t>
            </a:r>
            <a:endParaRPr/>
          </a:p>
        </p:txBody>
      </p:sp>
      <p:sp>
        <p:nvSpPr>
          <p:cNvPr id="181" name="Google Shape;181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If things are working as expected, how does a multi-armed bandit use each of these over time?</a:t>
            </a:r>
            <a:endParaRPr/>
          </a:p>
        </p:txBody>
      </p:sp>
      <p:pic>
        <p:nvPicPr>
          <p:cNvPr id="182" name="Google Shape;1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588" y="3429000"/>
            <a:ext cx="4922834" cy="31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When would you want to use it?</a:t>
            </a:r>
            <a:endParaRPr/>
          </a:p>
        </p:txBody>
      </p:sp>
      <p:sp>
        <p:nvSpPr>
          <p:cNvPr id="188" name="Google Shape;188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 the real world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Questions? Comments?</a:t>
            </a:r>
            <a:endParaRPr/>
          </a:p>
        </p:txBody>
      </p:sp>
      <p:sp>
        <p:nvSpPr>
          <p:cNvPr id="194" name="Google Shape;194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Contextual multi-arm bandit</a:t>
            </a:r>
            <a:endParaRPr/>
          </a:p>
        </p:txBody>
      </p:sp>
      <p:sp>
        <p:nvSpPr>
          <p:cNvPr id="200" name="Google Shape;200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What is the difference between a contextual multi-arm bandit and a regular multi-arm bandit?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CA4</a:t>
            </a:r>
            <a:endParaRPr/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Any questions?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Contextual multi-arm bandit</a:t>
            </a:r>
            <a:endParaRPr/>
          </a:p>
        </p:txBody>
      </p:sp>
      <p:sp>
        <p:nvSpPr>
          <p:cNvPr id="206" name="Google Shape;206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What is the difference between a contextual multi-arm bandit and a regular multi-arm bandit?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Now there’s context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So the algorithm tries to figure out what action to use in a given context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What are some contextual factors that would be relevant</a:t>
            </a:r>
            <a:endParaRPr/>
          </a:p>
        </p:txBody>
      </p:sp>
      <p:sp>
        <p:nvSpPr>
          <p:cNvPr id="212" name="Google Shape;212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For deciding what activity a math tutoring system should provide?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What are some contextual factors that would be relevant</a:t>
            </a:r>
            <a:endParaRPr/>
          </a:p>
        </p:txBody>
      </p:sp>
      <p:sp>
        <p:nvSpPr>
          <p:cNvPr id="218" name="Google Shape;218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For deciding which lesson to give a student next, in an online course?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Questions? Comments?</a:t>
            </a:r>
            <a:endParaRPr/>
          </a:p>
        </p:txBody>
      </p:sp>
      <p:sp>
        <p:nvSpPr>
          <p:cNvPr id="224" name="Google Shape;224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Non-stationary bandit</a:t>
            </a:r>
            <a:endParaRPr/>
          </a:p>
        </p:txBody>
      </p:sp>
      <p:sp>
        <p:nvSpPr>
          <p:cNvPr id="230" name="Google Shape;230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What is the difference between a non-stationary bandit and a regular multi-arm bandit?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Non-stationary bandit</a:t>
            </a:r>
            <a:endParaRPr/>
          </a:p>
        </p:txBody>
      </p:sp>
      <p:sp>
        <p:nvSpPr>
          <p:cNvPr id="236" name="Google Shape;236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What is the difference between a non-stationary bandit and a regular multi-arm bandit?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The reward might be changing over time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What are some educational examples where reward function could shift?</a:t>
            </a:r>
            <a:endParaRPr/>
          </a:p>
        </p:txBody>
      </p:sp>
      <p:sp>
        <p:nvSpPr>
          <p:cNvPr id="242" name="Google Shape;242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Markov Decision Process (MDP)</a:t>
            </a:r>
            <a:endParaRPr/>
          </a:p>
        </p:txBody>
      </p:sp>
      <p:sp>
        <p:nvSpPr>
          <p:cNvPr id="248" name="Google Shape;248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How are MDPs different than bandits?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Markov Decision Process (MDP)</a:t>
            </a:r>
            <a:endParaRPr/>
          </a:p>
        </p:txBody>
      </p:sp>
      <p:sp>
        <p:nvSpPr>
          <p:cNvPr id="254" name="Google Shape;254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How are MDPs different than bandits?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They assume that the environment can be in one of several states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Reward for action depends on state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They need to learn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Reward for each state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Transition probabilities between states based on actions it takes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Can you give some examples</a:t>
            </a:r>
            <a:endParaRPr/>
          </a:p>
        </p:txBody>
      </p:sp>
      <p:sp>
        <p:nvSpPr>
          <p:cNvPr id="260" name="Google Shape;260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 an intelligent tutoring system, what might be the student’s state, that would cause the tutoring system to choose a different teaching strategy?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CA4</a:t>
            </a:r>
            <a:endParaRPr/>
          </a:p>
        </p:txBody>
      </p:sp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Task: Use LLMs to build a prediction model that detects if students are commenting on the process in their peer feedback when evaluating other students’ math solutions.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en-US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.g. “I like how you had 20 then subtracted 12 and got 8”.</a:t>
            </a:r>
            <a:endParaRPr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4295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>
                <a:solidFill>
                  <a:srgbClr val="000000"/>
                </a:solidFill>
              </a:rPr>
              <a:t>Goal: #BeatZhangetal.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simple MDP</a:t>
            </a:r>
            <a:endParaRPr/>
          </a:p>
        </p:txBody>
      </p:sp>
      <p:sp>
        <p:nvSpPr>
          <p:cNvPr id="266" name="Google Shape;266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 am a monkey. 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It is either raining or sunny. 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 can pick mangos or attack tourists.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My actions do not affect the state.</a:t>
            </a:r>
            <a:endParaRPr/>
          </a:p>
          <a:p>
            <a:pPr indent="-20066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Transition(Rainy-&gt;Sunny | Attack) = 0.3	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Transition(Rainy-&gt;Sunny | Pick) = 0.3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Transition(Sunny-&gt;Rainy| Attack) = 0.4	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Transition(Sunny-&gt;Rainy | Pick) = 0.4</a:t>
            </a:r>
            <a:endParaRPr/>
          </a:p>
          <a:p>
            <a:pPr indent="-20066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Reward (Sunny, Attack) = 0.8		Reward(Sunny, Pick) = 0.6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Reward (Rainy, Attack) = 0.1		Reward(Rainy, Pick) = 0.4</a:t>
            </a:r>
            <a:endParaRPr/>
          </a:p>
          <a:p>
            <a:pPr indent="-20066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simple MDP</a:t>
            </a:r>
            <a:endParaRPr/>
          </a:p>
        </p:txBody>
      </p:sp>
      <p:sp>
        <p:nvSpPr>
          <p:cNvPr id="272" name="Google Shape;272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 am a monkey. 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Tourists are careless or vigilant.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 can pick mangos or attack tourists.</a:t>
            </a:r>
            <a:endParaRPr/>
          </a:p>
          <a:p>
            <a:pPr indent="-20066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Transition(Careless-&gt;Vigilant| Attack) = 0.9	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Transition(Careless-&gt;Vigilant | Pick) = 0.05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Transition(Vigilant-&gt;Careless| Attack) = 0.01	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Transition(Vigilant-&gt;Careless | Pick) = 0.1</a:t>
            </a:r>
            <a:endParaRPr/>
          </a:p>
          <a:p>
            <a:pPr indent="-20066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Reward (Vigilant, Attack) = 0.1	Reward(Vigilant, Pick) = 0.3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Reward (Careless, Attack) = 0.95	Reward(Careless, Pick) = 0.6</a:t>
            </a:r>
            <a:endParaRPr/>
          </a:p>
          <a:p>
            <a:pPr indent="-20066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simple MDP</a:t>
            </a:r>
            <a:endParaRPr/>
          </a:p>
        </p:txBody>
      </p:sp>
      <p:sp>
        <p:nvSpPr>
          <p:cNvPr id="278" name="Google Shape;278;p32"/>
          <p:cNvSpPr txBox="1"/>
          <p:nvPr>
            <p:ph idx="1" type="body"/>
          </p:nvPr>
        </p:nvSpPr>
        <p:spPr>
          <a:xfrm>
            <a:off x="457200" y="16002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 am a monkey.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Tourists are careless or vigilant.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 can pick mangos or attack tourists.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Transition(Careless-&gt;Vigilant| Attack) = 0.9	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Transition(Careless-&gt;Vigilant | Pick) = 0.05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Transition(Vigilant-&gt;Careless| Attack) = 0.01	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Transition(Vigilant-&gt;Careless | Pick) = 0.1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Reward (Vigilant, Attack) = 0.1		Reward(Vigilant, Pick) = 0.3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Reward (Careless, Attack) = 0.95		Reward(Careless, Pick) = 0.6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Short-term, it is better to attack when careless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simple MDP</a:t>
            </a:r>
            <a:endParaRPr/>
          </a:p>
        </p:txBody>
      </p:sp>
      <p:sp>
        <p:nvSpPr>
          <p:cNvPr id="284" name="Google Shape;284;p33"/>
          <p:cNvSpPr txBox="1"/>
          <p:nvPr>
            <p:ph idx="1" type="body"/>
          </p:nvPr>
        </p:nvSpPr>
        <p:spPr>
          <a:xfrm>
            <a:off x="457200" y="16002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 am a monkey.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Tourists are careless or vigilant.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 can pick mangos or attack tourists.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Transition(Careless-&gt;Vigilant| Attack) = 0.9	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Transition(Careless-&gt;Vigilant | Pick) = 0.05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Transition(Vigilant-&gt;Careless| Attack) = 0.01	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Transition(Vigilant-&gt;Careless | Pick) = 0.1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Reward (Vigilant, Attack) = 0.1		Reward(Vigilant, Pick) = 0.3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Reward (Careless, Attack) = 0.95		Reward(Careless, Pick) = 0.6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Short-term, it is better to attack when careless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But long-term, it is actually better to pick even when careless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And MDPs can be set up to take this into account in selecting a policy!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simple MDP</a:t>
            </a:r>
            <a:endParaRPr/>
          </a:p>
        </p:txBody>
      </p:sp>
      <p:sp>
        <p:nvSpPr>
          <p:cNvPr id="290" name="Google Shape;290;p34"/>
          <p:cNvSpPr txBox="1"/>
          <p:nvPr>
            <p:ph idx="1" type="body"/>
          </p:nvPr>
        </p:nvSpPr>
        <p:spPr>
          <a:xfrm>
            <a:off x="457200" y="16002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 am a monkey.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Tourists are careless or vigilant.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 can pick mangos or attack tourists.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Transition(Careless-&gt;Vigilant| Attack) = 0.9	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Transition(Careless-&gt;Vigilant | Pick) = 0.05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Transition(Vigilant-&gt;Careless| Attack) = 0.01	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Transition(Vigilant-&gt;Careless | Pick) = 0.1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Reward (Vigilant, Attack) = 0.1		Reward(Vigilant, Pick) = 0.3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Reward (Careless, Attack) = 0.95		Reward(Careless, Pick) = 0.6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Short-term, it is better to attack when careless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But long-term, it is actually better to pick even when careless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If only the monkeys </a:t>
            </a:r>
            <a:r>
              <a:rPr lang="en-US" strike="sngStrike"/>
              <a:t>I  </a:t>
            </a:r>
            <a:r>
              <a:rPr lang="en-US">
                <a:solidFill>
                  <a:srgbClr val="38761D"/>
                </a:solidFill>
              </a:rPr>
              <a:t>(Ryan)</a:t>
            </a:r>
            <a:r>
              <a:rPr lang="en-US"/>
              <a:t> met in Bali agreed with this logic…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that’s so</a:t>
            </a:r>
            <a:endParaRPr/>
          </a:p>
        </p:txBody>
      </p:sp>
      <p:sp>
        <p:nvSpPr>
          <p:cNvPr id="296" name="Google Shape;296;p35"/>
          <p:cNvSpPr txBox="1"/>
          <p:nvPr>
            <p:ph idx="1" type="body"/>
          </p:nvPr>
        </p:nvSpPr>
        <p:spPr>
          <a:xfrm>
            <a:off x="457200" y="1600200"/>
            <a:ext cx="8229600" cy="51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Transition(Careless-&gt;Vigilant| Attack) = 0.9	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Transition(Careless-&gt;Vigilant | Pick) = 0.05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Transition(Vigilant-&gt;Careless| Attack) = 0.01	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Transition(Vigilant-&gt;Careless | Pick) = 0.1</a:t>
            </a:r>
            <a:endParaRPr/>
          </a:p>
          <a:p>
            <a:pPr indent="-20066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Reward (Vigilant, Attack) = 0.1	Reward(Vigilant, Pick) = 0.3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Reward (Careless, Attack) = 0.95	Reward(Careless, Pick) = 0.6</a:t>
            </a:r>
            <a:endParaRPr/>
          </a:p>
          <a:p>
            <a:pPr indent="-20066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Start: Careless. Strategy: Pick, Pick, Pick. </a:t>
            </a:r>
            <a:br>
              <a:rPr lang="en-US"/>
            </a:b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Reward = 0.6+</a:t>
            </a:r>
            <a:br>
              <a:rPr lang="en-US"/>
            </a:br>
            <a:r>
              <a:rPr lang="en-US"/>
              <a:t>0.05*0.3+0.95*0.6+</a:t>
            </a:r>
            <a:br>
              <a:rPr lang="en-US"/>
            </a:br>
            <a:r>
              <a:rPr lang="en-US"/>
              <a:t>0.05*0.1*0.6+0.05*0.9*0.3    +     0.95*0.95*0.6+0.95*0.05*0.3</a:t>
            </a:r>
            <a:br>
              <a:rPr lang="en-US"/>
            </a:br>
            <a:br>
              <a:rPr lang="en-US"/>
            </a:br>
            <a:r>
              <a:rPr lang="en-US"/>
              <a:t>Reward = 0.6+0.02+0.57+0.01 +.5 = 1.7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Why that’s so</a:t>
            </a:r>
            <a:endParaRPr/>
          </a:p>
        </p:txBody>
      </p:sp>
      <p:sp>
        <p:nvSpPr>
          <p:cNvPr id="302" name="Google Shape;302;p36"/>
          <p:cNvSpPr txBox="1"/>
          <p:nvPr>
            <p:ph idx="1" type="body"/>
          </p:nvPr>
        </p:nvSpPr>
        <p:spPr>
          <a:xfrm>
            <a:off x="457200" y="16002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Transition(Careless-&gt;Vigilant| Attack) = 0.9	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Transition(Careless-&gt;Vigilant | Pick) = 0.05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Transition(Vigilant-&gt;Careless| Attack) = 0.01	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Transition(Vigilant-&gt;Careless | Pick) = 0.1</a:t>
            </a:r>
            <a:endParaRPr/>
          </a:p>
          <a:p>
            <a:pPr indent="-20066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Reward (Vigilant, Attack) = 0.2	Reward(Vigilant, Pick) = 0.3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Reward (Careless, Attack) = 0.95	Reward(Careless, Pick) = 0.6</a:t>
            </a:r>
            <a:endParaRPr/>
          </a:p>
          <a:p>
            <a:pPr indent="-20066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Start: Careless. Strategy: Attack, Pick, Pick. </a:t>
            </a:r>
            <a:br>
              <a:rPr lang="en-US"/>
            </a:b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Reward = 0.95+</a:t>
            </a:r>
            <a:br>
              <a:rPr lang="en-US"/>
            </a:br>
            <a:r>
              <a:rPr lang="en-US"/>
              <a:t>0.9*0.3+0.1*0.6+</a:t>
            </a:r>
            <a:br>
              <a:rPr lang="en-US"/>
            </a:br>
            <a:r>
              <a:rPr lang="en-US"/>
              <a:t>0.9*0.1*0.6+0.9*0.9*0.3    +     0.1*0.1*0.6+0.1*0.9*0.3</a:t>
            </a:r>
            <a:br>
              <a:rPr lang="en-US"/>
            </a:br>
            <a:br>
              <a:rPr lang="en-US"/>
            </a:br>
            <a:r>
              <a:rPr lang="en-US"/>
              <a:t>Reward = 0.95 + 0.33 + 0.3 + 0.03 = 1.6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Questions? Comments?</a:t>
            </a:r>
            <a:endParaRPr/>
          </a:p>
        </p:txBody>
      </p:sp>
      <p:sp>
        <p:nvSpPr>
          <p:cNvPr id="308" name="Google Shape;308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Why the monkeys in Bali don’t take this into account</a:t>
            </a:r>
            <a:endParaRPr/>
          </a:p>
        </p:txBody>
      </p:sp>
      <p:sp>
        <p:nvSpPr>
          <p:cNvPr id="314" name="Google Shape;314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Because they are Finite-Horizon MDPs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They know that if they are the first monkey to attack me, they will achieve their reward and never see me again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Some other later monkey will receive the penalty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9"/>
          <p:cNvSpPr txBox="1"/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DALL-E 3’s rendition of </a:t>
            </a:r>
            <a:r>
              <a:rPr lang="en-US" strike="sngStrike"/>
              <a:t>my</a:t>
            </a:r>
            <a:r>
              <a:rPr lang="en-US"/>
              <a:t> </a:t>
            </a:r>
            <a:r>
              <a:rPr lang="en-US">
                <a:solidFill>
                  <a:srgbClr val="38761D"/>
                </a:solidFill>
              </a:rPr>
              <a:t>Prof. Baker’s</a:t>
            </a:r>
            <a:r>
              <a:rPr lang="en-US"/>
              <a:t> trauma</a:t>
            </a:r>
            <a:endParaRPr/>
          </a:p>
        </p:txBody>
      </p:sp>
      <p:pic>
        <p:nvPicPr>
          <p:cNvPr descr="A person with a camera and a monkey in the jungle&#10;&#10;Description automatically generated" id="320" name="Google Shape;320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782" y="1295400"/>
            <a:ext cx="792043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descr="Generated by DALL·E" id="321" name="Google Shape;321;p39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9"/>
          <p:cNvSpPr/>
          <p:nvPr/>
        </p:nvSpPr>
        <p:spPr>
          <a:xfrm>
            <a:off x="228600" y="5967682"/>
            <a:ext cx="902400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create a realistic photo of a monkey attacking a tourist by jumping on them, in a tropical rainforest.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beautiful misty mountains in the background. </a:t>
            </a: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adjust the image to make the tourist 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middle-aged man with glasses and graying hair.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b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CA4</a:t>
            </a:r>
            <a:endParaRPr/>
          </a:p>
        </p:txBody>
      </p:sp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Who here used LLMs to improve the </a:t>
            </a:r>
            <a:r>
              <a:rPr b="1" lang="en-US"/>
              <a:t>input</a:t>
            </a:r>
            <a:r>
              <a:rPr lang="en-US"/>
              <a:t> to the model (e.g. data augmentation, providing context)?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Post “input” in the chat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Improvement in model performance?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Delayed and Immediate Rewards</a:t>
            </a:r>
            <a:endParaRPr/>
          </a:p>
        </p:txBody>
      </p:sp>
      <p:sp>
        <p:nvSpPr>
          <p:cNvPr id="328" name="Google Shape;328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Rewards can be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Short-term/immediate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Long-term (but same reward signal)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Delayed (inherently delayed signal)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Delayed and Immediate Rewards</a:t>
            </a:r>
            <a:endParaRPr/>
          </a:p>
        </p:txBody>
      </p:sp>
      <p:sp>
        <p:nvSpPr>
          <p:cNvPr id="334" name="Google Shape;334;p4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Rewards can be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Short-term/immediate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Get mango now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Long-term (but same reward signal)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Maximum mangos over time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Delayed (inherently delayed signal)</a:t>
            </a:r>
            <a:endParaRPr/>
          </a:p>
          <a:p>
            <a:pPr indent="-2286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Impact on Balinese tourism economy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Consideration of Rewards Over Time (Q-Learning, Deep Q-Learning)</a:t>
            </a:r>
            <a:endParaRPr/>
          </a:p>
        </p:txBody>
      </p:sp>
      <p:sp>
        <p:nvSpPr>
          <p:cNvPr id="340" name="Google Shape;340;p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Adds a discounting factor for future rewards, as certainty is lower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Questions? Comments?</a:t>
            </a:r>
            <a:endParaRPr/>
          </a:p>
        </p:txBody>
      </p:sp>
      <p:sp>
        <p:nvSpPr>
          <p:cNvPr id="346" name="Google Shape;346;p4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Break into groups</a:t>
            </a:r>
            <a:endParaRPr/>
          </a:p>
        </p:txBody>
      </p:sp>
      <p:sp>
        <p:nvSpPr>
          <p:cNvPr id="352" name="Google Shape;352;p44"/>
          <p:cNvSpPr txBox="1"/>
          <p:nvPr>
            <p:ph idx="1" type="body"/>
          </p:nvPr>
        </p:nvSpPr>
        <p:spPr>
          <a:xfrm>
            <a:off x="457200" y="1600200"/>
            <a:ext cx="84582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Come up with a simple MDP for some real-world problem in education (no monkeys, please)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What is your problem?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What is the reward? Is it short-term or long-term?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What are the actions?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What are the states?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Can you create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 simple state transition diagram</a:t>
            </a:r>
            <a:endParaRPr/>
          </a:p>
          <a:p>
            <a:pPr indent="-285750" lvl="1" marL="74295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A table of rewards for each state/acton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Let’s go over your MDPs</a:t>
            </a:r>
            <a:endParaRPr/>
          </a:p>
        </p:txBody>
      </p:sp>
      <p:sp>
        <p:nvSpPr>
          <p:cNvPr id="358" name="Google Shape;358;p4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POMDPs (Partial-Order MDPs)</a:t>
            </a:r>
            <a:endParaRPr/>
          </a:p>
        </p:txBody>
      </p:sp>
      <p:sp>
        <p:nvSpPr>
          <p:cNvPr id="364" name="Google Shape;364;p4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What’s the difference between a POMDP and an MDP?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POMDPs (Partial-Order MDPs)</a:t>
            </a:r>
            <a:endParaRPr/>
          </a:p>
        </p:txBody>
      </p:sp>
      <p:sp>
        <p:nvSpPr>
          <p:cNvPr id="370" name="Google Shape;370;p47"/>
          <p:cNvSpPr txBox="1"/>
          <p:nvPr>
            <p:ph idx="1" type="body"/>
          </p:nvPr>
        </p:nvSpPr>
        <p:spPr>
          <a:xfrm>
            <a:off x="457200" y="1555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What’s the difference between a POMDP and an MDP?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We cannot directly observe the state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Need to estimate the state based on observation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Which tourist looks more vigilant?</a:t>
            </a:r>
            <a:endParaRPr/>
          </a:p>
        </p:txBody>
      </p:sp>
      <p:pic>
        <p:nvPicPr>
          <p:cNvPr descr="A person and person running on a path in a jungle&#10;&#10;Description automatically generated" id="376" name="Google Shape;376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782" y="1600200"/>
            <a:ext cx="7920435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Questions? Comments?</a:t>
            </a:r>
            <a:endParaRPr/>
          </a:p>
        </p:txBody>
      </p:sp>
      <p:sp>
        <p:nvSpPr>
          <p:cNvPr id="382" name="Google Shape;382;p4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CA4</a:t>
            </a:r>
            <a:endParaRPr/>
          </a:p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Who here used LLMs to obtain </a:t>
            </a:r>
            <a:r>
              <a:rPr b="1" lang="en-US"/>
              <a:t>inferences</a:t>
            </a:r>
            <a:r>
              <a:rPr lang="en-US"/>
              <a:t>?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Post “inferences” in the chat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431800" lvl="0" marL="342900" rtl="0" algn="l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Improvement in model performance?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(Ju et al., 2020)</a:t>
            </a:r>
            <a:endParaRPr/>
          </a:p>
        </p:txBody>
      </p:sp>
      <p:sp>
        <p:nvSpPr>
          <p:cNvPr id="388" name="Google Shape;388;p5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Students used intelligent tutoring system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True reward: pre-post test gains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Proxy: </a:t>
            </a:r>
            <a:endParaRPr/>
          </a:p>
          <a:p>
            <a:pPr indent="-285750" lvl="1" marL="74295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142 features of student performance at action-by-action level</a:t>
            </a:r>
            <a:endParaRPr/>
          </a:p>
          <a:p>
            <a:pPr indent="-285750" lvl="1" marL="74295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Neural network used to predict pre-post test gains from features</a:t>
            </a:r>
            <a:endParaRPr/>
          </a:p>
          <a:p>
            <a:pPr indent="-285750" lvl="1" marL="74295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/>
              <a:t>Changes in predicting pre-post test gains used as proxy reward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Policies induced using proxy rewards and Deep Q-Network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Any questions?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Bassen et al. (2020)</a:t>
            </a:r>
            <a:endParaRPr/>
          </a:p>
        </p:txBody>
      </p:sp>
      <p:sp>
        <p:nvSpPr>
          <p:cNvPr id="394" name="Google Shape;394;p51"/>
          <p:cNvSpPr txBox="1"/>
          <p:nvPr>
            <p:ph idx="1" type="body"/>
          </p:nvPr>
        </p:nvSpPr>
        <p:spPr>
          <a:xfrm>
            <a:off x="457200" y="1600200"/>
            <a:ext cx="8229600" cy="4983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“Introduction to Linear Algebra” online mini-course for Amazon.com employees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3 skills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4 activities per skill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Video explanations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Written descriptions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Worked examples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Assessment questions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RL used to sequence (and skip) activities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Bassen et al. (2020)</a:t>
            </a:r>
            <a:endParaRPr/>
          </a:p>
        </p:txBody>
      </p:sp>
      <p:sp>
        <p:nvSpPr>
          <p:cNvPr id="400" name="Google Shape;400;p5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Higher rate of course completion for RL than linear or self-directed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Learners completed course with much less content for RL than other conditions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Bassen et al. (2020)</a:t>
            </a:r>
            <a:endParaRPr/>
          </a:p>
        </p:txBody>
      </p:sp>
      <p:sp>
        <p:nvSpPr>
          <p:cNvPr id="406" name="Google Shape;406;p5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Higher learning gains for RL than linear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Strong appearance of lower learning gains for RL than self-directed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Graph looks significant based on error bars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But paper claims p&gt;0.05 (exact p value not given)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407" name="Google Shape;40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4367123"/>
            <a:ext cx="5486400" cy="2490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Questions? Comments?</a:t>
            </a:r>
            <a:endParaRPr/>
          </a:p>
        </p:txBody>
      </p:sp>
      <p:sp>
        <p:nvSpPr>
          <p:cNvPr id="413" name="Google Shape;413;p5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Final Questions about RL?</a:t>
            </a:r>
            <a:endParaRPr/>
          </a:p>
        </p:txBody>
      </p:sp>
      <p:sp>
        <p:nvSpPr>
          <p:cNvPr id="419" name="Google Shape;419;p5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Final Questions about anything?</a:t>
            </a:r>
            <a:endParaRPr/>
          </a:p>
        </p:txBody>
      </p:sp>
      <p:sp>
        <p:nvSpPr>
          <p:cNvPr id="425" name="Google Shape;425;p5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That’s It</a:t>
            </a:r>
            <a:endParaRPr/>
          </a:p>
        </p:txBody>
      </p:sp>
      <p:sp>
        <p:nvSpPr>
          <p:cNvPr id="431" name="Google Shape;431;p58"/>
          <p:cNvSpPr txBox="1"/>
          <p:nvPr>
            <p:ph idx="1" type="body"/>
          </p:nvPr>
        </p:nvSpPr>
        <p:spPr>
          <a:xfrm>
            <a:off x="457200" y="1554162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EDUC 6123 Big Data, Education, and Society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Spring 2024, In-person and online sections </a:t>
            </a:r>
            <a:r>
              <a:rPr lang="en-US">
                <a:solidFill>
                  <a:srgbClr val="38761D"/>
                </a:solidFill>
              </a:rPr>
              <a:t>(</a:t>
            </a:r>
            <a:r>
              <a:rPr lang="en-US">
                <a:solidFill>
                  <a:srgbClr val="38761D"/>
                </a:solidFill>
              </a:rPr>
              <a:t>last chance to take course with Professor Baker at Penn)</a:t>
            </a:r>
            <a:endParaRPr>
              <a:solidFill>
                <a:srgbClr val="38761D"/>
              </a:solidFill>
            </a:endParaRPr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Thank you for a great semester!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CA4</a:t>
            </a:r>
            <a:endParaRPr/>
          </a:p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Who here used a different approach to leverage LLMs to build the model?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CA4</a:t>
            </a:r>
            <a:endParaRPr/>
          </a:p>
        </p:txBody>
      </p:sp>
      <p:sp>
        <p:nvSpPr>
          <p:cNvPr id="125" name="Google Shape;125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Any prompt </a:t>
            </a:r>
            <a:r>
              <a:rPr lang="en-US"/>
              <a:t>engineering</a:t>
            </a:r>
            <a:r>
              <a:rPr lang="en-US"/>
              <a:t> strategies that you found particularly helpful in completing CA4?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ce05223f2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Comments? Questions?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Reinforcement Learning</a:t>
            </a:r>
            <a:endParaRPr/>
          </a:p>
        </p:txBody>
      </p:sp>
      <p:sp>
        <p:nvSpPr>
          <p:cNvPr id="137" name="Google Shape;13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2010-01-07T20:34:12Z</dcterms:created>
  <dc:creator>rsbaker</dc:creator>
</cp:coreProperties>
</file>