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663" r:id="rId2"/>
    <p:sldId id="533" r:id="rId3"/>
    <p:sldId id="595" r:id="rId4"/>
    <p:sldId id="569" r:id="rId5"/>
    <p:sldId id="570" r:id="rId6"/>
    <p:sldId id="596" r:id="rId7"/>
    <p:sldId id="597" r:id="rId8"/>
    <p:sldId id="598" r:id="rId9"/>
    <p:sldId id="507" r:id="rId10"/>
    <p:sldId id="966" r:id="rId11"/>
    <p:sldId id="572" r:id="rId12"/>
    <p:sldId id="601" r:id="rId13"/>
    <p:sldId id="651" r:id="rId14"/>
    <p:sldId id="602" r:id="rId15"/>
    <p:sldId id="664" r:id="rId16"/>
    <p:sldId id="604" r:id="rId17"/>
    <p:sldId id="605" r:id="rId18"/>
    <p:sldId id="607" r:id="rId19"/>
    <p:sldId id="610" r:id="rId20"/>
    <p:sldId id="611" r:id="rId21"/>
    <p:sldId id="608" r:id="rId22"/>
    <p:sldId id="609" r:id="rId23"/>
    <p:sldId id="620" r:id="rId24"/>
    <p:sldId id="614" r:id="rId25"/>
    <p:sldId id="615" r:id="rId26"/>
    <p:sldId id="616" r:id="rId27"/>
    <p:sldId id="617" r:id="rId28"/>
    <p:sldId id="618" r:id="rId29"/>
    <p:sldId id="619" r:id="rId30"/>
    <p:sldId id="612" r:id="rId31"/>
    <p:sldId id="621" r:id="rId32"/>
    <p:sldId id="623" r:id="rId33"/>
    <p:sldId id="624" r:id="rId34"/>
    <p:sldId id="625" r:id="rId35"/>
    <p:sldId id="626" r:id="rId36"/>
    <p:sldId id="666" r:id="rId37"/>
    <p:sldId id="667" r:id="rId38"/>
    <p:sldId id="665" r:id="rId39"/>
    <p:sldId id="627" r:id="rId40"/>
    <p:sldId id="629" r:id="rId41"/>
    <p:sldId id="630" r:id="rId42"/>
    <p:sldId id="631" r:id="rId43"/>
    <p:sldId id="632" r:id="rId44"/>
    <p:sldId id="529" r:id="rId45"/>
    <p:sldId id="657" r:id="rId46"/>
    <p:sldId id="659" r:id="rId47"/>
    <p:sldId id="661" r:id="rId48"/>
    <p:sldId id="660" r:id="rId49"/>
    <p:sldId id="653" r:id="rId50"/>
    <p:sldId id="500" r:id="rId51"/>
    <p:sldId id="670" r:id="rId52"/>
    <p:sldId id="96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78" d="100"/>
          <a:sy n="78" d="100"/>
        </p:scale>
        <p:origin x="1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EDUC6191</a:t>
            </a:r>
            <a:br>
              <a:rPr lang="en-US" dirty="0"/>
            </a:br>
            <a:r>
              <a:rPr lang="en-US" dirty="0"/>
              <a:t>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7CE46-C4C5-CBCE-409C-BE74D0827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ADEA2-A9E4-E788-7D53-2E4C5BD1C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643628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Textbook/Readings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any questions about detector confidence?</a:t>
            </a:r>
          </a:p>
        </p:txBody>
      </p:sp>
    </p:spTree>
    <p:extLst>
      <p:ext uri="{BB962C8B-B14F-4D97-AF65-F5344CB8AC3E}">
        <p14:creationId xmlns:p14="http://schemas.microsoft.com/office/powerpoint/2010/main" val="4108510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detector confidence value?</a:t>
            </a:r>
          </a:p>
        </p:txBody>
      </p:sp>
    </p:spTree>
    <p:extLst>
      <p:ext uri="{BB962C8B-B14F-4D97-AF65-F5344CB8AC3E}">
        <p14:creationId xmlns:p14="http://schemas.microsoft.com/office/powerpoint/2010/main" val="1962289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pluses and minuses of making sharp distinctions at 50% confidence?</a:t>
            </a:r>
          </a:p>
        </p:txBody>
      </p:sp>
    </p:spTree>
    <p:extLst>
      <p:ext uri="{BB962C8B-B14F-4D97-AF65-F5344CB8AC3E}">
        <p14:creationId xmlns:p14="http://schemas.microsoft.com/office/powerpoint/2010/main" val="2022562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real-world cases where it makes sense to have two cut-offs? </a:t>
            </a:r>
          </a:p>
        </p:txBody>
      </p:sp>
    </p:spTree>
    <p:extLst>
      <p:ext uri="{BB962C8B-B14F-4D97-AF65-F5344CB8AC3E}">
        <p14:creationId xmlns:p14="http://schemas.microsoft.com/office/powerpoint/2010/main" val="3694895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determine where to place the two cut-offs?</a:t>
            </a:r>
          </a:p>
        </p:txBody>
      </p:sp>
    </p:spTree>
    <p:extLst>
      <p:ext uri="{BB962C8B-B14F-4D97-AF65-F5344CB8AC3E}">
        <p14:creationId xmlns:p14="http://schemas.microsoft.com/office/powerpoint/2010/main" val="685083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any way around having intervention cut-offs </a:t>
            </a:r>
            <a:r>
              <a:rPr lang="en-US" i="1" dirty="0"/>
              <a:t>somewhere?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03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Goodness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18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accuracy?</a:t>
            </a:r>
          </a:p>
          <a:p>
            <a:pPr lvl="1">
              <a:spcBef>
                <a:spcPct val="20000"/>
              </a:spcBef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95866"/>
              </p:ext>
            </p:extLst>
          </p:nvPr>
        </p:nvGraphicFramePr>
        <p:xfrm>
          <a:off x="838200" y="1565847"/>
          <a:ext cx="8077200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8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Detector</a:t>
                      </a:r>
                      <a:br>
                        <a:rPr lang="en-US" sz="1900" dirty="0"/>
                      </a:br>
                      <a:r>
                        <a:rPr lang="en-US" sz="1900" dirty="0"/>
                        <a:t>Academic</a:t>
                      </a:r>
                      <a:r>
                        <a:rPr lang="en-US" sz="1900" baseline="0" dirty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Detector</a:t>
                      </a:r>
                      <a:br>
                        <a:rPr lang="en-US" sz="1900" dirty="0"/>
                      </a:br>
                      <a:r>
                        <a:rPr lang="en-US" sz="1900" dirty="0"/>
                        <a:t>No Academic</a:t>
                      </a:r>
                      <a:r>
                        <a:rPr lang="en-US" sz="1900" baseline="0" dirty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Data</a:t>
                      </a:r>
                      <a:br>
                        <a:rPr lang="en-US" sz="1900" b="1" dirty="0"/>
                      </a:br>
                      <a:r>
                        <a:rPr lang="en-US" sz="1900" b="1" dirty="0"/>
                        <a:t>Suspension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Data</a:t>
                      </a:r>
                      <a:br>
                        <a:rPr lang="en-US" sz="1900" b="1" dirty="0"/>
                      </a:br>
                      <a:r>
                        <a:rPr lang="en-US" sz="1900" b="1" dirty="0"/>
                        <a:t>No Suspension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140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43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discuss Creative Assignment 1</a:t>
            </a:r>
          </a:p>
          <a:p>
            <a:endParaRPr lang="en-US" dirty="0"/>
          </a:p>
          <a:p>
            <a:r>
              <a:rPr lang="en-US" dirty="0"/>
              <a:t>Questions? Comments? Observations?</a:t>
            </a:r>
          </a:p>
        </p:txBody>
      </p:sp>
    </p:spTree>
    <p:extLst>
      <p:ext uri="{BB962C8B-B14F-4D97-AF65-F5344CB8AC3E}">
        <p14:creationId xmlns:p14="http://schemas.microsoft.com/office/powerpoint/2010/main" val="1507774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lvl="1">
              <a:spcBef>
                <a:spcPct val="20000"/>
              </a:spcBef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47665"/>
              </p:ext>
            </p:extLst>
          </p:nvPr>
        </p:nvGraphicFramePr>
        <p:xfrm>
          <a:off x="838200" y="1565847"/>
          <a:ext cx="8077200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8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Detector</a:t>
                      </a:r>
                      <a:br>
                        <a:rPr lang="en-US" sz="1900" dirty="0"/>
                      </a:br>
                      <a:r>
                        <a:rPr lang="en-US" sz="1900" dirty="0"/>
                        <a:t>Academic</a:t>
                      </a:r>
                      <a:r>
                        <a:rPr lang="en-US" sz="1900" baseline="0" dirty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Detector</a:t>
                      </a:r>
                      <a:br>
                        <a:rPr lang="en-US" sz="1900" dirty="0"/>
                      </a:br>
                      <a:r>
                        <a:rPr lang="en-US" sz="1900" dirty="0"/>
                        <a:t>No Academic</a:t>
                      </a:r>
                      <a:r>
                        <a:rPr lang="en-US" sz="1900" baseline="0" dirty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Data</a:t>
                      </a:r>
                      <a:br>
                        <a:rPr lang="en-US" sz="1900" b="1" dirty="0"/>
                      </a:br>
                      <a:r>
                        <a:rPr lang="en-US" sz="1900" b="1" dirty="0"/>
                        <a:t>Suspension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Data</a:t>
                      </a:r>
                      <a:br>
                        <a:rPr lang="en-US" sz="1900" b="1" dirty="0"/>
                      </a:br>
                      <a:r>
                        <a:rPr lang="en-US" sz="1900" b="1" dirty="0"/>
                        <a:t>No Suspension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140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626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it bad?</a:t>
            </a:r>
          </a:p>
        </p:txBody>
      </p:sp>
    </p:spTree>
    <p:extLst>
      <p:ext uri="{BB962C8B-B14F-4D97-AF65-F5344CB8AC3E}">
        <p14:creationId xmlns:p14="http://schemas.microsoft.com/office/powerpoint/2010/main" val="1420482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Kappa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</p:txBody>
      </p:sp>
    </p:spTree>
    <p:extLst>
      <p:ext uri="{BB962C8B-B14F-4D97-AF65-F5344CB8AC3E}">
        <p14:creationId xmlns:p14="http://schemas.microsoft.com/office/powerpoint/2010/main" val="12823579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57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409" y="1715179"/>
            <a:ext cx="4472592" cy="461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78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94164"/>
            <a:ext cx="41529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26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71518"/>
            <a:ext cx="4124325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11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011" y="1676400"/>
            <a:ext cx="40481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56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7" y="1752600"/>
            <a:ext cx="40862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73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20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89A88-FB0E-4D93-8F9B-CA9851A7D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Tools for CA1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39956-3F13-4826-B57E-EB286C85D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Python? </a:t>
            </a:r>
          </a:p>
          <a:p>
            <a:r>
              <a:rPr lang="en-US" dirty="0"/>
              <a:t>Anything else?</a:t>
            </a:r>
          </a:p>
        </p:txBody>
      </p:sp>
    </p:spTree>
    <p:extLst>
      <p:ext uri="{BB962C8B-B14F-4D97-AF65-F5344CB8AC3E}">
        <p14:creationId xmlns:p14="http://schemas.microsoft.com/office/powerpoint/2010/main" val="23809756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 ROC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774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questions about AUC ROC?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2971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0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Precision = 		TP</a:t>
            </a:r>
          </a:p>
          <a:p>
            <a:pPr marL="457200" lvl="1" indent="0">
              <a:buNone/>
            </a:pPr>
            <a:r>
              <a:rPr lang="en-US" dirty="0"/>
              <a:t>			        TP + FP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Recall = 			TP</a:t>
            </a:r>
          </a:p>
          <a:p>
            <a:pPr marL="457200" lvl="1" indent="0">
              <a:buNone/>
            </a:pPr>
            <a:r>
              <a:rPr lang="en-US" dirty="0"/>
              <a:t>			        TP + FN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962400" y="21336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62400" y="37338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25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they mean?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951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these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Precision =  The probability that a data point classified as true is actually true</a:t>
            </a:r>
          </a:p>
          <a:p>
            <a:endParaRPr lang="en-US" dirty="0"/>
          </a:p>
          <a:p>
            <a:r>
              <a:rPr lang="en-US" dirty="0"/>
              <a:t>Recall = The probability that a data point that is actually true is classified as true 			</a:t>
            </a:r>
          </a:p>
        </p:txBody>
      </p:sp>
    </p:spTree>
    <p:extLst>
      <p:ext uri="{BB962C8B-B14F-4D97-AF65-F5344CB8AC3E}">
        <p14:creationId xmlns:p14="http://schemas.microsoft.com/office/powerpoint/2010/main" val="104979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their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410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E598F-C859-73F5-2DF5-0F2A48E2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Ratio: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F772-5330-50D3-0844-65E7933CC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Our model detects a student will drop out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 model says they will drop out, they are 75% likely to drop out</a:t>
            </a:r>
          </a:p>
          <a:p>
            <a:r>
              <a:rPr lang="en-US" dirty="0"/>
              <a:t>If the model says they won’t drop out, they are 25% likely to drop out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4017F-9FD0-2CE0-9C58-9FF2F1CA3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2728912"/>
            <a:ext cx="65055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290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E598F-C859-73F5-2DF5-0F2A48E2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Ratio: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F772-5330-50D3-0844-65E7933CC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Our model’s prediction uses as a feature whether they were suspended from school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they were suspended from school, they are 20% likely to drop out</a:t>
            </a:r>
          </a:p>
          <a:p>
            <a:r>
              <a:rPr lang="en-US" dirty="0"/>
              <a:t>If they were never suspended, they are 15% likely to drop out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4017F-9FD0-2CE0-9C58-9FF2F1CA3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2728912"/>
            <a:ext cx="65055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758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E598F-C859-73F5-2DF5-0F2A48E2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F772-5330-50D3-0844-65E7933CC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about risk ratio?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4017F-9FD0-2CE0-9C58-9FF2F1CA3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2728912"/>
            <a:ext cx="65055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30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vs RMSE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correlation and RMSE?</a:t>
            </a:r>
          </a:p>
          <a:p>
            <a:endParaRPr lang="en-US" dirty="0"/>
          </a:p>
          <a:p>
            <a:r>
              <a:rPr lang="en-US" dirty="0"/>
              <a:t>What are their relative merits?</a:t>
            </a:r>
          </a:p>
        </p:txBody>
      </p:sp>
    </p:spTree>
    <p:extLst>
      <p:ext uri="{BB962C8B-B14F-4D97-AF65-F5344CB8AC3E}">
        <p14:creationId xmlns:p14="http://schemas.microsoft.com/office/powerpoint/2010/main" val="414704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Anything clever?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anyone have</a:t>
            </a:r>
          </a:p>
          <a:p>
            <a:pPr lvl="1"/>
            <a:r>
              <a:rPr lang="en-US" dirty="0"/>
              <a:t>Something clever they did and want to share?</a:t>
            </a:r>
          </a:p>
          <a:p>
            <a:pPr lvl="1"/>
            <a:r>
              <a:rPr lang="en-US" dirty="0"/>
              <a:t>Something clever they didn’t do but want to discuss?</a:t>
            </a:r>
          </a:p>
          <a:p>
            <a:pPr lvl="1"/>
            <a:r>
              <a:rPr lang="en-US" dirty="0"/>
              <a:t>A concern about how to do this right?</a:t>
            </a:r>
          </a:p>
        </p:txBody>
      </p:sp>
    </p:spTree>
    <p:extLst>
      <p:ext uri="{BB962C8B-B14F-4D97-AF65-F5344CB8AC3E}">
        <p14:creationId xmlns:p14="http://schemas.microsoft.com/office/powerpoint/2010/main" val="42014307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High correlation, low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Low correlation, high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High correlation, high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Low correlation, low RMSE</a:t>
            </a:r>
          </a:p>
        </p:txBody>
      </p:sp>
    </p:spTree>
    <p:extLst>
      <p:ext uri="{BB962C8B-B14F-4D97-AF65-F5344CB8AC3E}">
        <p14:creationId xmlns:p14="http://schemas.microsoft.com/office/powerpoint/2010/main" val="32608410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AIC/BIC vs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AIC is asymptotically equivalent to LOOCV</a:t>
            </a:r>
          </a:p>
          <a:p>
            <a:r>
              <a:rPr lang="en-US" dirty="0"/>
              <a:t>BIC is asymptotically equivalent to k-fold cv</a:t>
            </a:r>
          </a:p>
          <a:p>
            <a:endParaRPr lang="en-US" dirty="0"/>
          </a:p>
          <a:p>
            <a:r>
              <a:rPr lang="en-US" dirty="0"/>
              <a:t>Why might you still want to use cross-validation instead of AIC/BIC?</a:t>
            </a:r>
          </a:p>
          <a:p>
            <a:r>
              <a:rPr lang="en-US" dirty="0"/>
              <a:t>Why might you still want to use AIC/BIC instead of cross-validation?</a:t>
            </a:r>
          </a:p>
        </p:txBody>
      </p:sp>
    </p:spTree>
    <p:extLst>
      <p:ext uri="{BB962C8B-B14F-4D97-AF65-F5344CB8AC3E}">
        <p14:creationId xmlns:p14="http://schemas.microsoft.com/office/powerpoint/2010/main" val="38920082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AIC vs BIC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comments or questions?</a:t>
            </a:r>
          </a:p>
        </p:txBody>
      </p:sp>
    </p:spTree>
    <p:extLst>
      <p:ext uri="{BB962C8B-B14F-4D97-AF65-F5344CB8AC3E}">
        <p14:creationId xmlns:p14="http://schemas.microsoft.com/office/powerpoint/2010/main" val="3548442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LOOCV vs k-fold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</a:t>
            </a:r>
            <a:r>
              <a:rPr lang="en-US"/>
              <a:t>comments or questions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221113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questions, comments, concerns about textbook?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29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</a:t>
            </a:r>
            <a:r>
              <a:rPr lang="en-US" dirty="0" err="1"/>
              <a:t>Kitto</a:t>
            </a:r>
            <a:r>
              <a:rPr lang="en-US" dirty="0"/>
              <a:t> reading?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419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A1A5D-4DB6-4A22-B409-60511374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Kitto</a:t>
            </a:r>
            <a:r>
              <a:rPr lang="en-US" dirty="0"/>
              <a:t> et al.’s warnings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6102F-ED97-462C-9315-BEDBEB0B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Warning 1. For some educational scenarios, reporting improvement in algorithmic performance is insufficient as a form of validation.</a:t>
            </a:r>
          </a:p>
          <a:p>
            <a:endParaRPr lang="en-US" dirty="0"/>
          </a:p>
          <a:p>
            <a:r>
              <a:rPr lang="en-US" dirty="0"/>
              <a:t>Warning 2. Being able to report upon a metric does not mean that you should use it, either in the tool, or in reporting its worth. </a:t>
            </a:r>
          </a:p>
          <a:p>
            <a:endParaRPr lang="en-US" dirty="0"/>
          </a:p>
          <a:p>
            <a:r>
              <a:rPr lang="en-US" dirty="0"/>
              <a:t>Warning 3. Feedback should not necessarily be set at the same resolution that the analytics make possible.</a:t>
            </a:r>
          </a:p>
          <a:p>
            <a:endParaRPr lang="en-US" dirty="0"/>
          </a:p>
          <a:p>
            <a:r>
              <a:rPr lang="en-US" dirty="0"/>
              <a:t>Warning 4. </a:t>
            </a:r>
            <a:r>
              <a:rPr lang="en-US" dirty="0" err="1"/>
              <a:t>Overemphasising</a:t>
            </a:r>
            <a:r>
              <a:rPr lang="en-US" dirty="0"/>
              <a:t> computational accuracy is likely to delay the adoption of LA tools that could already be used productively.</a:t>
            </a:r>
          </a:p>
        </p:txBody>
      </p:sp>
    </p:spTree>
    <p:extLst>
      <p:ext uri="{BB962C8B-B14F-4D97-AF65-F5344CB8AC3E}">
        <p14:creationId xmlns:p14="http://schemas.microsoft.com/office/powerpoint/2010/main" val="575889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A1A5D-4DB6-4A22-B409-60511374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agree?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6102F-ED97-462C-9315-BEDBEB0B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Warning 1. For some educational scenarios, reporting improvement in algorithmic performance is insufficient as a form of validation.</a:t>
            </a:r>
          </a:p>
          <a:p>
            <a:endParaRPr lang="en-US" dirty="0"/>
          </a:p>
          <a:p>
            <a:r>
              <a:rPr lang="en-US" dirty="0"/>
              <a:t>Warning 2. Being able to report upon a metric does not mean that you should use it, either in the tool, or in reporting its worth. </a:t>
            </a:r>
          </a:p>
          <a:p>
            <a:endParaRPr lang="en-US" dirty="0"/>
          </a:p>
          <a:p>
            <a:r>
              <a:rPr lang="en-US" dirty="0"/>
              <a:t>Warning 3. Feedback should not necessarily be set at the same resolution that the analytics make possible.</a:t>
            </a:r>
          </a:p>
          <a:p>
            <a:endParaRPr lang="en-US" dirty="0"/>
          </a:p>
          <a:p>
            <a:r>
              <a:rPr lang="en-US" dirty="0"/>
              <a:t>Warning 4. </a:t>
            </a:r>
            <a:r>
              <a:rPr lang="en-US" dirty="0" err="1"/>
              <a:t>Overemphasising</a:t>
            </a:r>
            <a:r>
              <a:rPr lang="en-US" dirty="0"/>
              <a:t> computational accuracy is likely to delay the adoption of LA tools that could already be used productively.</a:t>
            </a:r>
          </a:p>
        </p:txBody>
      </p:sp>
    </p:spTree>
    <p:extLst>
      <p:ext uri="{BB962C8B-B14F-4D97-AF65-F5344CB8AC3E}">
        <p14:creationId xmlns:p14="http://schemas.microsoft.com/office/powerpoint/2010/main" val="39422521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A1A5D-4DB6-4A22-B409-60511374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Kitto</a:t>
            </a:r>
            <a:r>
              <a:rPr lang="en-US" dirty="0"/>
              <a:t> et al.’s suggestion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6102F-ED97-462C-9315-BEDBEB0B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Once the analytics is embedded in an appropriate learning design we can see that its purpose is to provide enough scaffolding to “start a conversation” between the student and the analytics-driven feedback, or between peers.</a:t>
            </a:r>
          </a:p>
          <a:p>
            <a:endParaRPr lang="en-US" i="1" dirty="0"/>
          </a:p>
          <a:p>
            <a:r>
              <a:rPr lang="en-US" dirty="0"/>
              <a:t>What are the pluses and minuses of </a:t>
            </a:r>
            <a:r>
              <a:rPr lang="en-US"/>
              <a:t>this framing?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18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Jeni reading?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29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matters?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could you do to get better model performance?</a:t>
            </a:r>
          </a:p>
          <a:p>
            <a:endParaRPr lang="en-US" dirty="0"/>
          </a:p>
          <a:p>
            <a:r>
              <a:rPr lang="en-US" dirty="0"/>
              <a:t>(Without doing something invalid)</a:t>
            </a:r>
          </a:p>
        </p:txBody>
      </p:sp>
    </p:spTree>
    <p:extLst>
      <p:ext uri="{BB962C8B-B14F-4D97-AF65-F5344CB8AC3E}">
        <p14:creationId xmlns:p14="http://schemas.microsoft.com/office/powerpoint/2010/main" val="15397237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FC6CE-2CF8-932F-D164-87F9851CE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(2012)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8085D-8195-057D-ECED-8F27FCE5A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idea of looking for a single best measure to choose between classifiers is wrongheaded.”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Why would Powers say this? </a:t>
            </a:r>
            <a:br>
              <a:rPr lang="en-US" dirty="0"/>
            </a:br>
            <a:r>
              <a:rPr lang="en-US" dirty="0"/>
              <a:t>Why is this idea mostly ignored in practice?</a:t>
            </a:r>
          </a:p>
        </p:txBody>
      </p:sp>
    </p:spTree>
    <p:extLst>
      <p:ext uri="{BB962C8B-B14F-4D97-AF65-F5344CB8AC3E}">
        <p14:creationId xmlns:p14="http://schemas.microsoft.com/office/powerpoint/2010/main" val="25375787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0FF1B-6331-F3A1-F919-A7AA305B2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comments </a:t>
            </a:r>
            <a:r>
              <a:rPr lang="en-US"/>
              <a:t>or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80941-F661-DAC5-EAA3-31CD3881F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9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03E3-5FE7-B1A6-1F77-4179B576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on data 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A13B1-C3B8-BF27-5004-6B97E831B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 good thing to thoroughly understand your variables</a:t>
            </a:r>
          </a:p>
          <a:p>
            <a:r>
              <a:rPr lang="en-US" dirty="0"/>
              <a:t>It is a good thing to want to thoroughly understand your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3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03E3-5FE7-B1A6-1F77-4179B576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on data 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A13B1-C3B8-BF27-5004-6B97E831B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university classes, you will often get excellent descriptions of the data (when it’s not simply made up)</a:t>
            </a:r>
          </a:p>
          <a:p>
            <a:r>
              <a:rPr lang="en-US" dirty="0"/>
              <a:t>In the real world, outside of national public databases, data dictionaries will often be low-quality or even non-existent</a:t>
            </a:r>
          </a:p>
          <a:p>
            <a:r>
              <a:rPr lang="en-US" dirty="0"/>
              <a:t>In the real world, variable names will be incomprehensible or – worse yet -- wrong</a:t>
            </a:r>
          </a:p>
        </p:txBody>
      </p:sp>
    </p:spTree>
    <p:extLst>
      <p:ext uri="{BB962C8B-B14F-4D97-AF65-F5344CB8AC3E}">
        <p14:creationId xmlns:p14="http://schemas.microsoft.com/office/powerpoint/2010/main" val="199218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03E3-5FE7-B1A6-1F77-4179B576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could you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A13B1-C3B8-BF27-5004-6B97E831B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strategies to use when you get poorly-described data from someone?</a:t>
            </a:r>
          </a:p>
          <a:p>
            <a:r>
              <a:rPr lang="en-US" dirty="0"/>
              <a:t>Hint: “Ask them to go and write a better data dictionary” almost never works </a:t>
            </a:r>
            <a:r>
              <a:rPr lang="en-US" i="1" dirty="0"/>
              <a:t>even if you pay them for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72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 Concerns?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3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5669</TotalTime>
  <Words>1055</Words>
  <Application>Microsoft Office PowerPoint</Application>
  <PresentationFormat>On-screen Show (4:3)</PresentationFormat>
  <Paragraphs>176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Calibri</vt:lpstr>
      <vt:lpstr>Office Theme</vt:lpstr>
      <vt:lpstr>Core Methods in  Educational Data Mining</vt:lpstr>
      <vt:lpstr>The Homework</vt:lpstr>
      <vt:lpstr>Tools for CA1</vt:lpstr>
      <vt:lpstr>Anything clever?</vt:lpstr>
      <vt:lpstr>What matters?</vt:lpstr>
      <vt:lpstr>A word on data dictionaries</vt:lpstr>
      <vt:lpstr>A word on data dictionaries</vt:lpstr>
      <vt:lpstr>What could you do?</vt:lpstr>
      <vt:lpstr>Questions? Comments? Concerns?</vt:lpstr>
      <vt:lpstr>CA2</vt:lpstr>
      <vt:lpstr>Textbook/Readings</vt:lpstr>
      <vt:lpstr>Detector Confidence</vt:lpstr>
      <vt:lpstr>Detector Confidence</vt:lpstr>
      <vt:lpstr>Detector Confidence</vt:lpstr>
      <vt:lpstr>Detector Confidence</vt:lpstr>
      <vt:lpstr>Detector Confidence</vt:lpstr>
      <vt:lpstr>Detector Confidence</vt:lpstr>
      <vt:lpstr>Goodness Metrics</vt:lpstr>
      <vt:lpstr>Exercise</vt:lpstr>
      <vt:lpstr>Exercise</vt:lpstr>
      <vt:lpstr>Accuracy</vt:lpstr>
      <vt:lpstr>Kappa</vt:lpstr>
      <vt:lpstr>ROC Curve</vt:lpstr>
      <vt:lpstr>Is this a good model or a bad model?</vt:lpstr>
      <vt:lpstr>Is this a good model or a bad model?</vt:lpstr>
      <vt:lpstr>Is this a good model or a bad model?</vt:lpstr>
      <vt:lpstr>Is this a good model or a bad model?</vt:lpstr>
      <vt:lpstr>Is this a good model or a bad model?</vt:lpstr>
      <vt:lpstr>ROC Curve</vt:lpstr>
      <vt:lpstr>AUC ROC</vt:lpstr>
      <vt:lpstr>Any questions about AUC ROC?</vt:lpstr>
      <vt:lpstr>Precision and Recall</vt:lpstr>
      <vt:lpstr>Precision and Recall</vt:lpstr>
      <vt:lpstr>What do these mean?</vt:lpstr>
      <vt:lpstr>Precision and Recall</vt:lpstr>
      <vt:lpstr>Risk Ratio: Exercise</vt:lpstr>
      <vt:lpstr>Risk Ratio: Exercise</vt:lpstr>
      <vt:lpstr>Risk Ratio</vt:lpstr>
      <vt:lpstr>Correlation vs RMSE</vt:lpstr>
      <vt:lpstr>What does it mean?</vt:lpstr>
      <vt:lpstr>AIC/BIC vs Cross-Validation</vt:lpstr>
      <vt:lpstr>AIC vs BIC</vt:lpstr>
      <vt:lpstr>LOOCV vs k-fold CV</vt:lpstr>
      <vt:lpstr>Other questions, comments, concerns about textbook?</vt:lpstr>
      <vt:lpstr>Thoughts on the Kitto reading?</vt:lpstr>
      <vt:lpstr>Kitto et al.’s warnings</vt:lpstr>
      <vt:lpstr>Do you agree?</vt:lpstr>
      <vt:lpstr>Kitto et al.’s suggestion</vt:lpstr>
      <vt:lpstr>Thoughts on the Jeni reading?</vt:lpstr>
      <vt:lpstr>Other questions or comments?</vt:lpstr>
      <vt:lpstr>Powers (2012)</vt:lpstr>
      <vt:lpstr>Last comments or questions?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470</cp:revision>
  <dcterms:created xsi:type="dcterms:W3CDTF">2010-01-07T20:34:12Z</dcterms:created>
  <dcterms:modified xsi:type="dcterms:W3CDTF">2024-09-16T10:55:51Z</dcterms:modified>
</cp:coreProperties>
</file>