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654" r:id="rId3"/>
    <p:sldId id="879" r:id="rId4"/>
    <p:sldId id="655" r:id="rId5"/>
    <p:sldId id="656" r:id="rId6"/>
    <p:sldId id="970" r:id="rId7"/>
    <p:sldId id="659" r:id="rId8"/>
    <p:sldId id="882" r:id="rId9"/>
    <p:sldId id="883" r:id="rId10"/>
    <p:sldId id="663" r:id="rId11"/>
    <p:sldId id="664" r:id="rId12"/>
    <p:sldId id="971" r:id="rId13"/>
    <p:sldId id="972" r:id="rId14"/>
    <p:sldId id="675" r:id="rId15"/>
    <p:sldId id="676" r:id="rId16"/>
    <p:sldId id="677" r:id="rId17"/>
    <p:sldId id="678" r:id="rId18"/>
    <p:sldId id="679" r:id="rId19"/>
    <p:sldId id="880" r:id="rId20"/>
    <p:sldId id="680" r:id="rId21"/>
    <p:sldId id="886" r:id="rId22"/>
    <p:sldId id="881" r:id="rId23"/>
    <p:sldId id="884" r:id="rId24"/>
    <p:sldId id="885" r:id="rId25"/>
    <p:sldId id="684" r:id="rId26"/>
    <p:sldId id="969" r:id="rId27"/>
    <p:sldId id="662" r:id="rId28"/>
    <p:sldId id="665" r:id="rId29"/>
    <p:sldId id="666" r:id="rId30"/>
    <p:sldId id="887" r:id="rId31"/>
    <p:sldId id="888" r:id="rId32"/>
    <p:sldId id="973" r:id="rId33"/>
    <p:sldId id="966" r:id="rId34"/>
    <p:sldId id="968" r:id="rId35"/>
    <p:sldId id="967" r:id="rId36"/>
    <p:sldId id="702" r:id="rId37"/>
    <p:sldId id="703" r:id="rId38"/>
    <p:sldId id="704" r:id="rId39"/>
    <p:sldId id="705" r:id="rId40"/>
    <p:sldId id="706" r:id="rId41"/>
    <p:sldId id="708" r:id="rId42"/>
    <p:sldId id="889" r:id="rId43"/>
    <p:sldId id="30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F711411-5A74-4285-AB94-913E11AEAFC3}">
          <p14:sldIdLst>
            <p14:sldId id="256"/>
            <p14:sldId id="654"/>
            <p14:sldId id="879"/>
            <p14:sldId id="655"/>
            <p14:sldId id="656"/>
            <p14:sldId id="970"/>
            <p14:sldId id="659"/>
            <p14:sldId id="882"/>
            <p14:sldId id="883"/>
            <p14:sldId id="663"/>
            <p14:sldId id="664"/>
            <p14:sldId id="971"/>
            <p14:sldId id="972"/>
            <p14:sldId id="675"/>
            <p14:sldId id="676"/>
            <p14:sldId id="677"/>
            <p14:sldId id="678"/>
            <p14:sldId id="679"/>
            <p14:sldId id="880"/>
            <p14:sldId id="680"/>
            <p14:sldId id="886"/>
            <p14:sldId id="881"/>
            <p14:sldId id="884"/>
            <p14:sldId id="885"/>
            <p14:sldId id="684"/>
            <p14:sldId id="969"/>
            <p14:sldId id="662"/>
            <p14:sldId id="665"/>
            <p14:sldId id="666"/>
            <p14:sldId id="887"/>
            <p14:sldId id="888"/>
            <p14:sldId id="973"/>
            <p14:sldId id="966"/>
            <p14:sldId id="968"/>
            <p14:sldId id="967"/>
            <p14:sldId id="702"/>
            <p14:sldId id="703"/>
            <p14:sldId id="704"/>
            <p14:sldId id="705"/>
            <p14:sldId id="706"/>
            <p14:sldId id="708"/>
            <p14:sldId id="889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80" d="100"/>
          <a:sy n="80" d="100"/>
        </p:scale>
        <p:origin x="2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9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Validity Matters!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Low-quality features will give you low-quality models</a:t>
            </a:r>
          </a:p>
          <a:p>
            <a:endParaRPr lang="en-US" dirty="0"/>
          </a:p>
          <a:p>
            <a:r>
              <a:rPr lang="en-US" dirty="0"/>
              <a:t>Low-quality features = reduced generalizability/more over-fitting</a:t>
            </a:r>
          </a:p>
          <a:p>
            <a:endParaRPr lang="en-US" dirty="0"/>
          </a:p>
          <a:p>
            <a:r>
              <a:rPr lang="en-US" dirty="0"/>
              <a:t>Detailed discussion of this in the Sao Pedro paper</a:t>
            </a:r>
          </a:p>
        </p:txBody>
      </p:sp>
    </p:spTree>
    <p:extLst>
      <p:ext uri="{BB962C8B-B14F-4D97-AF65-F5344CB8AC3E}">
        <p14:creationId xmlns:p14="http://schemas.microsoft.com/office/powerpoint/2010/main" val="217332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good feature?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feature that is potentially meaningfully linked to the construct you want to identify</a:t>
            </a:r>
          </a:p>
        </p:txBody>
      </p:sp>
    </p:spTree>
    <p:extLst>
      <p:ext uri="{BB962C8B-B14F-4D97-AF65-F5344CB8AC3E}">
        <p14:creationId xmlns:p14="http://schemas.microsoft.com/office/powerpoint/2010/main" val="94295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good feature?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feature that is potentially meaningfully linked to the construct you want to identify</a:t>
            </a:r>
          </a:p>
          <a:p>
            <a:endParaRPr lang="en-US" dirty="0"/>
          </a:p>
          <a:p>
            <a:r>
              <a:rPr lang="en-US" dirty="0"/>
              <a:t>You can tell a “just so” story about it</a:t>
            </a:r>
          </a:p>
          <a:p>
            <a:endParaRPr lang="en-US" dirty="0"/>
          </a:p>
          <a:p>
            <a:r>
              <a:rPr lang="en-US" dirty="0"/>
              <a:t>A hypothesized (perhaps unjustified) causal account</a:t>
            </a:r>
          </a:p>
        </p:txBody>
      </p:sp>
    </p:spTree>
    <p:extLst>
      <p:ext uri="{BB962C8B-B14F-4D97-AF65-F5344CB8AC3E}">
        <p14:creationId xmlns:p14="http://schemas.microsoft.com/office/powerpoint/2010/main" val="1276741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good feature?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feature that is potentially meaningfully linked to the construct you want to identify</a:t>
            </a:r>
          </a:p>
          <a:p>
            <a:endParaRPr lang="en-US" dirty="0"/>
          </a:p>
          <a:p>
            <a:r>
              <a:rPr lang="en-US" dirty="0"/>
              <a:t>You can tell a “just so” story about it</a:t>
            </a:r>
          </a:p>
          <a:p>
            <a:endParaRPr lang="en-US" dirty="0"/>
          </a:p>
          <a:p>
            <a:r>
              <a:rPr lang="en-US" dirty="0"/>
              <a:t>“School suspensions can predict high school dropout because they can reinforce alienation from the educational environment.”</a:t>
            </a:r>
          </a:p>
          <a:p>
            <a:r>
              <a:rPr lang="en-US" dirty="0"/>
              <a:t>“Slow actions can be used to infer off-task behavior because they can indicate that the student has stopped using the software.”</a:t>
            </a:r>
          </a:p>
        </p:txBody>
      </p:sp>
    </p:spTree>
    <p:extLst>
      <p:ext uri="{BB962C8B-B14F-4D97-AF65-F5344CB8AC3E}">
        <p14:creationId xmlns:p14="http://schemas.microsoft.com/office/powerpoint/2010/main" val="1204156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Baker’s feature engineering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1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useful here, and why?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36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anything missing?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01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else could it be improved?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9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IDEO tips for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judgment</a:t>
            </a:r>
          </a:p>
          <a:p>
            <a:pPr marL="0" indent="0">
              <a:buNone/>
            </a:pPr>
            <a:r>
              <a:rPr lang="en-US" b="1" dirty="0"/>
              <a:t>2. Encourage wild ideas</a:t>
            </a:r>
          </a:p>
          <a:p>
            <a:pPr marL="0" indent="0">
              <a:buNone/>
            </a:pPr>
            <a:r>
              <a:rPr lang="en-US" b="1" dirty="0"/>
              <a:t>3. Build on the ideas of others</a:t>
            </a:r>
          </a:p>
          <a:p>
            <a:pPr marL="0" indent="0">
              <a:buNone/>
            </a:pPr>
            <a:r>
              <a:rPr lang="en-US" b="1" dirty="0"/>
              <a:t>4. Stay focused on the topic</a:t>
            </a:r>
          </a:p>
          <a:p>
            <a:pPr marL="0" indent="0">
              <a:buNone/>
            </a:pPr>
            <a:r>
              <a:rPr lang="en-US" b="1" dirty="0"/>
              <a:t>5. One conversation at a time</a:t>
            </a:r>
          </a:p>
          <a:p>
            <a:pPr marL="0" indent="0">
              <a:buNone/>
            </a:pPr>
            <a:r>
              <a:rPr lang="en-US" b="1" dirty="0"/>
              <a:t>6. Be visual</a:t>
            </a:r>
          </a:p>
          <a:p>
            <a:pPr marL="0" indent="0">
              <a:buNone/>
            </a:pPr>
            <a:r>
              <a:rPr lang="en-US" b="1" dirty="0"/>
              <a:t>7. Go for 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thoughts?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judgment</a:t>
            </a:r>
          </a:p>
          <a:p>
            <a:pPr marL="0" indent="0">
              <a:buNone/>
            </a:pPr>
            <a:r>
              <a:rPr lang="en-US" b="1" dirty="0"/>
              <a:t>2. Encourage wild ideas</a:t>
            </a:r>
          </a:p>
          <a:p>
            <a:pPr marL="0" indent="0">
              <a:buNone/>
            </a:pPr>
            <a:r>
              <a:rPr lang="en-US" b="1" dirty="0"/>
              <a:t>3. Build on the ideas of others</a:t>
            </a:r>
          </a:p>
          <a:p>
            <a:pPr marL="0" indent="0">
              <a:buNone/>
            </a:pPr>
            <a:r>
              <a:rPr lang="en-US" b="1" dirty="0"/>
              <a:t>4. Stay focused on the topic</a:t>
            </a:r>
          </a:p>
          <a:p>
            <a:pPr marL="0" indent="0">
              <a:buNone/>
            </a:pPr>
            <a:r>
              <a:rPr lang="en-US" b="1" dirty="0"/>
              <a:t>5. One conversation at a time</a:t>
            </a:r>
          </a:p>
          <a:p>
            <a:pPr marL="0" indent="0">
              <a:buNone/>
            </a:pPr>
            <a:r>
              <a:rPr lang="en-US" b="1" dirty="0"/>
              <a:t>6. Be visual</a:t>
            </a:r>
          </a:p>
          <a:p>
            <a:pPr marL="0" indent="0">
              <a:buNone/>
            </a:pPr>
            <a:r>
              <a:rPr lang="en-US" b="1" dirty="0"/>
              <a:t>7. Go for 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any metrics?</a:t>
            </a:r>
          </a:p>
          <a:p>
            <a:endParaRPr lang="en-US" dirty="0"/>
          </a:p>
          <a:p>
            <a:r>
              <a:rPr lang="en-US" dirty="0"/>
              <a:t>Does anyone want to discuss any of the problems?</a:t>
            </a:r>
          </a:p>
        </p:txBody>
      </p:sp>
    </p:spTree>
    <p:extLst>
      <p:ext uri="{BB962C8B-B14F-4D97-AF65-F5344CB8AC3E}">
        <p14:creationId xmlns:p14="http://schemas.microsoft.com/office/powerpoint/2010/main" val="720660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Deciding what features to create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Trade-off between the effort to create a feature and how likely it is to be useful</a:t>
            </a:r>
          </a:p>
          <a:p>
            <a:r>
              <a:rPr lang="en-US" dirty="0"/>
              <a:t>Worth biasing in favor of features that are different than anything else you’ve tried before</a:t>
            </a:r>
          </a:p>
          <a:p>
            <a:pPr lvl="1"/>
            <a:r>
              <a:rPr lang="en-US" dirty="0"/>
              <a:t>Explores a different part of the space</a:t>
            </a:r>
          </a:p>
        </p:txBody>
      </p:sp>
    </p:spTree>
    <p:extLst>
      <p:ext uri="{BB962C8B-B14F-4D97-AF65-F5344CB8AC3E}">
        <p14:creationId xmlns:p14="http://schemas.microsoft.com/office/powerpoint/2010/main" val="26038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Iterative feature engineering</a:t>
            </a:r>
          </a:p>
        </p:txBody>
      </p:sp>
    </p:spTree>
    <p:extLst>
      <p:ext uri="{BB962C8B-B14F-4D97-AF65-F5344CB8AC3E}">
        <p14:creationId xmlns:p14="http://schemas.microsoft.com/office/powerpoint/2010/main" val="4161060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Conduct Feature Engineering</a:t>
            </a:r>
          </a:p>
          <a:p>
            <a:pPr marL="514350" indent="-514350">
              <a:buAutoNum type="arabicPeriod"/>
            </a:pPr>
            <a:r>
              <a:rPr lang="en-US" dirty="0"/>
              <a:t>Build Model</a:t>
            </a:r>
          </a:p>
          <a:p>
            <a:pPr marL="514350" indent="-514350">
              <a:buAutoNum type="arabicPeriod"/>
            </a:pPr>
            <a:r>
              <a:rPr lang="en-US" dirty="0"/>
              <a:t>Test Model</a:t>
            </a:r>
          </a:p>
          <a:p>
            <a:pPr marL="514350" indent="-514350">
              <a:buAutoNum type="arabicPeriod"/>
            </a:pPr>
            <a:r>
              <a:rPr lang="en-US" dirty="0"/>
              <a:t>If model good enough, END</a:t>
            </a:r>
          </a:p>
          <a:p>
            <a:pPr marL="514350" indent="-514350">
              <a:buAutoNum type="arabicPeriod"/>
            </a:pPr>
            <a:r>
              <a:rPr lang="en-US" dirty="0"/>
              <a:t>Qualitatively Study Model Errors</a:t>
            </a:r>
          </a:p>
          <a:p>
            <a:pPr marL="514350" indent="-514350">
              <a:buAutoNum type="arabicPeriod"/>
            </a:pPr>
            <a:r>
              <a:rPr lang="en-US" dirty="0"/>
              <a:t>Go to 2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84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test end result on totally new data</a:t>
            </a:r>
            <a:br>
              <a:rPr lang="en-US" dirty="0"/>
            </a:br>
            <a:r>
              <a:rPr lang="en-US" dirty="0"/>
              <a:t>(which this paper didn’t yet do)</a:t>
            </a:r>
          </a:p>
        </p:txBody>
      </p:sp>
    </p:spTree>
    <p:extLst>
      <p:ext uri="{BB962C8B-B14F-4D97-AF65-F5344CB8AC3E}">
        <p14:creationId xmlns:p14="http://schemas.microsoft.com/office/powerpoint/2010/main" val="3915364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3362617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thoughts about feature engineering?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9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8F16-1B55-1934-1655-E4C9716F8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learn more…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4393D-40B8-79AD-51B6-233448B77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</a:t>
            </a:r>
            <a:br>
              <a:rPr lang="en-US" dirty="0"/>
            </a:br>
            <a:r>
              <a:rPr lang="en-US" dirty="0"/>
              <a:t>EDUC 6190 Feature Engineering</a:t>
            </a:r>
          </a:p>
        </p:txBody>
      </p:sp>
      <p:pic>
        <p:nvPicPr>
          <p:cNvPr id="1026" name="Picture 2" descr="Penn GSE Faculty Haiying Li">
            <a:extLst>
              <a:ext uri="{FF2B5EF4-FFF2-40B4-BE49-F238E27FC236}">
                <a16:creationId xmlns:a16="http://schemas.microsoft.com/office/drawing/2014/main" id="{34D61C8B-DCA1-C957-0964-3C3BC8374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468" y="4714875"/>
            <a:ext cx="1714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some features </a:t>
            </a:r>
            <a:br>
              <a:rPr lang="en-US" dirty="0"/>
            </a:br>
            <a:r>
              <a:rPr lang="en-US" dirty="0"/>
              <a:t>used in real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98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some features </a:t>
            </a:r>
            <a:br>
              <a:rPr lang="en-US" dirty="0"/>
            </a:br>
            <a:r>
              <a:rPr lang="en-US" dirty="0"/>
              <a:t>used in real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Split into groups of in just a minute</a:t>
            </a:r>
          </a:p>
          <a:p>
            <a:endParaRPr lang="en-US" dirty="0"/>
          </a:p>
          <a:p>
            <a:r>
              <a:rPr lang="en-US" dirty="0"/>
              <a:t>We’ll put you in breakout rooms, use that group number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Download list of features from course schedule</a:t>
            </a:r>
          </a:p>
          <a:p>
            <a:pPr lvl="1"/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“Extra Materials for Class”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 list of features for your group number </a:t>
            </a:r>
            <a:br>
              <a:rPr lang="en-US" dirty="0"/>
            </a:br>
            <a:r>
              <a:rPr lang="en-US" dirty="0"/>
              <a:t>(at very beginning of each page)</a:t>
            </a:r>
          </a:p>
          <a:p>
            <a:endParaRPr lang="en-US" dirty="0"/>
          </a:p>
          <a:p>
            <a:r>
              <a:rPr lang="en-US" dirty="0"/>
              <a:t>Which features (or combinations) can you come up with “just so” stories for why they might predict the construct?</a:t>
            </a:r>
          </a:p>
          <a:p>
            <a:endParaRPr lang="en-US" dirty="0"/>
          </a:p>
          <a:p>
            <a:r>
              <a:rPr lang="en-US" dirty="0"/>
              <a:t>Are there any features that seem utterly irrelevant?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19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Tell us what your construct is</a:t>
            </a:r>
          </a:p>
          <a:p>
            <a:endParaRPr lang="en-US" dirty="0"/>
          </a:p>
          <a:p>
            <a:r>
              <a:rPr lang="en-US" dirty="0"/>
              <a:t>Tell us your favorite “just so story” from your features</a:t>
            </a:r>
          </a:p>
          <a:p>
            <a:endParaRPr lang="en-US" dirty="0"/>
          </a:p>
          <a:p>
            <a:r>
              <a:rPr lang="en-US" dirty="0"/>
              <a:t>Tell us about one feature that looks like junk</a:t>
            </a:r>
          </a:p>
          <a:p>
            <a:endParaRPr lang="en-US" dirty="0"/>
          </a:p>
          <a:p>
            <a:r>
              <a:rPr lang="en-US" dirty="0"/>
              <a:t>Everyone else: you have to give the feature a yay or boo (chat window)</a:t>
            </a:r>
          </a:p>
        </p:txBody>
      </p:sp>
    </p:spTree>
    <p:extLst>
      <p:ext uri="{BB962C8B-B14F-4D97-AF65-F5344CB8AC3E}">
        <p14:creationId xmlns:p14="http://schemas.microsoft.com/office/powerpoint/2010/main" val="37974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a fail-soft intervention?</a:t>
            </a:r>
          </a:p>
        </p:txBody>
      </p:sp>
    </p:spTree>
    <p:extLst>
      <p:ext uri="{BB962C8B-B14F-4D97-AF65-F5344CB8AC3E}">
        <p14:creationId xmlns:p14="http://schemas.microsoft.com/office/powerpoint/2010/main" val="1836750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Tell us what your construct is</a:t>
            </a:r>
          </a:p>
          <a:p>
            <a:endParaRPr lang="en-US" dirty="0"/>
          </a:p>
          <a:p>
            <a:r>
              <a:rPr lang="en-US" dirty="0"/>
              <a:t>Tell us your favorite “just so story” from your features</a:t>
            </a:r>
          </a:p>
          <a:p>
            <a:endParaRPr lang="en-US" dirty="0"/>
          </a:p>
          <a:p>
            <a:r>
              <a:rPr lang="en-US" dirty="0"/>
              <a:t>Tell us about one feature that looks like junk</a:t>
            </a:r>
          </a:p>
          <a:p>
            <a:endParaRPr lang="en-US" dirty="0"/>
          </a:p>
          <a:p>
            <a:r>
              <a:rPr lang="en-US" dirty="0"/>
              <a:t>Everyone else: you have to give the feature a yay or boo (chat window for those online)</a:t>
            </a:r>
          </a:p>
        </p:txBody>
      </p:sp>
    </p:spTree>
    <p:extLst>
      <p:ext uri="{BB962C8B-B14F-4D97-AF65-F5344CB8AC3E}">
        <p14:creationId xmlns:p14="http://schemas.microsoft.com/office/powerpoint/2010/main" val="24805714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ADC7B-711F-D9F5-C5C7-916FFF3A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so 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9C4D-297B-E465-8D1D-759CEE1BC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</a:t>
            </a:r>
          </a:p>
          <a:p>
            <a:r>
              <a:rPr lang="en-US" dirty="0"/>
              <a:t>4 </a:t>
            </a:r>
          </a:p>
          <a:p>
            <a:r>
              <a:rPr lang="en-US" dirty="0"/>
              <a:t>5 </a:t>
            </a:r>
          </a:p>
          <a:p>
            <a:r>
              <a:rPr lang="en-US" dirty="0"/>
              <a:t>6 </a:t>
            </a:r>
          </a:p>
        </p:txBody>
      </p:sp>
    </p:spTree>
    <p:extLst>
      <p:ext uri="{BB962C8B-B14F-4D97-AF65-F5344CB8AC3E}">
        <p14:creationId xmlns:p14="http://schemas.microsoft.com/office/powerpoint/2010/main" val="4203386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4D4BF-A627-ECDC-C3A6-41F30B40B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06C6-016D-A747-9A8A-F70EB72FD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17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1379-3A84-CB24-C06A-C286C073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SMOTE for Class Imbalance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3F5D-56A0-5B82-4BE1-64DDA4EFB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080414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87BFF-1185-AF2D-72A3-44E3653D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Synthetic Data Generation/Augmentation with LLMs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6DEF2-563E-1984-B343-91AB5819C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Including Cochran et al. paper</a:t>
            </a:r>
          </a:p>
          <a:p>
            <a:endParaRPr lang="en-US" dirty="0"/>
          </a:p>
          <a:p>
            <a:r>
              <a:rPr lang="en-US" dirty="0"/>
              <a:t>Comments? Questions?</a:t>
            </a:r>
          </a:p>
        </p:txBody>
      </p:sp>
    </p:spTree>
    <p:extLst>
      <p:ext uri="{BB962C8B-B14F-4D97-AF65-F5344CB8AC3E}">
        <p14:creationId xmlns:p14="http://schemas.microsoft.com/office/powerpoint/2010/main" val="3441350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1379-3A84-CB24-C06A-C286C073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Hyperparameter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3F5D-56A0-5B82-4BE1-64DDA4EFB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030892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1440844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knowledge engineering and EDM?</a:t>
            </a:r>
          </a:p>
        </p:txBody>
      </p:sp>
    </p:spTree>
    <p:extLst>
      <p:ext uri="{BB962C8B-B14F-4D97-AF65-F5344CB8AC3E}">
        <p14:creationId xmlns:p14="http://schemas.microsoft.com/office/powerpoint/2010/main" val="20783159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good knowledge engineering and bad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41459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(good) knowledge engineering and EDM?</a:t>
            </a:r>
          </a:p>
          <a:p>
            <a:endParaRPr lang="en-US" dirty="0"/>
          </a:p>
          <a:p>
            <a:r>
              <a:rPr lang="en-US" dirty="0"/>
              <a:t>What are the advantages and 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330349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you want to use fail-soft interventions?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553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they be integrated?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69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questions, comments, concerns about video topics?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77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A814-52F4-E531-6A54-290E55DD1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B1DC5-8D84-DDD3-D4CF-CEBC39B23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694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you </a:t>
            </a:r>
            <a:r>
              <a:rPr lang="en-US" b="1" i="1" dirty="0"/>
              <a:t>not</a:t>
            </a:r>
            <a:r>
              <a:rPr lang="en-US" dirty="0"/>
              <a:t> want to use fail-soft interventions?</a:t>
            </a:r>
          </a:p>
        </p:txBody>
      </p:sp>
    </p:spTree>
    <p:extLst>
      <p:ext uri="{BB962C8B-B14F-4D97-AF65-F5344CB8AC3E}">
        <p14:creationId xmlns:p14="http://schemas.microsoft.com/office/powerpoint/2010/main" val="171899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FF2A-6E58-15CF-89E8-194324B0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up from </a:t>
            </a:r>
            <a:r>
              <a:rPr lang="en-US"/>
              <a:t>last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802F5-5E20-D204-0DD0-70A73EE93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8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just throwing spaghetti at the wall and seeing what sticks</a:t>
            </a:r>
          </a:p>
        </p:txBody>
      </p:sp>
      <p:pic>
        <p:nvPicPr>
          <p:cNvPr id="1026" name="Picture 2" descr="http://4.bp.blogspot.com/_bnAeZ9Sw5NU/TFGhtGbQUMI/AAAAAAAAEgo/5xqfGha4kQM/s1600/_MG_7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66419"/>
            <a:ext cx="5867400" cy="391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85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b="1" i="1" dirty="0"/>
              <a:t>is</a:t>
            </a:r>
            <a:r>
              <a:rPr lang="en-US" dirty="0"/>
              <a:t> feature engineering?</a:t>
            </a:r>
          </a:p>
        </p:txBody>
      </p:sp>
    </p:spTree>
    <p:extLst>
      <p:ext uri="{BB962C8B-B14F-4D97-AF65-F5344CB8AC3E}">
        <p14:creationId xmlns:p14="http://schemas.microsoft.com/office/powerpoint/2010/main" val="242372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Engineering</a:t>
            </a:r>
            <a:br>
              <a:rPr lang="en-US" dirty="0"/>
            </a:br>
            <a:r>
              <a:rPr lang="en-US" dirty="0"/>
              <a:t>(Slater et al., 2020)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construction of contextual and relevant features from system log data”</a:t>
            </a:r>
          </a:p>
        </p:txBody>
      </p:sp>
    </p:spTree>
    <p:extLst>
      <p:ext uri="{BB962C8B-B14F-4D97-AF65-F5344CB8AC3E}">
        <p14:creationId xmlns:p14="http://schemas.microsoft.com/office/powerpoint/2010/main" val="125877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5706</TotalTime>
  <Words>951</Words>
  <Application>Microsoft Office PowerPoint</Application>
  <PresentationFormat>On-screen Show (4:3)</PresentationFormat>
  <Paragraphs>162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Times New Roman</vt:lpstr>
      <vt:lpstr>Office Theme</vt:lpstr>
      <vt:lpstr>Core Methods in  Educational Data Mining</vt:lpstr>
      <vt:lpstr>Diagnostic Metrics -- HW</vt:lpstr>
      <vt:lpstr>Diagnostic Metrics -- HW</vt:lpstr>
      <vt:lpstr>Diagnostic Metrics -- HW</vt:lpstr>
      <vt:lpstr>Diagnostic Metrics -- HW</vt:lpstr>
      <vt:lpstr>Finishing up from last class…</vt:lpstr>
      <vt:lpstr>Feature Engineering </vt:lpstr>
      <vt:lpstr>Feature Engineering </vt:lpstr>
      <vt:lpstr>Feature Engineering (Slater et al., 2020) </vt:lpstr>
      <vt:lpstr>Construct Validity Matters!</vt:lpstr>
      <vt:lpstr>What’s a good feature?</vt:lpstr>
      <vt:lpstr>What’s a good feature?</vt:lpstr>
      <vt:lpstr>What’s a good feature?</vt:lpstr>
      <vt:lpstr>Baker’s feature engineering process</vt:lpstr>
      <vt:lpstr>What’s useful here, and why?</vt:lpstr>
      <vt:lpstr>Is anything missing?</vt:lpstr>
      <vt:lpstr>How else could it be improved?</vt:lpstr>
      <vt:lpstr>IDEO tips for Brainstorming</vt:lpstr>
      <vt:lpstr>Any thoughts?</vt:lpstr>
      <vt:lpstr>Deciding what features to create</vt:lpstr>
      <vt:lpstr>Slater et al (2020) paper</vt:lpstr>
      <vt:lpstr>Slater et al (2020) paper</vt:lpstr>
      <vt:lpstr>Slater et al (2020) caveat</vt:lpstr>
      <vt:lpstr>Slater et al (2020) paper</vt:lpstr>
      <vt:lpstr>General thoughts about feature engineering?</vt:lpstr>
      <vt:lpstr>To learn more…</vt:lpstr>
      <vt:lpstr>Let’s look at some features  used in real models</vt:lpstr>
      <vt:lpstr>Let’s look at some features  used in real models</vt:lpstr>
      <vt:lpstr>Group 1</vt:lpstr>
      <vt:lpstr>Group 2</vt:lpstr>
      <vt:lpstr>And so on…</vt:lpstr>
      <vt:lpstr>Thoughts? Comments? Questions?</vt:lpstr>
      <vt:lpstr>SMOTE for Class Imbalance</vt:lpstr>
      <vt:lpstr>Synthetic Data Generation/Augmentation with LLMs</vt:lpstr>
      <vt:lpstr>Hyperparameter Tuning</vt:lpstr>
      <vt:lpstr>Knowledge Engineering</vt:lpstr>
      <vt:lpstr>Knowledge Engineering</vt:lpstr>
      <vt:lpstr>Knowledge Engineering</vt:lpstr>
      <vt:lpstr>Knowledge Engineering</vt:lpstr>
      <vt:lpstr>How can they be integrated?</vt:lpstr>
      <vt:lpstr>Other questions, comments, concerns about video topics?</vt:lpstr>
      <vt:lpstr>Comments? Questions?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493</cp:revision>
  <dcterms:created xsi:type="dcterms:W3CDTF">2010-01-07T20:34:12Z</dcterms:created>
  <dcterms:modified xsi:type="dcterms:W3CDTF">2024-09-24T11:34:49Z</dcterms:modified>
</cp:coreProperties>
</file>