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839" r:id="rId3"/>
    <p:sldId id="784" r:id="rId4"/>
    <p:sldId id="966" r:id="rId5"/>
    <p:sldId id="967" r:id="rId6"/>
    <p:sldId id="785" r:id="rId7"/>
    <p:sldId id="968" r:id="rId8"/>
    <p:sldId id="969" r:id="rId9"/>
    <p:sldId id="984" r:id="rId10"/>
    <p:sldId id="970" r:id="rId11"/>
    <p:sldId id="971" r:id="rId12"/>
    <p:sldId id="972" r:id="rId13"/>
    <p:sldId id="975" r:id="rId14"/>
    <p:sldId id="973" r:id="rId15"/>
    <p:sldId id="976" r:id="rId16"/>
    <p:sldId id="977" r:id="rId17"/>
    <p:sldId id="824" r:id="rId18"/>
    <p:sldId id="978" r:id="rId19"/>
    <p:sldId id="979" r:id="rId20"/>
    <p:sldId id="981" r:id="rId21"/>
    <p:sldId id="842" r:id="rId22"/>
    <p:sldId id="982" r:id="rId23"/>
    <p:sldId id="983" r:id="rId24"/>
    <p:sldId id="831" r:id="rId25"/>
    <p:sldId id="788" r:id="rId26"/>
    <p:sldId id="780" r:id="rId27"/>
    <p:sldId id="301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12BB8E8-32CF-4D36-94A9-863ED0E276C7}">
          <p14:sldIdLst>
            <p14:sldId id="256"/>
            <p14:sldId id="839"/>
            <p14:sldId id="784"/>
            <p14:sldId id="966"/>
            <p14:sldId id="967"/>
            <p14:sldId id="785"/>
            <p14:sldId id="968"/>
            <p14:sldId id="969"/>
            <p14:sldId id="984"/>
            <p14:sldId id="970"/>
            <p14:sldId id="971"/>
            <p14:sldId id="972"/>
            <p14:sldId id="975"/>
            <p14:sldId id="973"/>
            <p14:sldId id="976"/>
            <p14:sldId id="977"/>
            <p14:sldId id="824"/>
            <p14:sldId id="978"/>
            <p14:sldId id="979"/>
            <p14:sldId id="981"/>
            <p14:sldId id="842"/>
            <p14:sldId id="982"/>
            <p14:sldId id="983"/>
            <p14:sldId id="831"/>
            <p14:sldId id="788"/>
            <p14:sldId id="780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ker, Ryan Shaun" initials="RYAN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F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 autoAdjust="0"/>
    <p:restoredTop sz="82396" autoAdjust="0"/>
  </p:normalViewPr>
  <p:slideViewPr>
    <p:cSldViewPr>
      <p:cViewPr varScale="1">
        <p:scale>
          <a:sx n="80" d="100"/>
          <a:sy n="80" d="100"/>
        </p:scale>
        <p:origin x="12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202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AAA7C-7ACC-4BFB-BE93-9F32D66A2778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F639B-656A-4369-84E0-F13809BA20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1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77E0E-AA0C-4CA6-9370-9BDDCA793804}" type="datetimeFigureOut">
              <a:rPr lang="en-US" smtClean="0"/>
              <a:pPr/>
              <a:t>10/18/2024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49C08-3B7E-407B-958B-ADCA6B9AA5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Core Methods in </a:t>
            </a:r>
            <a:br>
              <a:rPr lang="en-US" b="1" dirty="0"/>
            </a:br>
            <a:r>
              <a:rPr lang="en-US" b="1" dirty="0"/>
              <a:t>Educational Data Mining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EDUC 6191</a:t>
            </a:r>
            <a:br>
              <a:rPr lang="en-US" dirty="0"/>
            </a:br>
            <a:r>
              <a:rPr lang="en-US" dirty="0"/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A7DB-2201-9B6F-F125-8E5763BC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of the </a:t>
            </a:r>
            <a:br>
              <a:rPr lang="en-US" dirty="0"/>
            </a:br>
            <a:r>
              <a:rPr lang="en-US" dirty="0"/>
              <a:t>degeneracy issues?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E155F-5E73-F7F0-6617-F28D0421E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(Yeung &amp; Yeung), to jog your memory</a:t>
            </a:r>
          </a:p>
        </p:txBody>
      </p:sp>
    </p:spTree>
    <p:extLst>
      <p:ext uri="{BB962C8B-B14F-4D97-AF65-F5344CB8AC3E}">
        <p14:creationId xmlns:p14="http://schemas.microsoft.com/office/powerpoint/2010/main" val="59195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8C4E8-8A28-5B1C-D0FF-F28DAE62A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on degeneracy in DKT?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92B61-194D-3721-7730-B2FC40040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29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04A0-33B4-2F37-64C6-C4C37CEE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Scruggs’s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5064E-F302-E5BE-5216-C3CE622A4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it?</a:t>
            </a:r>
          </a:p>
          <a:p>
            <a:endParaRPr lang="en-US" dirty="0"/>
          </a:p>
          <a:p>
            <a:r>
              <a:rPr lang="en-US" dirty="0"/>
              <a:t>Why is it useful?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171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D04A0-33B4-2F37-64C6-C4C37CEE6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Scruggs’s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5064E-F302-E5BE-5216-C3CE622A4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was it?</a:t>
            </a:r>
          </a:p>
          <a:p>
            <a:endParaRPr lang="en-US" dirty="0"/>
          </a:p>
          <a:p>
            <a:r>
              <a:rPr lang="en-US" dirty="0"/>
              <a:t>Why is it useful?</a:t>
            </a:r>
          </a:p>
          <a:p>
            <a:endParaRPr lang="en-US" dirty="0"/>
          </a:p>
          <a:p>
            <a:r>
              <a:rPr lang="en-US" dirty="0"/>
              <a:t>Lots of recent DKT family algorithms (DKVMN, KQN) infer a latent; why would we want to use Scruggs’s extension?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383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8C4E8-8A28-5B1C-D0FF-F28DAE62A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Questions on </a:t>
            </a:r>
            <a:br>
              <a:rPr lang="en-US" dirty="0"/>
            </a:br>
            <a:r>
              <a:rPr lang="en-US" dirty="0"/>
              <a:t>external prediction and latent inference?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92B61-194D-3721-7730-B2FC40040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72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50207-6DC0-E4CA-FFB1-76CEF8F84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ability versus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288EEC-9BB9-5386-67EC-80DD26F5DB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Ding and Larson (2019) argue that a lot of the improved performance from DKT-family algorithms comes from inferring ability rather than knowledge of specific skills</a:t>
            </a:r>
          </a:p>
          <a:p>
            <a:endParaRPr lang="en-US" dirty="0"/>
          </a:p>
          <a:p>
            <a:r>
              <a:rPr lang="en-US" dirty="0"/>
              <a:t>Some corroborating evidence from (Zhang et al., 2021)</a:t>
            </a:r>
          </a:p>
          <a:p>
            <a:endParaRPr lang="en-US" dirty="0"/>
          </a:p>
          <a:p>
            <a:r>
              <a:rPr lang="en-US" dirty="0"/>
              <a:t>Why would this be a bad thing?</a:t>
            </a:r>
          </a:p>
        </p:txBody>
      </p:sp>
    </p:spTree>
    <p:extLst>
      <p:ext uri="{BB962C8B-B14F-4D97-AF65-F5344CB8AC3E}">
        <p14:creationId xmlns:p14="http://schemas.microsoft.com/office/powerpoint/2010/main" val="1966984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968A8A-DDBF-4DCC-F2FF-7BA979E56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682D9-F549-B159-A627-C7B3518CD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Zhang et al. (2021)’s findings are general</a:t>
            </a:r>
          </a:p>
          <a:p>
            <a:r>
              <a:rPr lang="en-US" dirty="0"/>
              <a:t>And DKT=PFA=BKT when it comes to estimating if a student has reached mastery yet (after a small number of problems)</a:t>
            </a:r>
          </a:p>
          <a:p>
            <a:endParaRPr lang="en-US" dirty="0"/>
          </a:p>
          <a:p>
            <a:r>
              <a:rPr lang="en-US" dirty="0"/>
              <a:t>Then what is DKT-family still good for?</a:t>
            </a:r>
          </a:p>
        </p:txBody>
      </p:sp>
    </p:spTree>
    <p:extLst>
      <p:ext uri="{BB962C8B-B14F-4D97-AF65-F5344CB8AC3E}">
        <p14:creationId xmlns:p14="http://schemas.microsoft.com/office/powerpoint/2010/main" val="3138709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7581D-13D4-C425-C9EC-067A5E7C1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7C98F-946B-EED5-8394-710664B8B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49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76F45-338E-3DEF-F068-276BC2E0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enhancements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14F55-22C5-B01C-D916-582DF0F11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lecture discussed a few recent enhancements to DKT, including SAKT, AKT, SAINT+, Process-BERT</a:t>
            </a:r>
          </a:p>
          <a:p>
            <a:pPr lvl="1"/>
            <a:r>
              <a:rPr lang="en-US" dirty="0"/>
              <a:t>SAKT: Relationships between items</a:t>
            </a:r>
          </a:p>
          <a:p>
            <a:pPr lvl="1"/>
            <a:r>
              <a:rPr lang="en-US" dirty="0"/>
              <a:t>AKT: Decay of evidence over time, item difficulty</a:t>
            </a:r>
          </a:p>
          <a:p>
            <a:pPr lvl="1"/>
            <a:r>
              <a:rPr lang="en-US" dirty="0"/>
              <a:t>SAINT+: Elapsed time and lag time</a:t>
            </a:r>
          </a:p>
          <a:p>
            <a:pPr lvl="1"/>
            <a:r>
              <a:rPr lang="en-US" dirty="0"/>
              <a:t>Process-BERT: Timing and use of resources such as calculator</a:t>
            </a:r>
          </a:p>
          <a:p>
            <a:pPr lvl="1"/>
            <a:endParaRPr lang="en-US" dirty="0"/>
          </a:p>
          <a:p>
            <a:r>
              <a:rPr lang="en-US" dirty="0"/>
              <a:t>Generally (mildly) better performance</a:t>
            </a:r>
          </a:p>
        </p:txBody>
      </p:sp>
    </p:spTree>
    <p:extLst>
      <p:ext uri="{BB962C8B-B14F-4D97-AF65-F5344CB8AC3E}">
        <p14:creationId xmlns:p14="http://schemas.microsoft.com/office/powerpoint/2010/main" val="3269749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76F45-338E-3DEF-F068-276BC2E02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or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14F55-22C5-B01C-D916-582DF0F11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lecture discussed a few recent enhancements to DKT, including SAKT, AKT, SAINT+, Process-BERT</a:t>
            </a:r>
          </a:p>
          <a:p>
            <a:pPr lvl="1"/>
            <a:r>
              <a:rPr lang="en-US" dirty="0"/>
              <a:t>SAKT: Relationships between items</a:t>
            </a:r>
          </a:p>
          <a:p>
            <a:pPr lvl="1"/>
            <a:r>
              <a:rPr lang="en-US" dirty="0"/>
              <a:t>AKT: Decay of evidence over time, item difficulty</a:t>
            </a:r>
          </a:p>
          <a:p>
            <a:pPr lvl="1"/>
            <a:r>
              <a:rPr lang="en-US" dirty="0"/>
              <a:t>SAINT+: Elapsed time and lag time</a:t>
            </a:r>
          </a:p>
          <a:p>
            <a:pPr lvl="1"/>
            <a:r>
              <a:rPr lang="en-US" dirty="0"/>
              <a:t>Process-BERT: Timing and use of resources such as calculator</a:t>
            </a:r>
          </a:p>
          <a:p>
            <a:pPr lvl="1"/>
            <a:endParaRPr lang="en-US" dirty="0"/>
          </a:p>
          <a:p>
            <a:r>
              <a:rPr lang="en-US" dirty="0"/>
              <a:t>Generally </a:t>
            </a:r>
            <a:r>
              <a:rPr lang="en-US"/>
              <a:t>(mildly) better </a:t>
            </a:r>
            <a:r>
              <a:rPr lang="en-US" dirty="0"/>
              <a:t>performance</a:t>
            </a:r>
          </a:p>
        </p:txBody>
      </p:sp>
    </p:spTree>
    <p:extLst>
      <p:ext uri="{BB962C8B-B14F-4D97-AF65-F5344CB8AC3E}">
        <p14:creationId xmlns:p14="http://schemas.microsoft.com/office/powerpoint/2010/main" val="365224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95EAD-4C57-ECAD-F036-5572CE826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Comments or questions on the basic assignment?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8B783-0E01-4081-6B7A-E6DFBC8A5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(Or the topics covered in it?)</a:t>
            </a:r>
          </a:p>
        </p:txBody>
      </p:sp>
    </p:spTree>
    <p:extLst>
      <p:ext uri="{BB962C8B-B14F-4D97-AF65-F5344CB8AC3E}">
        <p14:creationId xmlns:p14="http://schemas.microsoft.com/office/powerpoint/2010/main" val="2981409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A886D-FE2B-9FC0-A38A-7D01BCEF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F4EC5-8EC3-10AF-A51C-1172E5E5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Gervet</a:t>
            </a:r>
            <a:r>
              <a:rPr lang="en-US" dirty="0"/>
              <a:t> et al. (2020) compares KT algorithms on several data sets</a:t>
            </a:r>
          </a:p>
          <a:p>
            <a:r>
              <a:rPr lang="en-US" dirty="0"/>
              <a:t>Key findings</a:t>
            </a:r>
          </a:p>
          <a:p>
            <a:pPr lvl="1"/>
            <a:r>
              <a:rPr lang="en-US" dirty="0"/>
              <a:t>Different data sets have different winners</a:t>
            </a:r>
          </a:p>
          <a:p>
            <a:pPr lvl="1"/>
            <a:r>
              <a:rPr lang="en-US" dirty="0"/>
              <a:t>DKT-family performs better than other algorithms on large data sets, but worse on smaller data sets</a:t>
            </a:r>
          </a:p>
          <a:p>
            <a:pPr lvl="1"/>
            <a:r>
              <a:rPr lang="en-US" dirty="0"/>
              <a:t>DKT-family algorithms perform worse than LKT-family on data sets with very high numbers of practices per skill (i.e. language learning)</a:t>
            </a:r>
          </a:p>
          <a:p>
            <a:pPr lvl="1"/>
            <a:r>
              <a:rPr lang="en-US" dirty="0"/>
              <a:t>DKT-family algorithms do better at predicting if exact order of items matters (which can occur if items within a skill vary a lot)</a:t>
            </a:r>
          </a:p>
          <a:p>
            <a:pPr lvl="1"/>
            <a:r>
              <a:rPr lang="en-US" dirty="0"/>
              <a:t>DKT-family algorithms reach peak performance faster than other algorithms (also seen in Zhang et al., 2021)</a:t>
            </a:r>
          </a:p>
        </p:txBody>
      </p:sp>
    </p:spTree>
    <p:extLst>
      <p:ext uri="{BB962C8B-B14F-4D97-AF65-F5344CB8AC3E}">
        <p14:creationId xmlns:p14="http://schemas.microsoft.com/office/powerpoint/2010/main" val="3079036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A886D-FE2B-9FC0-A38A-7D01BCEF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F4EC5-8EC3-10AF-A51C-1172E5E5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Schmucker</a:t>
            </a:r>
            <a:r>
              <a:rPr lang="en-US" dirty="0"/>
              <a:t> et al. (2022) compares KT algorithms on several large datasets</a:t>
            </a:r>
          </a:p>
          <a:p>
            <a:pPr lvl="1"/>
            <a:r>
              <a:rPr lang="en-US" dirty="0"/>
              <a:t>Tuning all models’ hyperparameters from scratch</a:t>
            </a:r>
          </a:p>
          <a:p>
            <a:r>
              <a:rPr lang="en-US" dirty="0"/>
              <a:t>Their feature-based logistic regression model outperformed all other approaches on nearly all datasets tested.</a:t>
            </a:r>
          </a:p>
          <a:p>
            <a:r>
              <a:rPr lang="en-US" dirty="0"/>
              <a:t>DKT was the best-performing algorithm on one dataset. </a:t>
            </a:r>
          </a:p>
          <a:p>
            <a:r>
              <a:rPr lang="en-US" dirty="0"/>
              <a:t>Later DKT-family variants were outperformed by standard DKT on all datasets.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02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A886D-FE2B-9FC0-A38A-7D01BCEF8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F4EC5-8EC3-10AF-A51C-1172E5E55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4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8A03D-805F-F44B-D87B-976587EA7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Next Frontier for DKT-family: </a:t>
            </a:r>
            <a:br>
              <a:rPr lang="en-US" dirty="0"/>
            </a:br>
            <a:r>
              <a:rPr lang="en-US" dirty="0"/>
              <a:t>Beyond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68F6D-2FCE-54E6-395A-A6E2E88D9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Tracing (Ghosh et al., 2021) extends output layer to predict which multiple choice item the student will select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055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838A0-E013-0E68-7D97-601400591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27E4-81F9-4208-080F-C6FDD212C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429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16F76-4C19-24BF-D0A8-3BC83A898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(if there’s time)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03D16-FE06-CAD4-B8FA-F48C33BEE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additional information could be useful to add as inputs?</a:t>
            </a:r>
          </a:p>
          <a:p>
            <a:endParaRPr lang="en-US" dirty="0"/>
          </a:p>
          <a:p>
            <a:r>
              <a:rPr lang="en-US" dirty="0"/>
              <a:t>How could we go further in what we predict?</a:t>
            </a:r>
          </a:p>
        </p:txBody>
      </p:sp>
    </p:spTree>
    <p:extLst>
      <p:ext uri="{BB962C8B-B14F-4D97-AF65-F5344CB8AC3E}">
        <p14:creationId xmlns:p14="http://schemas.microsoft.com/office/powerpoint/2010/main" val="21737623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C6BAE-E763-4A24-A5A4-58DE60660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</a:t>
            </a:r>
            <a:r>
              <a:rPr lang="en-US"/>
              <a:t>and comments?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4D5D0-95F2-462B-A745-CC362DB3C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36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99AE-BD6D-D879-2873-323040E6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Deep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9595-B808-8280-9ED5-C55AF60C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138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99AE-BD6D-D879-2873-323040E6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we get to DKT/DKT-family…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9595-B808-8280-9ED5-C55AF60C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about deep learning or neural networks?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971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99AE-BD6D-D879-2873-323040E6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Before we get to DKT/DKT-family…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9595-B808-8280-9ED5-C55AF60C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about deep learning or neural networks?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533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A99AE-BD6D-D879-2873-323040E6F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Deep Knowledge Tracing?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99595-B808-8280-9ED5-C55AF60CA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3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E63C1-6EB6-6826-4590-3D5547D71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Any general questions about </a:t>
            </a:r>
            <a:br>
              <a:rPr lang="en-US" dirty="0"/>
            </a:br>
            <a:r>
              <a:rPr lang="en-US" dirty="0"/>
              <a:t>Deep Knowledge Tracing?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3ADCF-27ED-849D-9253-651839C7E4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132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1C3C0-E1D7-B7C3-647F-1F41AB7B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big strengths of DKT?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B83AA-A442-2CF1-76FA-54F6E2B40F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5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2F667-710C-1869-4909-9D8194FBC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some reasons not to use DKT or DKT-family algorithms?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80E265-4E36-5588-9720-823A42712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8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8670</TotalTime>
  <Words>642</Words>
  <Application>Microsoft Office PowerPoint</Application>
  <PresentationFormat>On-screen Show (4:3)</PresentationFormat>
  <Paragraphs>79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Core Methods in  Educational Data Mining</vt:lpstr>
      <vt:lpstr>Comments or questions on the basic assignment?</vt:lpstr>
      <vt:lpstr>What is Deep Learning?</vt:lpstr>
      <vt:lpstr>Before we get to DKT/DKT-family…</vt:lpstr>
      <vt:lpstr>Before we get to DKT/DKT-family…</vt:lpstr>
      <vt:lpstr>What is Deep Knowledge Tracing?</vt:lpstr>
      <vt:lpstr>Any general questions about  Deep Knowledge Tracing?</vt:lpstr>
      <vt:lpstr>What are the big strengths of DKT?</vt:lpstr>
      <vt:lpstr>What are some reasons not to use DKT or DKT-family algorithms?</vt:lpstr>
      <vt:lpstr>What are some of the  degeneracy issues?</vt:lpstr>
      <vt:lpstr>Questions on degeneracy in DKT?</vt:lpstr>
      <vt:lpstr>Scruggs’s Extension</vt:lpstr>
      <vt:lpstr>Scruggs’s Extension</vt:lpstr>
      <vt:lpstr>Questions on  external prediction and latent inference?</vt:lpstr>
      <vt:lpstr>Predicting ability versus knowledge</vt:lpstr>
      <vt:lpstr>If…</vt:lpstr>
      <vt:lpstr>Questions? Comments?</vt:lpstr>
      <vt:lpstr>Recent enhancements</vt:lpstr>
      <vt:lpstr>Questions or Comments?</vt:lpstr>
      <vt:lpstr>An evaluation</vt:lpstr>
      <vt:lpstr>Another evaluation</vt:lpstr>
      <vt:lpstr>Questions? Comments?</vt:lpstr>
      <vt:lpstr>Next Frontier for DKT-family:  Beyond Correctness</vt:lpstr>
      <vt:lpstr>Comments? Questions?</vt:lpstr>
      <vt:lpstr>Discussion (if there’s time)</vt:lpstr>
      <vt:lpstr>Final thoughts and comments?</vt:lpstr>
      <vt:lpstr>The End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 for the Learning Sciences</dc:title>
  <dc:creator>rsbaker</dc:creator>
  <cp:lastModifiedBy>Baker, Ryan S</cp:lastModifiedBy>
  <cp:revision>617</cp:revision>
  <dcterms:created xsi:type="dcterms:W3CDTF">2010-01-07T20:34:12Z</dcterms:created>
  <dcterms:modified xsi:type="dcterms:W3CDTF">2024-10-18T17:45:26Z</dcterms:modified>
</cp:coreProperties>
</file>