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61" r:id="rId4"/>
    <p:sldId id="362" r:id="rId5"/>
    <p:sldId id="363" r:id="rId6"/>
    <p:sldId id="364" r:id="rId7"/>
    <p:sldId id="365" r:id="rId8"/>
    <p:sldId id="369" r:id="rId9"/>
    <p:sldId id="370" r:id="rId10"/>
    <p:sldId id="371" r:id="rId11"/>
    <p:sldId id="372" r:id="rId12"/>
    <p:sldId id="380" r:id="rId13"/>
    <p:sldId id="366" r:id="rId14"/>
    <p:sldId id="373" r:id="rId15"/>
    <p:sldId id="376" r:id="rId16"/>
    <p:sldId id="377" r:id="rId17"/>
    <p:sldId id="378" r:id="rId18"/>
    <p:sldId id="375" r:id="rId19"/>
    <p:sldId id="379" r:id="rId20"/>
    <p:sldId id="381" r:id="rId21"/>
    <p:sldId id="382" r:id="rId22"/>
    <p:sldId id="367" r:id="rId23"/>
    <p:sldId id="383" r:id="rId24"/>
    <p:sldId id="368" r:id="rId25"/>
    <p:sldId id="385" r:id="rId26"/>
    <p:sldId id="384" r:id="rId27"/>
    <p:sldId id="359" r:id="rId28"/>
    <p:sldId id="386" r:id="rId29"/>
    <p:sldId id="358" r:id="rId30"/>
    <p:sldId id="290" r:id="rId31"/>
    <p:sldId id="271" r:id="rId32"/>
    <p:sldId id="293" r:id="rId33"/>
    <p:sldId id="36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>
        <p:scale>
          <a:sx n="94" d="100"/>
          <a:sy n="94" d="100"/>
        </p:scale>
        <p:origin x="-3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7,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BKT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 equation solver</a:t>
            </a:r>
          </a:p>
          <a:p>
            <a:pPr lvl="1"/>
            <a:r>
              <a:rPr lang="en-US" dirty="0" smtClean="0"/>
              <a:t>Constrain P(G) to under 0.3</a:t>
            </a:r>
          </a:p>
        </p:txBody>
      </p:sp>
    </p:spTree>
    <p:extLst>
      <p:ext uri="{BB962C8B-B14F-4D97-AF65-F5344CB8AC3E}">
        <p14:creationId xmlns:p14="http://schemas.microsoft.com/office/powerpoint/2010/main" val="1026452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BKT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 equation solver</a:t>
            </a:r>
          </a:p>
          <a:p>
            <a:pPr lvl="1"/>
            <a:r>
              <a:rPr lang="en-US" dirty="0" smtClean="0"/>
              <a:t>Try different solver algorithms</a:t>
            </a:r>
          </a:p>
        </p:txBody>
      </p:sp>
    </p:spTree>
    <p:extLst>
      <p:ext uri="{BB962C8B-B14F-4D97-AF65-F5344CB8AC3E}">
        <p14:creationId xmlns:p14="http://schemas.microsoft.com/office/powerpoint/2010/main" val="2316415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48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GoogleRefine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(now </a:t>
            </a:r>
            <a:r>
              <a:rPr lang="en-US" dirty="0" err="1" smtClean="0"/>
              <a:t>OpenRefine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99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GoogleRefine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(now </a:t>
            </a:r>
            <a:r>
              <a:rPr lang="en-US" dirty="0" err="1" smtClean="0"/>
              <a:t>OpenRefine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Functionality to make it easy to regroup and transform data</a:t>
            </a:r>
          </a:p>
          <a:p>
            <a:pPr lvl="1"/>
            <a:r>
              <a:rPr lang="en-US" dirty="0" smtClean="0"/>
              <a:t>Find similar names</a:t>
            </a:r>
          </a:p>
          <a:p>
            <a:pPr lvl="1"/>
            <a:r>
              <a:rPr lang="en-US" dirty="0" smtClean="0"/>
              <a:t>Connect names</a:t>
            </a:r>
          </a:p>
          <a:p>
            <a:pPr lvl="1"/>
            <a:r>
              <a:rPr lang="en-US" dirty="0" smtClean="0"/>
              <a:t>Bin numerical data</a:t>
            </a:r>
          </a:p>
          <a:p>
            <a:pPr lvl="1"/>
            <a:r>
              <a:rPr lang="en-US" dirty="0" smtClean="0"/>
              <a:t>Mathematical transforms showing resultant graphs</a:t>
            </a:r>
          </a:p>
          <a:p>
            <a:pPr lvl="1"/>
            <a:r>
              <a:rPr lang="en-US" dirty="0" smtClean="0"/>
              <a:t>Text transforms and column creation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38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GoogleRefine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(now </a:t>
            </a:r>
            <a:r>
              <a:rPr lang="en-US" dirty="0" err="1" smtClean="0"/>
              <a:t>OpenRefine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Functionality for finding anomalies/outliers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092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GoogleRefine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(now </a:t>
            </a:r>
            <a:r>
              <a:rPr lang="en-US" dirty="0" err="1" smtClean="0"/>
              <a:t>OpenRefine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Functionality for automatically repeating the same process on a new data set</a:t>
            </a:r>
          </a:p>
          <a:p>
            <a:r>
              <a:rPr lang="en-US" dirty="0" smtClean="0"/>
              <a:t>*Really* nice for cases where you complete a complex process and want to repeat it</a:t>
            </a:r>
          </a:p>
        </p:txBody>
      </p:sp>
    </p:spTree>
    <p:extLst>
      <p:ext uri="{BB962C8B-B14F-4D97-AF65-F5344CB8AC3E}">
        <p14:creationId xmlns:p14="http://schemas.microsoft.com/office/powerpoint/2010/main" val="2809579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GoogleRefine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(now </a:t>
            </a:r>
            <a:r>
              <a:rPr lang="en-US" dirty="0" err="1" smtClean="0"/>
              <a:t>OpenRefine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Functionality for connecting your data set to web services to get additional relevant info</a:t>
            </a:r>
          </a:p>
        </p:txBody>
      </p:sp>
    </p:spTree>
    <p:extLst>
      <p:ext uri="{BB962C8B-B14F-4D97-AF65-F5344CB8AC3E}">
        <p14:creationId xmlns:p14="http://schemas.microsoft.com/office/powerpoint/2010/main" val="3651624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GoogleRefine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(now </a:t>
            </a:r>
            <a:r>
              <a:rPr lang="en-US" dirty="0" err="1" smtClean="0"/>
              <a:t>OpenRefine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load in and export common but hard-to-work-with data types</a:t>
            </a:r>
          </a:p>
          <a:p>
            <a:pPr lvl="1"/>
            <a:r>
              <a:rPr lang="en-US" dirty="0" smtClean="0"/>
              <a:t>JSON and XML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30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GoogleRefine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(now </a:t>
            </a:r>
            <a:r>
              <a:rPr lang="en-US" dirty="0" err="1" smtClean="0"/>
              <a:t>OpenRefine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videos you should watch later</a:t>
            </a:r>
          </a:p>
          <a:p>
            <a:endParaRPr lang="en-US" dirty="0" smtClean="0"/>
          </a:p>
          <a:p>
            <a:r>
              <a:rPr lang="en-US" dirty="0"/>
              <a:t>http://</a:t>
            </a:r>
            <a:r>
              <a:rPr lang="en-US" dirty="0" smtClean="0"/>
              <a:t>www.youtube.com/watch?v=B70J_H_zAWM</a:t>
            </a:r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www.youtube.com/watch?v=cO8NVCs_Ba0</a:t>
            </a:r>
          </a:p>
          <a:p>
            <a:r>
              <a:rPr lang="en-US" dirty="0" smtClean="0"/>
              <a:t>http</a:t>
            </a:r>
            <a:r>
              <a:rPr lang="en-US" dirty="0"/>
              <a:t>://www.youtube.com/watch?v=5tsyz3ibYzk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93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</a:t>
            </a:r>
            <a:br>
              <a:rPr lang="en-US" dirty="0" smtClean="0"/>
            </a:br>
            <a:r>
              <a:rPr lang="en-US" dirty="0" smtClean="0"/>
              <a:t>Bring Me a Rock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76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</a:t>
            </a:r>
            <a:br>
              <a:rPr lang="en-US" dirty="0" smtClean="0"/>
            </a:br>
            <a:r>
              <a:rPr lang="en-US" dirty="0" smtClean="0"/>
              <a:t>Bring Me a Rock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27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birthdate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person should tell us about their favorite feature they created for Bring Me a Rock Day 2</a:t>
            </a:r>
          </a:p>
          <a:p>
            <a:endParaRPr lang="en-US" dirty="0"/>
          </a:p>
          <a:p>
            <a:r>
              <a:rPr lang="en-US" dirty="0" smtClean="0"/>
              <a:t>Tell us what it was</a:t>
            </a:r>
          </a:p>
          <a:p>
            <a:r>
              <a:rPr lang="en-US" dirty="0" smtClean="0"/>
              <a:t>How you created it</a:t>
            </a:r>
          </a:p>
          <a:p>
            <a:r>
              <a:rPr lang="en-US" dirty="0" smtClean="0"/>
              <a:t>Your just-so story</a:t>
            </a:r>
          </a:p>
          <a:p>
            <a:r>
              <a:rPr lang="en-US" dirty="0" smtClean="0"/>
              <a:t>And was your just-so story 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764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us about anything cool you did in Excel or another program to create a feature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15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 there any features that anyone kind of wanted to create, but it was too difficult? (or too much work?)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222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got better features (in terms of goodness metric) for Bring Me a Rock Day 2, than Bring Me a Rock Day 1?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886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Interesting Observations?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18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994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Iterative Feature Refinement</a:t>
            </a:r>
          </a:p>
          <a:p>
            <a:pPr lvl="1"/>
            <a:r>
              <a:rPr lang="en-US" dirty="0" smtClean="0"/>
              <a:t>Select three of the features you have created in previous assignments</a:t>
            </a:r>
          </a:p>
          <a:p>
            <a:pPr lvl="1"/>
            <a:r>
              <a:rPr lang="en-US" dirty="0" smtClean="0"/>
              <a:t>These features should be “among the best” of the features you have previously created</a:t>
            </a:r>
          </a:p>
          <a:p>
            <a:pPr lvl="1"/>
            <a:r>
              <a:rPr lang="en-US" dirty="0" smtClean="0"/>
              <a:t>For each of these three features, create at least five “close variants” of these features</a:t>
            </a:r>
          </a:p>
          <a:p>
            <a:pPr lvl="2"/>
            <a:r>
              <a:rPr lang="en-US" dirty="0"/>
              <a:t>“time for last 3 actions” and “time for last 4 actions</a:t>
            </a:r>
            <a:r>
              <a:rPr lang="en-US" dirty="0" smtClean="0"/>
              <a:t>” are close variants</a:t>
            </a:r>
          </a:p>
          <a:p>
            <a:pPr lvl="2"/>
            <a:r>
              <a:rPr lang="en-US" dirty="0"/>
              <a:t>“time for last 3 actions” and “total time between help requests and next action” are two separate features</a:t>
            </a:r>
            <a:endParaRPr lang="en-US" dirty="0" smtClean="0"/>
          </a:p>
          <a:p>
            <a:pPr lvl="1"/>
            <a:r>
              <a:rPr lang="en-US" dirty="0" smtClean="0"/>
              <a:t>Using the Excel Equation Solver is a substitute for creating five “close variants”</a:t>
            </a:r>
          </a:p>
          <a:p>
            <a:pPr lvl="1"/>
            <a:r>
              <a:rPr lang="en-US" dirty="0" smtClean="0"/>
              <a:t>If you don’t use the excel equation solver</a:t>
            </a:r>
          </a:p>
          <a:p>
            <a:pPr lvl="2"/>
            <a:r>
              <a:rPr lang="en-US" dirty="0" smtClean="0"/>
              <a:t>As </a:t>
            </a:r>
            <a:r>
              <a:rPr lang="en-US" dirty="0" smtClean="0"/>
              <a:t>you create the close variants for each feature, don’t just make them all at once</a:t>
            </a:r>
          </a:p>
          <a:p>
            <a:pPr lvl="2"/>
            <a:r>
              <a:rPr lang="en-US" dirty="0" smtClean="0"/>
              <a:t>Make a variant</a:t>
            </a:r>
          </a:p>
          <a:p>
            <a:pPr lvl="2"/>
            <a:r>
              <a:rPr lang="en-US" dirty="0" smtClean="0"/>
              <a:t>Test whether it’s better than the previous variant (by goodness metric)</a:t>
            </a:r>
          </a:p>
          <a:p>
            <a:pPr lvl="3"/>
            <a:r>
              <a:rPr lang="en-US" dirty="0" smtClean="0"/>
              <a:t>If it is, keep going in the same direction</a:t>
            </a:r>
          </a:p>
          <a:p>
            <a:pPr lvl="3"/>
            <a:r>
              <a:rPr lang="en-US" dirty="0" smtClean="0"/>
              <a:t>If it isn’t, try doing the opposite or something else</a:t>
            </a:r>
          </a:p>
        </p:txBody>
      </p:sp>
    </p:spTree>
    <p:extLst>
      <p:ext uri="{BB962C8B-B14F-4D97-AF65-F5344CB8AC3E}">
        <p14:creationId xmlns:p14="http://schemas.microsoft.com/office/powerpoint/2010/main" val="379764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 report that discusses your process</a:t>
            </a:r>
          </a:p>
          <a:p>
            <a:pPr lvl="1"/>
            <a:r>
              <a:rPr lang="en-US" dirty="0" smtClean="0"/>
              <a:t>I took feature N</a:t>
            </a:r>
          </a:p>
          <a:p>
            <a:pPr lvl="1"/>
            <a:r>
              <a:rPr lang="en-US" dirty="0" smtClean="0"/>
              <a:t>I changed it from N to N*</a:t>
            </a:r>
          </a:p>
          <a:p>
            <a:pPr lvl="1"/>
            <a:r>
              <a:rPr lang="en-US" dirty="0" smtClean="0"/>
              <a:t>The goodness changed from G to G*</a:t>
            </a:r>
          </a:p>
          <a:p>
            <a:pPr lvl="1"/>
            <a:r>
              <a:rPr lang="en-US" dirty="0" smtClean="0"/>
              <a:t>Then I did…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31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first…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 Equation Solver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462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don’t need to prepare a presentation</a:t>
            </a:r>
          </a:p>
          <a:p>
            <a:r>
              <a:rPr lang="en-US" dirty="0" smtClean="0"/>
              <a:t>But be ready to discuss your features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2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10/9 </a:t>
            </a:r>
            <a:r>
              <a:rPr lang="en-US" dirty="0" err="1" smtClean="0"/>
              <a:t>RapidMiner</a:t>
            </a:r>
            <a:r>
              <a:rPr lang="en-US" dirty="0" smtClean="0"/>
              <a:t> Practice Session</a:t>
            </a:r>
          </a:p>
          <a:p>
            <a:pPr lvl="1"/>
            <a:r>
              <a:rPr lang="en-US" dirty="0" smtClean="0"/>
              <a:t>Bring your </a:t>
            </a:r>
            <a:r>
              <a:rPr lang="en-US" dirty="0" err="1" smtClean="0"/>
              <a:t>RapidMiner</a:t>
            </a:r>
            <a:r>
              <a:rPr lang="en-US" dirty="0" smtClean="0"/>
              <a:t> process to class with questions, on a laptop</a:t>
            </a:r>
          </a:p>
          <a:p>
            <a:pPr lvl="1"/>
            <a:r>
              <a:rPr lang="en-US" dirty="0" smtClean="0"/>
              <a:t>We’ll learn together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10/14 Iterative Feature Refinement</a:t>
            </a:r>
            <a:endParaRPr lang="en-US" dirty="0"/>
          </a:p>
          <a:p>
            <a:pPr lvl="1"/>
            <a:r>
              <a:rPr lang="en-US" dirty="0" smtClean="0"/>
              <a:t>Assignment 5 due</a:t>
            </a:r>
          </a:p>
        </p:txBody>
      </p:sp>
    </p:spTree>
    <p:extLst>
      <p:ext uri="{BB962C8B-B14F-4D97-AF65-F5344CB8AC3E}">
        <p14:creationId xmlns:p14="http://schemas.microsoft.com/office/powerpoint/2010/main" val="164382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10/16 No special session today</a:t>
            </a:r>
          </a:p>
          <a:p>
            <a:endParaRPr lang="en-US" dirty="0"/>
          </a:p>
          <a:p>
            <a:r>
              <a:rPr lang="en-US" dirty="0" smtClean="0"/>
              <a:t>10/21 Feature Adaptation</a:t>
            </a:r>
          </a:p>
          <a:p>
            <a:endParaRPr lang="en-US" dirty="0"/>
          </a:p>
          <a:p>
            <a:r>
              <a:rPr lang="en-US" dirty="0" smtClean="0"/>
              <a:t>10/23 </a:t>
            </a:r>
            <a:r>
              <a:rPr lang="en-US" dirty="0" smtClean="0"/>
              <a:t>Special Session on </a:t>
            </a:r>
            <a:r>
              <a:rPr lang="en-US" smtClean="0"/>
              <a:t>Building Prediction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3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80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it requires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</a:p>
          <a:p>
            <a:r>
              <a:rPr lang="en-US" dirty="0" smtClean="0"/>
              <a:t>Goodness metric (typically SSR)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370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prior variables</a:t>
            </a:r>
          </a:p>
          <a:p>
            <a:pPr lvl="1"/>
            <a:r>
              <a:rPr lang="en-US" dirty="0" smtClean="0"/>
              <a:t>And how model prediction is created from predictor</a:t>
            </a:r>
          </a:p>
          <a:p>
            <a:r>
              <a:rPr lang="en-US" dirty="0" smtClean="0"/>
              <a:t>Create SSR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22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Hand-iterate on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4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 equation solver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133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BKT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through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517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BKT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 equation solver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693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4410</TotalTime>
  <Words>590</Words>
  <Application>Microsoft Office PowerPoint</Application>
  <PresentationFormat>On-screen Show (4:3)</PresentationFormat>
  <Paragraphs>105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Feature Engineering Studio</vt:lpstr>
      <vt:lpstr>Welcome to  Bring Me a Rock Day 2</vt:lpstr>
      <vt:lpstr>But first…</vt:lpstr>
      <vt:lpstr>What it requires</vt:lpstr>
      <vt:lpstr>Linear Regression Example</vt:lpstr>
      <vt:lpstr>Linear Regression Example</vt:lpstr>
      <vt:lpstr>Linear Regression Example</vt:lpstr>
      <vt:lpstr>BKT Example</vt:lpstr>
      <vt:lpstr>BKT Example</vt:lpstr>
      <vt:lpstr>BKT Example</vt:lpstr>
      <vt:lpstr>BKT Example</vt:lpstr>
      <vt:lpstr>Questions? Comments?</vt:lpstr>
      <vt:lpstr>GoogleRefine (now OpenRefine)</vt:lpstr>
      <vt:lpstr>GoogleRefine (now OpenRefine)</vt:lpstr>
      <vt:lpstr>GoogleRefine (now OpenRefine)</vt:lpstr>
      <vt:lpstr>GoogleRefine (now OpenRefine)</vt:lpstr>
      <vt:lpstr>GoogleRefine (now OpenRefine)</vt:lpstr>
      <vt:lpstr>GoogleRefine (now OpenRefine)</vt:lpstr>
      <vt:lpstr>GoogleRefine (now OpenRefine)</vt:lpstr>
      <vt:lpstr>Questions? Comments?</vt:lpstr>
      <vt:lpstr>Welcome to  Bring Me a Rock Day 2</vt:lpstr>
      <vt:lpstr>In birthdate order</vt:lpstr>
      <vt:lpstr>Next</vt:lpstr>
      <vt:lpstr>Too Hard?</vt:lpstr>
      <vt:lpstr>Better?</vt:lpstr>
      <vt:lpstr>Other Interesting Observations?</vt:lpstr>
      <vt:lpstr>Assignment 5</vt:lpstr>
      <vt:lpstr>Assignment 5</vt:lpstr>
      <vt:lpstr>Assignment 5</vt:lpstr>
      <vt:lpstr>Assignment 5</vt:lpstr>
      <vt:lpstr>Next Classes</vt:lpstr>
      <vt:lpstr>Upcoming Classes</vt:lpstr>
      <vt:lpstr>Thank you!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CIS</cp:lastModifiedBy>
  <cp:revision>86</cp:revision>
  <dcterms:created xsi:type="dcterms:W3CDTF">2013-08-27T11:33:40Z</dcterms:created>
  <dcterms:modified xsi:type="dcterms:W3CDTF">2013-10-07T18:38:34Z</dcterms:modified>
</cp:coreProperties>
</file>