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61" r:id="rId4"/>
    <p:sldId id="362" r:id="rId5"/>
    <p:sldId id="363" r:id="rId6"/>
    <p:sldId id="364" r:id="rId7"/>
    <p:sldId id="365" r:id="rId8"/>
    <p:sldId id="376" r:id="rId9"/>
    <p:sldId id="366" r:id="rId10"/>
    <p:sldId id="367" r:id="rId11"/>
    <p:sldId id="370" r:id="rId12"/>
    <p:sldId id="371" r:id="rId13"/>
    <p:sldId id="372" r:id="rId14"/>
    <p:sldId id="373" r:id="rId15"/>
    <p:sldId id="374" r:id="rId16"/>
    <p:sldId id="375" r:id="rId17"/>
    <p:sldId id="357" r:id="rId18"/>
    <p:sldId id="377" r:id="rId19"/>
    <p:sldId id="379" r:id="rId20"/>
    <p:sldId id="378" r:id="rId21"/>
    <p:sldId id="380" r:id="rId22"/>
    <p:sldId id="384" r:id="rId23"/>
    <p:sldId id="381" r:id="rId24"/>
    <p:sldId id="382" r:id="rId25"/>
    <p:sldId id="359" r:id="rId26"/>
    <p:sldId id="383" r:id="rId27"/>
    <p:sldId id="386" r:id="rId28"/>
    <p:sldId id="387" r:id="rId29"/>
    <p:sldId id="388" r:id="rId30"/>
    <p:sldId id="389" r:id="rId31"/>
    <p:sldId id="385" r:id="rId32"/>
    <p:sldId id="390" r:id="rId33"/>
    <p:sldId id="391" r:id="rId34"/>
    <p:sldId id="360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3" autoAdjust="0"/>
    <p:restoredTop sz="94660"/>
  </p:normalViewPr>
  <p:slideViewPr>
    <p:cSldViewPr>
      <p:cViewPr>
        <p:scale>
          <a:sx n="94" d="100"/>
          <a:sy n="94" d="100"/>
        </p:scale>
        <p:origin x="-396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374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27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39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776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900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06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360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31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82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22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18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5B9B1-4A60-4497-8B0C-3BFC9FCCD213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596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Feature Engineering Studio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October 14, </a:t>
            </a:r>
            <a:r>
              <a:rPr lang="en-US" dirty="0" smtClean="0"/>
              <a:t>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8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it a good thing or a bad thing, when your </a:t>
            </a:r>
            <a:r>
              <a:rPr lang="en-US" dirty="0"/>
              <a:t>feature </a:t>
            </a:r>
            <a:r>
              <a:rPr lang="en-US" dirty="0" smtClean="0"/>
              <a:t>changes meaning due to refinement?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721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Parameter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need a volunteer who had a final best feature that was quite different from their original feature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524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interesting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need a volunteer who had a final best feature that was quite different from their original feature</a:t>
            </a:r>
          </a:p>
          <a:p>
            <a:endParaRPr lang="en-US" dirty="0"/>
          </a:p>
          <a:p>
            <a:r>
              <a:rPr lang="en-US" dirty="0" smtClean="0"/>
              <a:t>Please bring up your laptop or a flash drive with your data set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880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line graph</a:t>
            </a:r>
          </a:p>
          <a:p>
            <a:endParaRPr lang="en-US" dirty="0"/>
          </a:p>
          <a:p>
            <a:r>
              <a:rPr lang="en-US" dirty="0" smtClean="0"/>
              <a:t>X axis – parameter value</a:t>
            </a:r>
          </a:p>
          <a:p>
            <a:r>
              <a:rPr lang="en-US" dirty="0" smtClean="0"/>
              <a:t>Y axis – model goodness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53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volunteer?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Would anyone else like to look at their feature this way?</a:t>
            </a:r>
          </a:p>
          <a:p>
            <a:endParaRPr lang="en-US" dirty="0"/>
          </a:p>
          <a:p>
            <a:r>
              <a:rPr lang="en-US" dirty="0" smtClean="0"/>
              <a:t>Multiple volunteers are welcome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0315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it mean?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819400" y="2514600"/>
            <a:ext cx="914400" cy="2057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733800" y="2514600"/>
            <a:ext cx="904240" cy="2057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638040" y="2514600"/>
            <a:ext cx="543560" cy="2057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176520" y="2514600"/>
            <a:ext cx="767080" cy="2438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40146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 Comments? Thoughts?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164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</a:t>
            </a:r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Feature </a:t>
            </a:r>
            <a:r>
              <a:rPr lang="en-US" dirty="0" smtClean="0"/>
              <a:t>Adaptation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“This One’s For Nikolai </a:t>
            </a:r>
            <a:r>
              <a:rPr lang="en-US" dirty="0" err="1" smtClean="0"/>
              <a:t>Ivonavich</a:t>
            </a:r>
            <a:r>
              <a:rPr lang="en-US" dirty="0" smtClean="0"/>
              <a:t> </a:t>
            </a:r>
            <a:r>
              <a:rPr lang="en-US" dirty="0" err="1" smtClean="0"/>
              <a:t>Lobachevsky</a:t>
            </a:r>
            <a:r>
              <a:rPr lang="en-US" dirty="0" smtClean="0"/>
              <a:t>”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759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Nikolai </a:t>
            </a:r>
            <a:r>
              <a:rPr lang="en-US" dirty="0" err="1" smtClean="0"/>
              <a:t>Ivonovich</a:t>
            </a:r>
            <a:r>
              <a:rPr lang="en-US" dirty="0" smtClean="0"/>
              <a:t> </a:t>
            </a:r>
            <a:r>
              <a:rPr lang="en-US" dirty="0" err="1" smtClean="0"/>
              <a:t>Lobachevsky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(by Tom Lehrer)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“</a:t>
            </a:r>
            <a:r>
              <a:rPr lang="en-US" sz="2400" dirty="0"/>
              <a:t>I </a:t>
            </a:r>
            <a:r>
              <a:rPr lang="en-US" sz="2400" dirty="0" smtClean="0"/>
              <a:t>will never </a:t>
            </a:r>
            <a:r>
              <a:rPr lang="en-US" sz="2400" dirty="0"/>
              <a:t>forget the day I first </a:t>
            </a:r>
            <a:r>
              <a:rPr lang="en-US" sz="2400" dirty="0" smtClean="0"/>
              <a:t>met the </a:t>
            </a:r>
            <a:r>
              <a:rPr lang="en-US" sz="2400" dirty="0"/>
              <a:t>great </a:t>
            </a:r>
            <a:r>
              <a:rPr lang="en-US" sz="2400" dirty="0" err="1"/>
              <a:t>Lobachevsky</a:t>
            </a:r>
            <a:r>
              <a:rPr lang="en-US" sz="2400" dirty="0"/>
              <a:t>.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In one word he told me </a:t>
            </a:r>
            <a:r>
              <a:rPr lang="en-US" sz="2400" dirty="0" smtClean="0"/>
              <a:t>the secret </a:t>
            </a:r>
            <a:r>
              <a:rPr lang="en-US" sz="2400" dirty="0"/>
              <a:t>of success in mathematics</a:t>
            </a:r>
            <a:r>
              <a:rPr lang="en-US" sz="2400" dirty="0" smtClean="0"/>
              <a:t>:”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1039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Nikolai </a:t>
            </a:r>
            <a:r>
              <a:rPr lang="en-US" dirty="0" err="1" smtClean="0"/>
              <a:t>Ivonovich</a:t>
            </a:r>
            <a:r>
              <a:rPr lang="en-US" dirty="0" smtClean="0"/>
              <a:t> </a:t>
            </a:r>
            <a:r>
              <a:rPr lang="en-US" dirty="0" err="1" smtClean="0"/>
              <a:t>Lobachevsky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(by Tom Lehrer)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“</a:t>
            </a:r>
            <a:r>
              <a:rPr lang="en-US" sz="2400" dirty="0"/>
              <a:t>I </a:t>
            </a:r>
            <a:r>
              <a:rPr lang="en-US" sz="2400" dirty="0" smtClean="0"/>
              <a:t>will never </a:t>
            </a:r>
            <a:r>
              <a:rPr lang="en-US" sz="2400" dirty="0"/>
              <a:t>forget the day I first </a:t>
            </a:r>
            <a:r>
              <a:rPr lang="en-US" sz="2400" dirty="0" smtClean="0"/>
              <a:t>met the </a:t>
            </a:r>
            <a:r>
              <a:rPr lang="en-US" sz="2400" dirty="0"/>
              <a:t>great </a:t>
            </a:r>
            <a:r>
              <a:rPr lang="en-US" sz="2400" dirty="0" err="1"/>
              <a:t>Lobachevsky</a:t>
            </a:r>
            <a:r>
              <a:rPr lang="en-US" sz="2400" dirty="0"/>
              <a:t>.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In one word he told me </a:t>
            </a:r>
            <a:r>
              <a:rPr lang="en-US" sz="2400" dirty="0" smtClean="0"/>
              <a:t>the secret </a:t>
            </a:r>
            <a:r>
              <a:rPr lang="en-US" sz="2400" dirty="0"/>
              <a:t>of success in mathematics: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Plagiarize</a:t>
            </a:r>
            <a:r>
              <a:rPr lang="en-US" sz="2400" dirty="0" smtClean="0"/>
              <a:t>!”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831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Iterative Feature Refinement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28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Nikolai </a:t>
            </a:r>
            <a:r>
              <a:rPr lang="en-US" dirty="0" err="1" smtClean="0"/>
              <a:t>Ivonovich</a:t>
            </a:r>
            <a:r>
              <a:rPr lang="en-US" dirty="0" smtClean="0"/>
              <a:t> </a:t>
            </a:r>
            <a:r>
              <a:rPr lang="en-US" dirty="0" err="1" smtClean="0"/>
              <a:t>Lobachevsky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(by Tom Lehrer)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“</a:t>
            </a:r>
            <a:r>
              <a:rPr lang="en-US" sz="2400" dirty="0"/>
              <a:t>I </a:t>
            </a:r>
            <a:r>
              <a:rPr lang="en-US" sz="2400" dirty="0" smtClean="0"/>
              <a:t>will never </a:t>
            </a:r>
            <a:r>
              <a:rPr lang="en-US" sz="2400" dirty="0"/>
              <a:t>forget the day I first </a:t>
            </a:r>
            <a:r>
              <a:rPr lang="en-US" sz="2400" dirty="0" smtClean="0"/>
              <a:t>met the </a:t>
            </a:r>
            <a:r>
              <a:rPr lang="en-US" sz="2400" dirty="0"/>
              <a:t>great </a:t>
            </a:r>
            <a:r>
              <a:rPr lang="en-US" sz="2400" dirty="0" err="1"/>
              <a:t>Lobachevsky</a:t>
            </a:r>
            <a:r>
              <a:rPr lang="en-US" sz="2400" dirty="0"/>
              <a:t>.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In one word he told me </a:t>
            </a:r>
            <a:r>
              <a:rPr lang="en-US" sz="2400" dirty="0" smtClean="0"/>
              <a:t>the secret </a:t>
            </a:r>
            <a:r>
              <a:rPr lang="en-US" sz="2400" dirty="0"/>
              <a:t>of success in mathematics: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Plagiarize</a:t>
            </a:r>
            <a:r>
              <a:rPr lang="en-US" sz="2400" dirty="0" smtClean="0"/>
              <a:t>!”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“Only be sure to always call it – please – research.”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8947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be clear…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Plagiarism: bad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2867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be clear…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Plagiarism: bad</a:t>
            </a:r>
          </a:p>
          <a:p>
            <a:endParaRPr lang="en-US" dirty="0"/>
          </a:p>
          <a:p>
            <a:r>
              <a:rPr lang="en-US" dirty="0" smtClean="0"/>
              <a:t>Borrowing ideas (and citing them): good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3340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be clear…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Plagiarism: bad</a:t>
            </a:r>
          </a:p>
          <a:p>
            <a:endParaRPr lang="en-US" dirty="0"/>
          </a:p>
          <a:p>
            <a:r>
              <a:rPr lang="en-US" dirty="0"/>
              <a:t>Borrowing ideas (and citing them): good</a:t>
            </a:r>
          </a:p>
          <a:p>
            <a:endParaRPr lang="en-US" dirty="0" smtClean="0"/>
          </a:p>
          <a:p>
            <a:r>
              <a:rPr lang="en-US" dirty="0" smtClean="0"/>
              <a:t>We all clear?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500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need to find a previous paper that uses one or more features that can be potentially translated to your current analysis</a:t>
            </a:r>
          </a:p>
          <a:p>
            <a:endParaRPr lang="en-US" dirty="0"/>
          </a:p>
          <a:p>
            <a:r>
              <a:rPr lang="en-US" dirty="0" smtClean="0"/>
              <a:t>Find the paper</a:t>
            </a:r>
          </a:p>
          <a:p>
            <a:r>
              <a:rPr lang="en-US" dirty="0" smtClean="0"/>
              <a:t>Try at least one feature in your own data 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7371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</a:t>
            </a:r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You need to create a 5-minute presentation</a:t>
            </a:r>
          </a:p>
          <a:p>
            <a:pPr lvl="1"/>
            <a:r>
              <a:rPr lang="en-US" dirty="0" smtClean="0"/>
              <a:t>Time yourself to make sure it only runs 5 minutes</a:t>
            </a:r>
          </a:p>
          <a:p>
            <a:pPr lvl="1"/>
            <a:r>
              <a:rPr lang="en-US" dirty="0" smtClean="0"/>
              <a:t>To be presented in class next Monday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8994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</a:t>
            </a:r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This presentation should discuss</a:t>
            </a:r>
          </a:p>
          <a:p>
            <a:pPr lvl="1"/>
            <a:r>
              <a:rPr lang="en-US" dirty="0" smtClean="0"/>
              <a:t>The paper you drew inspiration from</a:t>
            </a:r>
          </a:p>
          <a:p>
            <a:pPr lvl="1"/>
            <a:r>
              <a:rPr lang="en-US" dirty="0" smtClean="0"/>
              <a:t>Give a full citation and show us pictures of as many authors as you can find</a:t>
            </a:r>
          </a:p>
          <a:p>
            <a:pPr lvl="1"/>
            <a:r>
              <a:rPr lang="en-US" dirty="0" smtClean="0"/>
              <a:t>The construct being predicted in this paper</a:t>
            </a:r>
          </a:p>
          <a:p>
            <a:pPr lvl="1"/>
            <a:r>
              <a:rPr lang="en-US" dirty="0" smtClean="0"/>
              <a:t>The context/data set in this paper</a:t>
            </a:r>
          </a:p>
          <a:p>
            <a:pPr lvl="1"/>
            <a:r>
              <a:rPr lang="en-US" dirty="0" smtClean="0"/>
              <a:t>The feature you decided to adapt</a:t>
            </a:r>
          </a:p>
          <a:p>
            <a:pPr lvl="1"/>
            <a:r>
              <a:rPr lang="en-US" dirty="0" smtClean="0"/>
              <a:t>The feature you ended up creating</a:t>
            </a:r>
          </a:p>
          <a:p>
            <a:pPr lvl="1"/>
            <a:r>
              <a:rPr lang="en-US" dirty="0" smtClean="0"/>
              <a:t>Differences between the original paper’s feature and your feature</a:t>
            </a:r>
          </a:p>
          <a:p>
            <a:pPr lvl="1"/>
            <a:r>
              <a:rPr lang="en-US" dirty="0" smtClean="0"/>
              <a:t>The goodness of your feature in your data set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9295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you can’t find a paper?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3280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you can’t find a paper?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find a paper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2794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you can’t find a paper?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find a paper</a:t>
            </a:r>
          </a:p>
          <a:p>
            <a:r>
              <a:rPr lang="en-US" dirty="0" smtClean="0"/>
              <a:t>Try </a:t>
            </a:r>
            <a:r>
              <a:rPr lang="en-US" dirty="0" err="1" smtClean="0"/>
              <a:t>google</a:t>
            </a:r>
            <a:r>
              <a:rPr lang="en-US" dirty="0" smtClean="0"/>
              <a:t> scholar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63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the Excel Equation Solver</a:t>
            </a:r>
          </a:p>
          <a:p>
            <a:r>
              <a:rPr lang="en-US" dirty="0" smtClean="0"/>
              <a:t>Did not use the Excel Equation Solver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7720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you can’t find a paper?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find a paper</a:t>
            </a:r>
          </a:p>
          <a:p>
            <a:r>
              <a:rPr lang="en-US" dirty="0" smtClean="0"/>
              <a:t>Try </a:t>
            </a:r>
            <a:r>
              <a:rPr lang="en-US" dirty="0" err="1" smtClean="0"/>
              <a:t>google</a:t>
            </a:r>
            <a:r>
              <a:rPr lang="en-US" dirty="0" smtClean="0"/>
              <a:t> scholar</a:t>
            </a:r>
          </a:p>
          <a:p>
            <a:r>
              <a:rPr lang="en-US" dirty="0" smtClean="0"/>
              <a:t>Email me – but only after you have spent at least 2 hours searching the web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3986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 Comments?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7789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10/16 No special session today</a:t>
            </a:r>
          </a:p>
          <a:p>
            <a:endParaRPr lang="en-US" dirty="0"/>
          </a:p>
          <a:p>
            <a:r>
              <a:rPr lang="en-US" dirty="0" smtClean="0"/>
              <a:t>10/21 Feature </a:t>
            </a:r>
            <a:r>
              <a:rPr lang="en-US" dirty="0" smtClean="0"/>
              <a:t>Adaptation</a:t>
            </a:r>
          </a:p>
          <a:p>
            <a:pPr lvl="1"/>
            <a:r>
              <a:rPr lang="en-US" dirty="0" smtClean="0"/>
              <a:t>Assignment 6 due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10/23 Special Session on Building Prediction Models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15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10/28 Feature Reuse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10/30 No </a:t>
            </a:r>
            <a:r>
              <a:rPr lang="en-US" smtClean="0"/>
              <a:t>special session today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58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80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Excel Equation Solver Users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Sort yourself by the town you were born in (in Roman letters)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566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Excel Equation Solver Users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Pick one feature</a:t>
            </a:r>
          </a:p>
          <a:p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feature </a:t>
            </a:r>
            <a:r>
              <a:rPr lang="en-US" dirty="0" smtClean="0"/>
              <a:t>did you improve?</a:t>
            </a:r>
            <a:endParaRPr lang="en-US" dirty="0"/>
          </a:p>
          <a:p>
            <a:r>
              <a:rPr lang="en-US" dirty="0" smtClean="0"/>
              <a:t>What parameter did you adjust?</a:t>
            </a:r>
          </a:p>
          <a:p>
            <a:r>
              <a:rPr lang="en-US" dirty="0" smtClean="0"/>
              <a:t>What was the original and final value?</a:t>
            </a:r>
            <a:endParaRPr lang="en-US" dirty="0"/>
          </a:p>
          <a:p>
            <a:r>
              <a:rPr lang="en-US" dirty="0" smtClean="0"/>
              <a:t>How big an improvement did you obtain?</a:t>
            </a:r>
            <a:endParaRPr lang="en-US" dirty="0"/>
          </a:p>
          <a:p>
            <a:r>
              <a:rPr lang="en-US" dirty="0" smtClean="0"/>
              <a:t>Did this process change the meaning of the </a:t>
            </a:r>
            <a:r>
              <a:rPr lang="en-US" dirty="0"/>
              <a:t>feature</a:t>
            </a:r>
            <a:r>
              <a:rPr lang="en-US" dirty="0" smtClean="0"/>
              <a:t>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95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Everyone Else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Sort yourself by the town you were born in (in Roman letters)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116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Everyone Else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Pick one feature</a:t>
            </a:r>
          </a:p>
          <a:p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feature </a:t>
            </a:r>
            <a:r>
              <a:rPr lang="en-US" dirty="0" smtClean="0"/>
              <a:t>did you improve?</a:t>
            </a:r>
            <a:endParaRPr lang="en-US" dirty="0"/>
          </a:p>
          <a:p>
            <a:r>
              <a:rPr lang="en-US" dirty="0" smtClean="0"/>
              <a:t>What parameter did you adjust?</a:t>
            </a:r>
          </a:p>
          <a:p>
            <a:r>
              <a:rPr lang="en-US" dirty="0" smtClean="0"/>
              <a:t>What values did you try?</a:t>
            </a:r>
            <a:endParaRPr lang="en-US" dirty="0"/>
          </a:p>
          <a:p>
            <a:r>
              <a:rPr lang="en-US" dirty="0" smtClean="0"/>
              <a:t>How big an improvement did you obtain?</a:t>
            </a:r>
            <a:endParaRPr lang="en-US" dirty="0"/>
          </a:p>
          <a:p>
            <a:r>
              <a:rPr lang="en-US" dirty="0" smtClean="0"/>
              <a:t>Did this process change the meaning of the </a:t>
            </a:r>
            <a:r>
              <a:rPr lang="en-US" dirty="0"/>
              <a:t>feature</a:t>
            </a:r>
            <a:r>
              <a:rPr lang="en-US" dirty="0" smtClean="0"/>
              <a:t>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912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Comments? Questions? Thoughts?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514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the excel equation solver likely to change the meaning of the </a:t>
            </a:r>
            <a:r>
              <a:rPr lang="en-US" dirty="0"/>
              <a:t>feature </a:t>
            </a:r>
            <a:r>
              <a:rPr lang="en-US" dirty="0" smtClean="0"/>
              <a:t>more than hand processes?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77101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625</Words>
  <Application>Microsoft Office PowerPoint</Application>
  <PresentationFormat>On-screen Show (4:3)</PresentationFormat>
  <Paragraphs>112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Feature Engineering Studio</vt:lpstr>
      <vt:lpstr>Iterative Feature Refinement</vt:lpstr>
      <vt:lpstr>Who here</vt:lpstr>
      <vt:lpstr>Excel Equation Solver Users</vt:lpstr>
      <vt:lpstr>Excel Equation Solver Users</vt:lpstr>
      <vt:lpstr>Everyone Else</vt:lpstr>
      <vt:lpstr>Everyone Else</vt:lpstr>
      <vt:lpstr>Comments? Questions? Thoughts?</vt:lpstr>
      <vt:lpstr>Question</vt:lpstr>
      <vt:lpstr>Question</vt:lpstr>
      <vt:lpstr>Feature Parameter Space</vt:lpstr>
      <vt:lpstr>One interesting exercise</vt:lpstr>
      <vt:lpstr>Making…</vt:lpstr>
      <vt:lpstr>Another volunteer?</vt:lpstr>
      <vt:lpstr>What does it mean?</vt:lpstr>
      <vt:lpstr>Questions? Comments? Thoughts?</vt:lpstr>
      <vt:lpstr>Assignment 6</vt:lpstr>
      <vt:lpstr>Nikolai Ivonovich Lobachevsky (by Tom Lehrer)</vt:lpstr>
      <vt:lpstr>Nikolai Ivonovich Lobachevsky (by Tom Lehrer)</vt:lpstr>
      <vt:lpstr>Nikolai Ivonovich Lobachevsky (by Tom Lehrer)</vt:lpstr>
      <vt:lpstr>To be clear…</vt:lpstr>
      <vt:lpstr>To be clear…</vt:lpstr>
      <vt:lpstr>To be clear…</vt:lpstr>
      <vt:lpstr>Assignment 6</vt:lpstr>
      <vt:lpstr>Assignment 6</vt:lpstr>
      <vt:lpstr>Assignment 6</vt:lpstr>
      <vt:lpstr>What if you can’t find a paper?</vt:lpstr>
      <vt:lpstr>What if you can’t find a paper?</vt:lpstr>
      <vt:lpstr>What if you can’t find a paper?</vt:lpstr>
      <vt:lpstr>What if you can’t find a paper?</vt:lpstr>
      <vt:lpstr>Questions? Comments?</vt:lpstr>
      <vt:lpstr>Upcoming Classes</vt:lpstr>
      <vt:lpstr>Upcoming Classes</vt:lpstr>
      <vt:lpstr>Thank you!</vt:lpstr>
    </vt:vector>
  </TitlesOfParts>
  <Company>Worcester Polytechnic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Feature Engineering Studio</dc:title>
  <dc:creator>Baker, Ryan Shaun</dc:creator>
  <cp:lastModifiedBy>CIS</cp:lastModifiedBy>
  <cp:revision>87</cp:revision>
  <dcterms:created xsi:type="dcterms:W3CDTF">2013-08-27T11:33:40Z</dcterms:created>
  <dcterms:modified xsi:type="dcterms:W3CDTF">2013-10-09T00:16:16Z</dcterms:modified>
</cp:coreProperties>
</file>