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6" r:id="rId3"/>
    <p:sldId id="295" r:id="rId4"/>
    <p:sldId id="298" r:id="rId5"/>
    <p:sldId id="296" r:id="rId6"/>
    <p:sldId id="297" r:id="rId7"/>
    <p:sldId id="300" r:id="rId8"/>
    <p:sldId id="301" r:id="rId9"/>
    <p:sldId id="302" r:id="rId10"/>
    <p:sldId id="303" r:id="rId11"/>
    <p:sldId id="306" r:id="rId12"/>
    <p:sldId id="305" r:id="rId13"/>
    <p:sldId id="304" r:id="rId14"/>
    <p:sldId id="307" r:id="rId15"/>
    <p:sldId id="308" r:id="rId16"/>
    <p:sldId id="309" r:id="rId17"/>
    <p:sldId id="310" r:id="rId18"/>
    <p:sldId id="335" r:id="rId19"/>
    <p:sldId id="345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65" r:id="rId28"/>
    <p:sldId id="289" r:id="rId29"/>
    <p:sldId id="290" r:id="rId30"/>
    <p:sldId id="271" r:id="rId31"/>
    <p:sldId id="364" r:id="rId32"/>
    <p:sldId id="346" r:id="rId33"/>
    <p:sldId id="347" r:id="rId34"/>
    <p:sldId id="348" r:id="rId35"/>
    <p:sldId id="349" r:id="rId36"/>
    <p:sldId id="350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  <p:sldId id="361" r:id="rId48"/>
    <p:sldId id="362" r:id="rId49"/>
    <p:sldId id="363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 varScale="1">
        <p:scale>
          <a:sx n="67" d="100"/>
          <a:sy n="6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23,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found a histogram with a </a:t>
            </a:r>
            <a:r>
              <a:rPr lang="en-US" dirty="0" err="1" smtClean="0"/>
              <a:t>hypermode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us, tell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5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found a histogram with a flat distribution?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us, tell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3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found a histogram with a skewed distribution?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us, tell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57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found a histogram with a bimodal distribution?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us, tell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found a histogram with something else interesting?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us, tell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06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found something surprising with their min, max, average, </a:t>
            </a:r>
            <a:r>
              <a:rPr lang="en-US" dirty="0" err="1" smtClean="0"/>
              <a:t>stdev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1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Categorical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found something curious, weird, or interesting in the distribution of their categorical variables?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16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hasn’t spoken </a:t>
            </a:r>
            <a:r>
              <a:rPr lang="en-US" dirty="0" smtClean="0"/>
              <a:t>yet today?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(who analyzed </a:t>
            </a:r>
            <a:r>
              <a:rPr lang="en-US" dirty="0" smtClean="0"/>
              <a:t>data)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us something interesting you found in your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1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did something else fun with their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172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66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start by discussing the 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80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folks think of Romero article?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particular, the part on data cleaning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501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 huge outlier in your data</a:t>
            </a:r>
          </a:p>
          <a:p>
            <a:r>
              <a:rPr lang="en-US" dirty="0" smtClean="0"/>
              <a:t>You need to know what to do about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91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specifically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kind of outliers should be dealt with</a:t>
            </a:r>
            <a:r>
              <a:rPr lang="en-US" dirty="0" smtClean="0"/>
              <a:t>?</a:t>
            </a:r>
          </a:p>
          <a:p>
            <a:r>
              <a:rPr lang="en-US" dirty="0" smtClean="0"/>
              <a:t>And what kind of outliers should be left alone?</a:t>
            </a:r>
          </a:p>
          <a:p>
            <a:endParaRPr lang="en-US" dirty="0"/>
          </a:p>
          <a:p>
            <a:r>
              <a:rPr lang="en-US" dirty="0" smtClean="0"/>
              <a:t>What do you think?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594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identify 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Theoretical approaches</a:t>
            </a:r>
          </a:p>
          <a:p>
            <a:pPr lvl="1"/>
            <a:r>
              <a:rPr lang="en-US" dirty="0" smtClean="0"/>
              <a:t>“Students used this software during 45 minute class periods. I see a 972 minute period of time taken to make a response. Something must have gone wrong here.”</a:t>
            </a:r>
          </a:p>
          <a:p>
            <a:r>
              <a:rPr lang="en-US" dirty="0" smtClean="0"/>
              <a:t>Deviation-based approaches</a:t>
            </a:r>
          </a:p>
          <a:p>
            <a:pPr lvl="1"/>
            <a:r>
              <a:rPr lang="en-US" dirty="0" smtClean="0"/>
              <a:t>“All data that is 3 SD over or 3 SD under the mean will be treated as an outlier”</a:t>
            </a:r>
          </a:p>
          <a:p>
            <a:pPr lvl="1"/>
            <a:endParaRPr lang="en-US" dirty="0"/>
          </a:p>
          <a:p>
            <a:r>
              <a:rPr lang="en-US" dirty="0" smtClean="0"/>
              <a:t>When is each approach justified?</a:t>
            </a:r>
            <a:br>
              <a:rPr lang="en-US" dirty="0" smtClean="0"/>
            </a:br>
            <a:r>
              <a:rPr lang="en-US" dirty="0" smtClean="0"/>
              <a:t>(Examples please)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718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deal with 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Truncation</a:t>
            </a:r>
          </a:p>
          <a:p>
            <a:pPr lvl="1"/>
            <a:r>
              <a:rPr lang="en-US" dirty="0" smtClean="0"/>
              <a:t>Delete the outliers</a:t>
            </a:r>
          </a:p>
          <a:p>
            <a:r>
              <a:rPr lang="en-US" dirty="0" err="1" smtClean="0"/>
              <a:t>Winsorising</a:t>
            </a:r>
            <a:endParaRPr lang="en-US" dirty="0" smtClean="0"/>
          </a:p>
          <a:p>
            <a:pPr lvl="1"/>
            <a:r>
              <a:rPr lang="en-US" dirty="0" smtClean="0"/>
              <a:t>Set the data value to the cut-off value</a:t>
            </a:r>
          </a:p>
          <a:p>
            <a:r>
              <a:rPr lang="en-US" dirty="0" smtClean="0"/>
              <a:t>Doing nothing</a:t>
            </a:r>
          </a:p>
          <a:p>
            <a:pPr lvl="1"/>
            <a:endParaRPr lang="en-US" dirty="0"/>
          </a:p>
          <a:p>
            <a:r>
              <a:rPr lang="en-US" dirty="0"/>
              <a:t>When is each approach justified?</a:t>
            </a:r>
            <a:br>
              <a:rPr lang="en-US" dirty="0"/>
            </a:br>
            <a:r>
              <a:rPr lang="en-US" dirty="0"/>
              <a:t>(Examples please)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3331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data cleaning issue identified by Romero and colleagues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Missing data</a:t>
            </a:r>
          </a:p>
          <a:p>
            <a:endParaRPr lang="en-US" dirty="0"/>
          </a:p>
          <a:p>
            <a:r>
              <a:rPr lang="en-US" dirty="0" smtClean="0"/>
              <a:t>A huge topic in its own right</a:t>
            </a:r>
          </a:p>
          <a:p>
            <a:endParaRPr lang="en-US" dirty="0"/>
          </a:p>
          <a:p>
            <a:r>
              <a:rPr lang="en-US" dirty="0" smtClean="0"/>
              <a:t>Will not focus on it today, but we can come back to it later in the semester if there’s extra time and interest</a:t>
            </a:r>
          </a:p>
          <a:p>
            <a:pPr lvl="1"/>
            <a:r>
              <a:rPr lang="en-US" dirty="0" smtClean="0"/>
              <a:t>Quick vote: who wants me to try to fit in some time to talk about missing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687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Cleanin</a:t>
            </a:r>
            <a:r>
              <a:rPr lang="en-US" dirty="0" smtClean="0"/>
              <a:t>g: </a:t>
            </a:r>
            <a:br>
              <a:rPr lang="en-US" dirty="0" smtClean="0"/>
            </a:br>
            <a:r>
              <a:rPr lang="en-US" dirty="0" smtClean="0"/>
              <a:t>Other Thoughts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3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Romero article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Other Thoughts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Data Cleaning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Look for outliers in your data set</a:t>
            </a:r>
          </a:p>
          <a:p>
            <a:r>
              <a:rPr lang="en-US" dirty="0" smtClean="0"/>
              <a:t>Find 3 variables that have one or more outliers (if you can)</a:t>
            </a:r>
          </a:p>
          <a:p>
            <a:r>
              <a:rPr lang="en-US" dirty="0" smtClean="0"/>
              <a:t>Identify those variables</a:t>
            </a:r>
          </a:p>
          <a:p>
            <a:r>
              <a:rPr lang="en-US" dirty="0" smtClean="0"/>
              <a:t>Given the mean, median, SD, and some outlier values in them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each </a:t>
            </a:r>
            <a:r>
              <a:rPr lang="en-US" dirty="0" smtClean="0"/>
              <a:t>variable, write a 1 sentence “</a:t>
            </a:r>
            <a:r>
              <a:rPr lang="en-US" dirty="0" smtClean="0"/>
              <a:t>just so story” </a:t>
            </a:r>
            <a:r>
              <a:rPr lang="en-US" dirty="0" smtClean="0"/>
              <a:t>(or multiple just so stories) about what might have caused the outlier(s)</a:t>
            </a:r>
          </a:p>
          <a:p>
            <a:r>
              <a:rPr lang="en-US" dirty="0" smtClean="0"/>
              <a:t>Argue (briefly) for a reasonable approach to dealing with that variable’s outliers (and explain why your chosen approach is reasonable)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857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a brief report for me</a:t>
            </a:r>
          </a:p>
          <a:p>
            <a:r>
              <a:rPr lang="en-US" dirty="0" smtClean="0"/>
              <a:t>You </a:t>
            </a:r>
            <a:r>
              <a:rPr lang="en-US" dirty="0" smtClean="0"/>
              <a:t>don’t need to prepare a presentation</a:t>
            </a:r>
          </a:p>
          <a:p>
            <a:r>
              <a:rPr lang="en-US" dirty="0" smtClean="0"/>
              <a:t>But be ready to discuss your features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2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into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Partner with the person next to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4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2/23 Feature Distillation in Excel</a:t>
            </a:r>
          </a:p>
          <a:p>
            <a:pPr lvl="1"/>
            <a:r>
              <a:rPr lang="en-US" dirty="0" smtClean="0"/>
              <a:t>Assignment 3 due</a:t>
            </a:r>
          </a:p>
          <a:p>
            <a:pPr lvl="1"/>
            <a:endParaRPr lang="en-US" dirty="0"/>
          </a:p>
          <a:p>
            <a:r>
              <a:rPr lang="en-US" dirty="0" smtClean="0"/>
              <a:t>2/25 </a:t>
            </a:r>
            <a:r>
              <a:rPr lang="en-US" dirty="0" smtClean="0"/>
              <a:t>Special </a:t>
            </a:r>
            <a:r>
              <a:rPr lang="en-US" dirty="0"/>
              <a:t>Session</a:t>
            </a:r>
          </a:p>
          <a:p>
            <a:pPr lvl="1"/>
            <a:r>
              <a:rPr lang="en-US" dirty="0"/>
              <a:t>Using </a:t>
            </a:r>
            <a:r>
              <a:rPr lang="en-US" dirty="0" err="1"/>
              <a:t>RapidMiner</a:t>
            </a:r>
            <a:r>
              <a:rPr lang="en-US" dirty="0"/>
              <a:t> to Produce Prediction Models</a:t>
            </a:r>
          </a:p>
          <a:p>
            <a:pPr lvl="1"/>
            <a:r>
              <a:rPr lang="en-US" dirty="0"/>
              <a:t>Come to this if you’ve never built a classifier or </a:t>
            </a:r>
            <a:r>
              <a:rPr lang="en-US" dirty="0" err="1"/>
              <a:t>regressor</a:t>
            </a:r>
            <a:r>
              <a:rPr lang="en-US" dirty="0"/>
              <a:t> in </a:t>
            </a:r>
            <a:r>
              <a:rPr lang="en-US" dirty="0" err="1"/>
              <a:t>RapidMiner</a:t>
            </a:r>
            <a:r>
              <a:rPr lang="en-US" dirty="0"/>
              <a:t> (or a similar tool)</a:t>
            </a:r>
          </a:p>
          <a:p>
            <a:pPr lvl="1"/>
            <a:r>
              <a:rPr lang="en-US" dirty="0"/>
              <a:t>Statistical significance tests using linear regression don’t count…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2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there’s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699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cool things you can create with a few simple formulas (plus demos!)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7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Identifying specific cases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6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event of interest ever occur for student?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5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Counts-so-far</a:t>
            </a:r>
            <a:br>
              <a:rPr lang="en-US" dirty="0" smtClean="0"/>
            </a:br>
            <a:r>
              <a:rPr lang="en-US" dirty="0" smtClean="0"/>
              <a:t>(and total value for student)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9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Counts-last-N-actions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7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attempts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2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Ratios between events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students had 3 (or 4, 5, 2,…) of an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9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into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over your reports together</a:t>
            </a:r>
          </a:p>
          <a:p>
            <a:pPr lvl="1"/>
            <a:r>
              <a:rPr lang="en-US" dirty="0" smtClean="0"/>
              <a:t>A maximum of 5 minutes apiece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41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Times-so-far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Cutoff-based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0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Unitized actions (such as unitized time)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7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Last 3 or 5 unitized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7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earlier behaviors to later behaviors through 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6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Counts-if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9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Percentages of action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9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Percentages of time spent per action/location/KC/etc.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6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cool ideas?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2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minutes for first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0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minutes for second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Re-assemble into one big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7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found something really cool while </a:t>
            </a:r>
            <a:r>
              <a:rPr lang="en-US" dirty="0" smtClean="0"/>
              <a:t>taking a first look at their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</a:t>
            </a:r>
            <a:r>
              <a:rPr lang="en-US" dirty="0" smtClean="0"/>
              <a:t>us, tell us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here found a histogram with a normal distribution?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us, tell us</a:t>
            </a:r>
          </a:p>
        </p:txBody>
      </p:sp>
    </p:spTree>
    <p:extLst>
      <p:ext uri="{BB962C8B-B14F-4D97-AF65-F5344CB8AC3E}">
        <p14:creationId xmlns:p14="http://schemas.microsoft.com/office/powerpoint/2010/main" val="417721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711</Words>
  <Application>Microsoft Office PowerPoint</Application>
  <PresentationFormat>On-screen Show (4:3)</PresentationFormat>
  <Paragraphs>106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Feature Engineering Studio</vt:lpstr>
      <vt:lpstr>Let’s start by discussing the HW</vt:lpstr>
      <vt:lpstr>Sort into pairs</vt:lpstr>
      <vt:lpstr>Sort into pairs</vt:lpstr>
      <vt:lpstr>5 minutes for first person</vt:lpstr>
      <vt:lpstr>5 minutes for second person</vt:lpstr>
      <vt:lpstr>Re-assemble into one big group</vt:lpstr>
      <vt:lpstr>Who here found something really cool while taking a first look at their data?</vt:lpstr>
      <vt:lpstr>Who here found a histogram with a normal distribution?</vt:lpstr>
      <vt:lpstr>Who here found a histogram with a hypermode?</vt:lpstr>
      <vt:lpstr>Who here found a histogram with a flat distribution?</vt:lpstr>
      <vt:lpstr>Who here found a histogram with a skewed distribution?</vt:lpstr>
      <vt:lpstr>Who here found a histogram with a bimodal distribution?</vt:lpstr>
      <vt:lpstr>Who here found a histogram with something else interesting?</vt:lpstr>
      <vt:lpstr>Who here found something surprising with their min, max, average, stdev?</vt:lpstr>
      <vt:lpstr>Categorical variables</vt:lpstr>
      <vt:lpstr>Who here hasn’t spoken yet today? (who analyzed data)</vt:lpstr>
      <vt:lpstr>Who here did something else fun with their data?</vt:lpstr>
      <vt:lpstr>Data Cleaning</vt:lpstr>
      <vt:lpstr>What did folks think of Romero article?</vt:lpstr>
      <vt:lpstr>Outliers</vt:lpstr>
      <vt:lpstr>More specifically</vt:lpstr>
      <vt:lpstr>Ways to identify outliers</vt:lpstr>
      <vt:lpstr>Ways to deal with outliers</vt:lpstr>
      <vt:lpstr>Another data cleaning issue identified by Romero and colleagues</vt:lpstr>
      <vt:lpstr>Data Cleaning:  Other Thoughts or Comments?</vt:lpstr>
      <vt:lpstr>Romero article:  Other Thoughts or Comments?</vt:lpstr>
      <vt:lpstr>Assignment 3</vt:lpstr>
      <vt:lpstr>Assignment 3</vt:lpstr>
      <vt:lpstr>Next Classes</vt:lpstr>
      <vt:lpstr>If there’s time…</vt:lpstr>
      <vt:lpstr>Other cool things you can create with a few simple formulas (plus demos!)</vt:lpstr>
      <vt:lpstr>Identifying specific cases of interest</vt:lpstr>
      <vt:lpstr>Did event of interest ever occur for student?</vt:lpstr>
      <vt:lpstr>Counts-so-far (and total value for student)</vt:lpstr>
      <vt:lpstr>Counts-last-N-actions</vt:lpstr>
      <vt:lpstr>First attempts</vt:lpstr>
      <vt:lpstr>Ratios between events of interest</vt:lpstr>
      <vt:lpstr>How many students had 3 (or 4, 5, 2,…) of an event</vt:lpstr>
      <vt:lpstr>Times-so-far</vt:lpstr>
      <vt:lpstr>Cutoff-based features</vt:lpstr>
      <vt:lpstr>Unitized actions (such as unitized time)</vt:lpstr>
      <vt:lpstr>Last 3 or 5 unitized</vt:lpstr>
      <vt:lpstr>Comparing earlier behaviors to later behaviors through caching</vt:lpstr>
      <vt:lpstr>Counts-if</vt:lpstr>
      <vt:lpstr>Percentages of action type</vt:lpstr>
      <vt:lpstr>Percentages of time spent per action/location/KC/etc.</vt:lpstr>
      <vt:lpstr>Questions? Comments?</vt:lpstr>
      <vt:lpstr>Other cool ideas?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63</cp:revision>
  <dcterms:created xsi:type="dcterms:W3CDTF">2013-08-27T11:33:40Z</dcterms:created>
  <dcterms:modified xsi:type="dcterms:W3CDTF">2015-02-13T19:29:12Z</dcterms:modified>
</cp:coreProperties>
</file>