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36" r:id="rId3"/>
    <p:sldId id="289" r:id="rId4"/>
    <p:sldId id="370" r:id="rId5"/>
    <p:sldId id="369" r:id="rId6"/>
    <p:sldId id="371" r:id="rId7"/>
    <p:sldId id="364" r:id="rId8"/>
    <p:sldId id="347" r:id="rId9"/>
    <p:sldId id="348" r:id="rId10"/>
    <p:sldId id="352" r:id="rId11"/>
    <p:sldId id="353" r:id="rId12"/>
    <p:sldId id="356" r:id="rId13"/>
    <p:sldId id="357" r:id="rId14"/>
    <p:sldId id="358" r:id="rId15"/>
    <p:sldId id="359" r:id="rId16"/>
    <p:sldId id="360" r:id="rId17"/>
    <p:sldId id="361" r:id="rId18"/>
    <p:sldId id="368" r:id="rId19"/>
    <p:sldId id="373" r:id="rId20"/>
    <p:sldId id="374" r:id="rId21"/>
    <p:sldId id="375" r:id="rId22"/>
    <p:sldId id="367" r:id="rId23"/>
    <p:sldId id="362" r:id="rId24"/>
    <p:sldId id="366" r:id="rId25"/>
    <p:sldId id="372" r:id="rId26"/>
    <p:sldId id="376" r:id="rId27"/>
    <p:sldId id="377" r:id="rId28"/>
    <p:sldId id="365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3" autoAdjust="0"/>
    <p:restoredTop sz="94660"/>
  </p:normalViewPr>
  <p:slideViewPr>
    <p:cSldViewPr>
      <p:cViewPr>
        <p:scale>
          <a:sx n="96" d="100"/>
          <a:sy n="96" d="100"/>
        </p:scale>
        <p:origin x="-114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374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27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392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776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900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060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360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31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824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22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418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5B9B1-4A60-4497-8B0C-3BFC9FCCD213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596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Feature Engineering Studio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February 23,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8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Ratios between events of interest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3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many students had 3 (or 4, 5, 2,…) of an event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29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Unitized actions (such as unitized time)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77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Last 3 or 5 unitized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97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Comparing earlier behaviors to later behaviors through caching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26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Counts-if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19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Percentages of action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89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Percentages of time spent per action/location/KC/etc.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merging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1383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Pearson Correlation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388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start by discussing the HW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7807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T-tests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7465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complex stats in Excel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have worksheets that can do Chi-squared, Cohen’s Kappa, Extra-Sum-of-Squares F-test, and some various meta-analytic methods in Excel</a:t>
            </a:r>
          </a:p>
          <a:p>
            <a:endParaRPr lang="en-US" dirty="0"/>
          </a:p>
          <a:p>
            <a:r>
              <a:rPr lang="en-US" dirty="0" smtClean="0"/>
              <a:t>But if you don’t really know what you’re doing, it’s better to use a stats package for these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8744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else might you want to do </a:t>
            </a:r>
            <a:br>
              <a:rPr lang="en-US" dirty="0" smtClean="0"/>
            </a:br>
            <a:r>
              <a:rPr lang="en-US" dirty="0" smtClean="0"/>
              <a:t>in Excel?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4250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6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Feature Engineering 1</a:t>
            </a:r>
            <a:br>
              <a:rPr lang="en-US" dirty="0"/>
            </a:br>
            <a:r>
              <a:rPr lang="en-US" dirty="0"/>
              <a:t>“Bring Me a Rock”</a:t>
            </a:r>
          </a:p>
          <a:p>
            <a:endParaRPr lang="en-US" dirty="0"/>
          </a:p>
          <a:p>
            <a:r>
              <a:rPr lang="en-US" dirty="0"/>
              <a:t>Get your data set</a:t>
            </a:r>
          </a:p>
          <a:p>
            <a:r>
              <a:rPr lang="en-US" dirty="0"/>
              <a:t>Open it in Excel</a:t>
            </a:r>
          </a:p>
          <a:p>
            <a:r>
              <a:rPr lang="en-US" dirty="0"/>
              <a:t>Create as many features as you feel inspired to create</a:t>
            </a:r>
          </a:p>
          <a:p>
            <a:pPr lvl="1"/>
            <a:r>
              <a:rPr lang="en-US" dirty="0"/>
              <a:t>Features should be created with the goal of predicting your ground truth variable</a:t>
            </a:r>
          </a:p>
          <a:p>
            <a:pPr lvl="1"/>
            <a:r>
              <a:rPr lang="en-US" dirty="0"/>
              <a:t>At least 12 separate features that are not just variations on a theme (e.g. “time for last 3 actions” and “time for last 4 actions” are variations on a theme; but “time for last 3 actions” and “total time between help requests and next action” are two separate features)</a:t>
            </a:r>
          </a:p>
          <a:p>
            <a:r>
              <a:rPr lang="en-US" dirty="0"/>
              <a:t>For each feature, write a 1-3 sentence “just so story” for why it might work</a:t>
            </a:r>
          </a:p>
          <a:p>
            <a:r>
              <a:rPr lang="en-US" dirty="0"/>
              <a:t>Test how good each </a:t>
            </a:r>
            <a:r>
              <a:rPr lang="en-US" dirty="0" smtClean="0"/>
              <a:t>feature </a:t>
            </a:r>
            <a:r>
              <a:rPr lang="en-US" dirty="0"/>
              <a:t>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7025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Feature Goodness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For this assignment, there are a bunch of ways to test feature goodness</a:t>
            </a:r>
          </a:p>
          <a:p>
            <a:endParaRPr lang="en-US" dirty="0"/>
          </a:p>
          <a:p>
            <a:r>
              <a:rPr lang="en-US" dirty="0" smtClean="0"/>
              <a:t>Single-feature prediction models in data mining or stats package, giving </a:t>
            </a:r>
            <a:r>
              <a:rPr lang="en-US" dirty="0" smtClean="0"/>
              <a:t>Pearson correlation, Spearman’s rho, or Cohen’s kappa </a:t>
            </a:r>
            <a:r>
              <a:rPr lang="en-US" dirty="0" smtClean="0"/>
              <a:t>(special session this Wednesday)</a:t>
            </a:r>
          </a:p>
          <a:p>
            <a:r>
              <a:rPr lang="en-US" dirty="0" smtClean="0"/>
              <a:t>Compute </a:t>
            </a:r>
            <a:r>
              <a:rPr lang="en-US" dirty="0" smtClean="0"/>
              <a:t>Pearson correlation </a:t>
            </a:r>
            <a:r>
              <a:rPr lang="en-US" dirty="0" smtClean="0"/>
              <a:t>in Excel </a:t>
            </a:r>
            <a:endParaRPr lang="en-US" dirty="0" smtClean="0"/>
          </a:p>
          <a:p>
            <a:r>
              <a:rPr lang="en-US" dirty="0" smtClean="0"/>
              <a:t>Compute </a:t>
            </a:r>
            <a:r>
              <a:rPr lang="en-US" dirty="0" smtClean="0"/>
              <a:t>t-test in Excel </a:t>
            </a:r>
          </a:p>
          <a:p>
            <a:r>
              <a:rPr lang="en-US" dirty="0" smtClean="0"/>
              <a:t>Compute other metrics in Excel (but see earlier disclaimer)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23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Were you right?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of your “just so stories” seem to be correct? </a:t>
            </a:r>
            <a:endParaRPr lang="en-US" dirty="0" smtClean="0"/>
          </a:p>
          <a:p>
            <a:endParaRPr lang="en-US"/>
          </a:p>
          <a:p>
            <a:r>
              <a:rPr lang="en-US" smtClean="0"/>
              <a:t>Did </a:t>
            </a:r>
            <a:r>
              <a:rPr lang="en-US"/>
              <a:t>any of your feature correlate in the opposite direction from what you expected?</a:t>
            </a:r>
          </a:p>
        </p:txBody>
      </p:sp>
    </p:spTree>
    <p:extLst>
      <p:ext uri="{BB962C8B-B14F-4D97-AF65-F5344CB8AC3E}">
        <p14:creationId xmlns:p14="http://schemas.microsoft.com/office/powerpoint/2010/main" val="219201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</a:t>
            </a:r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Write a brief report for me</a:t>
            </a:r>
          </a:p>
          <a:p>
            <a:r>
              <a:rPr lang="en-US" dirty="0" smtClean="0"/>
              <a:t>Email me an excel sheet with your features</a:t>
            </a:r>
          </a:p>
          <a:p>
            <a:r>
              <a:rPr lang="en-US" dirty="0" smtClean="0"/>
              <a:t>You don’t need to prepare a presentation</a:t>
            </a:r>
          </a:p>
          <a:p>
            <a:r>
              <a:rPr lang="en-US" dirty="0" smtClean="0"/>
              <a:t>But be ready to discuss your features in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5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2/25 </a:t>
            </a:r>
            <a:r>
              <a:rPr lang="en-US" dirty="0" smtClean="0"/>
              <a:t>Special </a:t>
            </a:r>
            <a:r>
              <a:rPr lang="en-US" dirty="0"/>
              <a:t>Session</a:t>
            </a:r>
          </a:p>
          <a:p>
            <a:pPr lvl="1"/>
            <a:r>
              <a:rPr lang="en-US" dirty="0"/>
              <a:t>Using </a:t>
            </a:r>
            <a:r>
              <a:rPr lang="en-US" dirty="0" err="1"/>
              <a:t>RapidMiner</a:t>
            </a:r>
            <a:r>
              <a:rPr lang="en-US" dirty="0"/>
              <a:t> to Produce Prediction Models</a:t>
            </a:r>
          </a:p>
          <a:p>
            <a:pPr lvl="1"/>
            <a:r>
              <a:rPr lang="en-US" dirty="0"/>
              <a:t>Come to this if you’ve never built a classifier or </a:t>
            </a:r>
            <a:r>
              <a:rPr lang="en-US" dirty="0" err="1"/>
              <a:t>regressor</a:t>
            </a:r>
            <a:r>
              <a:rPr lang="en-US" dirty="0"/>
              <a:t> in </a:t>
            </a:r>
            <a:r>
              <a:rPr lang="en-US" dirty="0" err="1"/>
              <a:t>RapidMiner</a:t>
            </a:r>
            <a:r>
              <a:rPr lang="en-US" dirty="0"/>
              <a:t> (or a similar tool)</a:t>
            </a:r>
          </a:p>
          <a:p>
            <a:pPr lvl="1"/>
            <a:r>
              <a:rPr lang="en-US" dirty="0"/>
              <a:t>Statistical significance tests using linear regression don’t count</a:t>
            </a:r>
            <a:r>
              <a:rPr lang="en-US" dirty="0" smtClean="0"/>
              <a:t>…</a:t>
            </a:r>
          </a:p>
          <a:p>
            <a:pPr lvl="1"/>
            <a:endParaRPr lang="en-US" dirty="0"/>
          </a:p>
          <a:p>
            <a:r>
              <a:rPr lang="en-US" dirty="0" smtClean="0"/>
              <a:t>3/2 Advanced Feature Distillation in Excel</a:t>
            </a:r>
          </a:p>
          <a:p>
            <a:pPr lvl="1"/>
            <a:r>
              <a:rPr lang="en-US" dirty="0" smtClean="0"/>
              <a:t>HW4 due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01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Data Cleaning</a:t>
            </a:r>
          </a:p>
          <a:p>
            <a:endParaRPr lang="en-US" dirty="0"/>
          </a:p>
          <a:p>
            <a:r>
              <a:rPr lang="en-US" dirty="0" smtClean="0"/>
              <a:t>Look for outliers in your data set</a:t>
            </a:r>
          </a:p>
          <a:p>
            <a:r>
              <a:rPr lang="en-US" dirty="0" smtClean="0"/>
              <a:t>Find 3 variables that have one or more outliers (if you can)</a:t>
            </a:r>
          </a:p>
          <a:p>
            <a:r>
              <a:rPr lang="en-US" dirty="0" smtClean="0"/>
              <a:t>Identify those variables</a:t>
            </a:r>
          </a:p>
          <a:p>
            <a:r>
              <a:rPr lang="en-US" dirty="0" smtClean="0"/>
              <a:t>Given the mean, median, SD, and some outlier values in them</a:t>
            </a:r>
          </a:p>
          <a:p>
            <a:r>
              <a:rPr lang="en-US" dirty="0" smtClean="0"/>
              <a:t>For each variable, write a 1 sentence “just so story” (or multiple just so stories) about what might have caused the outlier(s)</a:t>
            </a:r>
          </a:p>
          <a:p>
            <a:r>
              <a:rPr lang="en-US" dirty="0" smtClean="0"/>
              <a:t>Argue (briefly) for a reasonable approach to dealing with that variable’s outliers (and explain why your chosen approach is reasonable)</a:t>
            </a:r>
          </a:p>
        </p:txBody>
      </p:sp>
    </p:spTree>
    <p:extLst>
      <p:ext uri="{BB962C8B-B14F-4D97-AF65-F5344CB8AC3E}">
        <p14:creationId xmlns:p14="http://schemas.microsoft.com/office/powerpoint/2010/main" val="124857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Everyone will present an outlier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Alphabetical Order Based on </a:t>
            </a:r>
            <a:r>
              <a:rPr lang="en-US" dirty="0" smtClean="0"/>
              <a:t>First Name</a:t>
            </a:r>
            <a:endParaRPr lang="en-US" dirty="0"/>
          </a:p>
          <a:p>
            <a:pPr lvl="1"/>
            <a:r>
              <a:rPr lang="en-US" dirty="0"/>
              <a:t>Tie-Breaker: </a:t>
            </a:r>
            <a:r>
              <a:rPr lang="en-US" dirty="0" smtClean="0"/>
              <a:t>Last Name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I’ll call out letters</a:t>
            </a:r>
          </a:p>
          <a:p>
            <a:pPr lvl="1"/>
            <a:r>
              <a:rPr lang="en-US" dirty="0" smtClean="0"/>
              <a:t>Using the class roster failed last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111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Tell us about your best outlier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Mean</a:t>
            </a:r>
            <a:r>
              <a:rPr lang="en-US" dirty="0"/>
              <a:t>, </a:t>
            </a:r>
            <a:r>
              <a:rPr lang="en-US" dirty="0" smtClean="0"/>
              <a:t>Median</a:t>
            </a:r>
            <a:r>
              <a:rPr lang="en-US" dirty="0"/>
              <a:t>, SD, and some outlier values </a:t>
            </a:r>
            <a:endParaRPr lang="en-US" dirty="0" smtClean="0"/>
          </a:p>
          <a:p>
            <a:r>
              <a:rPr lang="en-US" dirty="0" smtClean="0"/>
              <a:t>Give your “just </a:t>
            </a:r>
            <a:r>
              <a:rPr lang="en-US" dirty="0"/>
              <a:t>so story” (or multiple just so stories) about what might have caused the outlier(s)</a:t>
            </a:r>
          </a:p>
          <a:p>
            <a:r>
              <a:rPr lang="en-US" dirty="0" smtClean="0"/>
              <a:t>What do you plan to do about it (if anything)?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663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945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Things you can do in Excel part 2 of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169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Identifying specific cases of interest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66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Did event of interest ever occur for student?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555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504</Words>
  <Application>Microsoft Office PowerPoint</Application>
  <PresentationFormat>On-screen Show (4:3)</PresentationFormat>
  <Paragraphs>77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Feature Engineering Studio</vt:lpstr>
      <vt:lpstr>Let’s start by discussing the HW</vt:lpstr>
      <vt:lpstr>Assignment 3</vt:lpstr>
      <vt:lpstr>Everyone will present an outlier</vt:lpstr>
      <vt:lpstr>Tell us about your best outlier</vt:lpstr>
      <vt:lpstr>Questions? Comments?</vt:lpstr>
      <vt:lpstr>Things you can do in Excel part 2 of 3</vt:lpstr>
      <vt:lpstr>Identifying specific cases of interest</vt:lpstr>
      <vt:lpstr>Did event of interest ever occur for student?</vt:lpstr>
      <vt:lpstr>Ratios between events of interest</vt:lpstr>
      <vt:lpstr>How many students had 3 (or 4, 5, 2,…) of an event</vt:lpstr>
      <vt:lpstr>Unitized actions (such as unitized time)</vt:lpstr>
      <vt:lpstr>Last 3 or 5 unitized</vt:lpstr>
      <vt:lpstr>Comparing earlier behaviors to later behaviors through caching</vt:lpstr>
      <vt:lpstr>Counts-if</vt:lpstr>
      <vt:lpstr>Percentages of action type</vt:lpstr>
      <vt:lpstr>Percentages of time spent per action/location/KC/etc.</vt:lpstr>
      <vt:lpstr>List merging</vt:lpstr>
      <vt:lpstr>Pearson Correlation</vt:lpstr>
      <vt:lpstr>T-tests</vt:lpstr>
      <vt:lpstr>More complex stats in Excel</vt:lpstr>
      <vt:lpstr>What else might you want to do  in Excel?</vt:lpstr>
      <vt:lpstr>Questions? Comments?</vt:lpstr>
      <vt:lpstr>HW4</vt:lpstr>
      <vt:lpstr>Testing Feature Goodness</vt:lpstr>
      <vt:lpstr>Were you right?</vt:lpstr>
      <vt:lpstr>Assignment 4</vt:lpstr>
      <vt:lpstr>Next Classes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Feature Engineering Studio</dc:title>
  <dc:creator>Baker, Ryan Shaun</dc:creator>
  <cp:lastModifiedBy>CIS</cp:lastModifiedBy>
  <cp:revision>68</cp:revision>
  <dcterms:created xsi:type="dcterms:W3CDTF">2013-08-27T11:33:40Z</dcterms:created>
  <dcterms:modified xsi:type="dcterms:W3CDTF">2015-02-20T15:45:06Z</dcterms:modified>
</cp:coreProperties>
</file>