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840" r:id="rId3"/>
    <p:sldId id="844" r:id="rId4"/>
    <p:sldId id="845" r:id="rId5"/>
    <p:sldId id="846" r:id="rId6"/>
    <p:sldId id="847" r:id="rId7"/>
    <p:sldId id="848" r:id="rId8"/>
    <p:sldId id="849" r:id="rId9"/>
    <p:sldId id="850" r:id="rId10"/>
    <p:sldId id="851" r:id="rId11"/>
    <p:sldId id="873" r:id="rId12"/>
    <p:sldId id="852" r:id="rId13"/>
    <p:sldId id="853" r:id="rId14"/>
    <p:sldId id="859" r:id="rId15"/>
    <p:sldId id="860" r:id="rId16"/>
    <p:sldId id="861" r:id="rId17"/>
    <p:sldId id="856" r:id="rId18"/>
    <p:sldId id="857" r:id="rId19"/>
    <p:sldId id="862" r:id="rId20"/>
    <p:sldId id="863" r:id="rId21"/>
    <p:sldId id="866" r:id="rId22"/>
    <p:sldId id="864" r:id="rId23"/>
    <p:sldId id="865" r:id="rId24"/>
    <p:sldId id="867" r:id="rId25"/>
    <p:sldId id="868" r:id="rId26"/>
    <p:sldId id="870" r:id="rId27"/>
    <p:sldId id="869" r:id="rId28"/>
    <p:sldId id="871" r:id="rId29"/>
    <p:sldId id="872" r:id="rId30"/>
    <p:sldId id="854" r:id="rId31"/>
    <p:sldId id="855" r:id="rId32"/>
    <p:sldId id="874" r:id="rId33"/>
    <p:sldId id="875" r:id="rId34"/>
    <p:sldId id="843" r:id="rId35"/>
    <p:sldId id="27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F1BAC8-1B06-4C14-B219-90F697F16CB7}">
          <p14:sldIdLst>
            <p14:sldId id="256"/>
            <p14:sldId id="840"/>
            <p14:sldId id="844"/>
            <p14:sldId id="845"/>
            <p14:sldId id="846"/>
            <p14:sldId id="847"/>
            <p14:sldId id="848"/>
            <p14:sldId id="849"/>
            <p14:sldId id="850"/>
            <p14:sldId id="851"/>
            <p14:sldId id="873"/>
            <p14:sldId id="852"/>
            <p14:sldId id="853"/>
            <p14:sldId id="859"/>
            <p14:sldId id="860"/>
            <p14:sldId id="861"/>
            <p14:sldId id="856"/>
            <p14:sldId id="857"/>
            <p14:sldId id="862"/>
            <p14:sldId id="863"/>
            <p14:sldId id="866"/>
            <p14:sldId id="864"/>
            <p14:sldId id="865"/>
            <p14:sldId id="867"/>
            <p14:sldId id="868"/>
            <p14:sldId id="870"/>
            <p14:sldId id="869"/>
            <p14:sldId id="871"/>
            <p14:sldId id="872"/>
            <p14:sldId id="854"/>
            <p14:sldId id="855"/>
            <p14:sldId id="874"/>
            <p14:sldId id="875"/>
            <p14:sldId id="843"/>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171" autoAdjust="0"/>
  </p:normalViewPr>
  <p:slideViewPr>
    <p:cSldViewPr>
      <p:cViewPr varScale="1">
        <p:scale>
          <a:sx n="68" d="100"/>
          <a:sy n="68" d="100"/>
        </p:scale>
        <p:origin x="25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11/1/2021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11/1/2021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November 1,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52AD2-E72D-4962-BA50-5D3A6F08E6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CF8E7C-7F30-4176-9A8A-62D70EFAC263}"/>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A1C31396-6DDF-44C4-B8EB-AE087A3A6238}"/>
              </a:ext>
            </a:extLst>
          </p:cNvPr>
          <p:cNvPicPr>
            <a:picLocks noChangeAspect="1"/>
          </p:cNvPicPr>
          <p:nvPr/>
        </p:nvPicPr>
        <p:blipFill>
          <a:blip r:embed="rId2"/>
          <a:stretch>
            <a:fillRect/>
          </a:stretch>
        </p:blipFill>
        <p:spPr>
          <a:xfrm>
            <a:off x="0" y="27317"/>
            <a:ext cx="9857523" cy="6858000"/>
          </a:xfrm>
          <a:prstGeom prst="rect">
            <a:avLst/>
          </a:prstGeom>
        </p:spPr>
      </p:pic>
    </p:spTree>
    <p:extLst>
      <p:ext uri="{BB962C8B-B14F-4D97-AF65-F5344CB8AC3E}">
        <p14:creationId xmlns:p14="http://schemas.microsoft.com/office/powerpoint/2010/main" val="471194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C894-DF07-493C-B9C9-6245C953AA7A}"/>
              </a:ext>
            </a:extLst>
          </p:cNvPr>
          <p:cNvSpPr>
            <a:spLocks noGrp="1"/>
          </p:cNvSpPr>
          <p:nvPr>
            <p:ph type="title"/>
          </p:nvPr>
        </p:nvSpPr>
        <p:spPr/>
        <p:txBody>
          <a:bodyPr>
            <a:normAutofit fontScale="90000"/>
          </a:bodyPr>
          <a:lstStyle/>
          <a:p>
            <a:r>
              <a:rPr lang="en-US" dirty="0"/>
              <a:t>Any questions about </a:t>
            </a:r>
            <a:br>
              <a:rPr lang="en-US" dirty="0"/>
            </a:br>
            <a:r>
              <a:rPr lang="en-US" dirty="0"/>
              <a:t>what any of these are?</a:t>
            </a:r>
          </a:p>
        </p:txBody>
      </p:sp>
      <p:sp>
        <p:nvSpPr>
          <p:cNvPr id="3" name="Content Placeholder 2">
            <a:extLst>
              <a:ext uri="{FF2B5EF4-FFF2-40B4-BE49-F238E27FC236}">
                <a16:creationId xmlns:a16="http://schemas.microsoft.com/office/drawing/2014/main" id="{8EB6366C-B6D8-4BB4-A035-78CCBE1AB84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0882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19F6B-B3FD-41C0-B96C-242322172C2D}"/>
              </a:ext>
            </a:extLst>
          </p:cNvPr>
          <p:cNvSpPr>
            <a:spLocks noGrp="1"/>
          </p:cNvSpPr>
          <p:nvPr>
            <p:ph type="title"/>
          </p:nvPr>
        </p:nvSpPr>
        <p:spPr/>
        <p:txBody>
          <a:bodyPr>
            <a:normAutofit fontScale="90000"/>
          </a:bodyPr>
          <a:lstStyle/>
          <a:p>
            <a:r>
              <a:rPr lang="en-US" dirty="0"/>
              <a:t>Which of these are most important?</a:t>
            </a:r>
          </a:p>
        </p:txBody>
      </p:sp>
      <p:sp>
        <p:nvSpPr>
          <p:cNvPr id="3" name="Content Placeholder 2">
            <a:extLst>
              <a:ext uri="{FF2B5EF4-FFF2-40B4-BE49-F238E27FC236}">
                <a16:creationId xmlns:a16="http://schemas.microsoft.com/office/drawing/2014/main" id="{B5B6660C-BC4A-40AD-97C5-FCF0A34D63E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83554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959EA-BD15-430D-9BE3-0327F8B314B3}"/>
              </a:ext>
            </a:extLst>
          </p:cNvPr>
          <p:cNvSpPr>
            <a:spLocks noGrp="1"/>
          </p:cNvSpPr>
          <p:nvPr>
            <p:ph type="title"/>
          </p:nvPr>
        </p:nvSpPr>
        <p:spPr/>
        <p:txBody>
          <a:bodyPr>
            <a:normAutofit fontScale="90000"/>
          </a:bodyPr>
          <a:lstStyle/>
          <a:p>
            <a:r>
              <a:rPr lang="en-US" dirty="0"/>
              <a:t>How do we help </a:t>
            </a:r>
            <a:br>
              <a:rPr lang="en-US" dirty="0"/>
            </a:br>
            <a:r>
              <a:rPr lang="en-US" dirty="0"/>
              <a:t>students develop them?</a:t>
            </a:r>
          </a:p>
        </p:txBody>
      </p:sp>
      <p:sp>
        <p:nvSpPr>
          <p:cNvPr id="3" name="Content Placeholder 2">
            <a:extLst>
              <a:ext uri="{FF2B5EF4-FFF2-40B4-BE49-F238E27FC236}">
                <a16:creationId xmlns:a16="http://schemas.microsoft.com/office/drawing/2014/main" id="{DCEC4196-FE7F-4837-821A-B13775ACDE7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81891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554D8-8725-4CBD-9959-99533B0AF011}"/>
              </a:ext>
            </a:extLst>
          </p:cNvPr>
          <p:cNvSpPr>
            <a:spLocks noGrp="1"/>
          </p:cNvSpPr>
          <p:nvPr>
            <p:ph type="title"/>
          </p:nvPr>
        </p:nvSpPr>
        <p:spPr/>
        <p:txBody>
          <a:bodyPr>
            <a:normAutofit fontScale="90000"/>
          </a:bodyPr>
          <a:lstStyle/>
          <a:p>
            <a:r>
              <a:rPr lang="en-US" dirty="0"/>
              <a:t>What are some ways you (or your kids)</a:t>
            </a:r>
            <a:br>
              <a:rPr lang="en-US" dirty="0"/>
            </a:br>
            <a:r>
              <a:rPr lang="en-US" dirty="0"/>
              <a:t>learned 21</a:t>
            </a:r>
            <a:r>
              <a:rPr lang="en-US" baseline="30000" dirty="0"/>
              <a:t>st</a:t>
            </a:r>
            <a:r>
              <a:rPr lang="en-US" dirty="0"/>
              <a:t>–century skills</a:t>
            </a:r>
          </a:p>
        </p:txBody>
      </p:sp>
      <p:sp>
        <p:nvSpPr>
          <p:cNvPr id="3" name="Content Placeholder 2">
            <a:extLst>
              <a:ext uri="{FF2B5EF4-FFF2-40B4-BE49-F238E27FC236}">
                <a16:creationId xmlns:a16="http://schemas.microsoft.com/office/drawing/2014/main" id="{F846B9BF-023A-40AB-9BB9-F192C60CD95C}"/>
              </a:ext>
            </a:extLst>
          </p:cNvPr>
          <p:cNvSpPr>
            <a:spLocks noGrp="1"/>
          </p:cNvSpPr>
          <p:nvPr>
            <p:ph idx="1"/>
          </p:nvPr>
        </p:nvSpPr>
        <p:spPr/>
        <p:txBody>
          <a:bodyPr/>
          <a:lstStyle/>
          <a:p>
            <a:r>
              <a:rPr lang="en-US" dirty="0"/>
              <a:t>Out-of-school</a:t>
            </a:r>
          </a:p>
        </p:txBody>
      </p:sp>
    </p:spTree>
    <p:extLst>
      <p:ext uri="{BB962C8B-B14F-4D97-AF65-F5344CB8AC3E}">
        <p14:creationId xmlns:p14="http://schemas.microsoft.com/office/powerpoint/2010/main" val="3128471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554D8-8725-4CBD-9959-99533B0AF011}"/>
              </a:ext>
            </a:extLst>
          </p:cNvPr>
          <p:cNvSpPr>
            <a:spLocks noGrp="1"/>
          </p:cNvSpPr>
          <p:nvPr>
            <p:ph type="title"/>
          </p:nvPr>
        </p:nvSpPr>
        <p:spPr/>
        <p:txBody>
          <a:bodyPr>
            <a:normAutofit fontScale="90000"/>
          </a:bodyPr>
          <a:lstStyle/>
          <a:p>
            <a:r>
              <a:rPr lang="en-US" dirty="0"/>
              <a:t>What are some ways you (or your kids)</a:t>
            </a:r>
            <a:br>
              <a:rPr lang="en-US" dirty="0"/>
            </a:br>
            <a:r>
              <a:rPr lang="en-US" dirty="0"/>
              <a:t>learned 21</a:t>
            </a:r>
            <a:r>
              <a:rPr lang="en-US" baseline="30000" dirty="0"/>
              <a:t>st</a:t>
            </a:r>
            <a:r>
              <a:rPr lang="en-US" dirty="0"/>
              <a:t>–century skills</a:t>
            </a:r>
          </a:p>
        </p:txBody>
      </p:sp>
      <p:sp>
        <p:nvSpPr>
          <p:cNvPr id="3" name="Content Placeholder 2">
            <a:extLst>
              <a:ext uri="{FF2B5EF4-FFF2-40B4-BE49-F238E27FC236}">
                <a16:creationId xmlns:a16="http://schemas.microsoft.com/office/drawing/2014/main" id="{F846B9BF-023A-40AB-9BB9-F192C60CD95C}"/>
              </a:ext>
            </a:extLst>
          </p:cNvPr>
          <p:cNvSpPr>
            <a:spLocks noGrp="1"/>
          </p:cNvSpPr>
          <p:nvPr>
            <p:ph idx="1"/>
          </p:nvPr>
        </p:nvSpPr>
        <p:spPr/>
        <p:txBody>
          <a:bodyPr/>
          <a:lstStyle/>
          <a:p>
            <a:r>
              <a:rPr lang="en-US" dirty="0"/>
              <a:t>In-school</a:t>
            </a:r>
          </a:p>
        </p:txBody>
      </p:sp>
    </p:spTree>
    <p:extLst>
      <p:ext uri="{BB962C8B-B14F-4D97-AF65-F5344CB8AC3E}">
        <p14:creationId xmlns:p14="http://schemas.microsoft.com/office/powerpoint/2010/main" val="769072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DED32-E2E1-4F7E-AB79-00FFD1DB76D0}"/>
              </a:ext>
            </a:extLst>
          </p:cNvPr>
          <p:cNvSpPr>
            <a:spLocks noGrp="1"/>
          </p:cNvSpPr>
          <p:nvPr>
            <p:ph type="title"/>
          </p:nvPr>
        </p:nvSpPr>
        <p:spPr/>
        <p:txBody>
          <a:bodyPr>
            <a:normAutofit fontScale="90000"/>
          </a:bodyPr>
          <a:lstStyle/>
          <a:p>
            <a:r>
              <a:rPr lang="en-US" dirty="0"/>
              <a:t>How could these have been connected by teachers?</a:t>
            </a:r>
          </a:p>
        </p:txBody>
      </p:sp>
      <p:sp>
        <p:nvSpPr>
          <p:cNvPr id="3" name="Content Placeholder 2">
            <a:extLst>
              <a:ext uri="{FF2B5EF4-FFF2-40B4-BE49-F238E27FC236}">
                <a16:creationId xmlns:a16="http://schemas.microsoft.com/office/drawing/2014/main" id="{F17EE88D-801F-4F2E-984C-F7F352031F6C}"/>
              </a:ext>
            </a:extLst>
          </p:cNvPr>
          <p:cNvSpPr>
            <a:spLocks noGrp="1"/>
          </p:cNvSpPr>
          <p:nvPr>
            <p:ph idx="1"/>
          </p:nvPr>
        </p:nvSpPr>
        <p:spPr/>
        <p:txBody>
          <a:bodyPr/>
          <a:lstStyle/>
          <a:p>
            <a:r>
              <a:rPr lang="en-US" dirty="0"/>
              <a:t>In-school &amp; out-of-school</a:t>
            </a:r>
          </a:p>
        </p:txBody>
      </p:sp>
    </p:spTree>
    <p:extLst>
      <p:ext uri="{BB962C8B-B14F-4D97-AF65-F5344CB8AC3E}">
        <p14:creationId xmlns:p14="http://schemas.microsoft.com/office/powerpoint/2010/main" val="2670578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7BAF2-6B0E-46D6-A736-1A288946212F}"/>
              </a:ext>
            </a:extLst>
          </p:cNvPr>
          <p:cNvSpPr>
            <a:spLocks noGrp="1"/>
          </p:cNvSpPr>
          <p:nvPr>
            <p:ph type="title"/>
          </p:nvPr>
        </p:nvSpPr>
        <p:spPr/>
        <p:txBody>
          <a:bodyPr>
            <a:normAutofit fontScale="90000"/>
          </a:bodyPr>
          <a:lstStyle/>
          <a:p>
            <a:r>
              <a:rPr lang="en-US" dirty="0"/>
              <a:t>Connected learning</a:t>
            </a:r>
            <a:br>
              <a:rPr lang="en-US" dirty="0"/>
            </a:br>
            <a:r>
              <a:rPr lang="en-US" dirty="0"/>
              <a:t>(Ito et al., 2013)</a:t>
            </a:r>
          </a:p>
        </p:txBody>
      </p:sp>
      <p:sp>
        <p:nvSpPr>
          <p:cNvPr id="3" name="Content Placeholder 2">
            <a:extLst>
              <a:ext uri="{FF2B5EF4-FFF2-40B4-BE49-F238E27FC236}">
                <a16:creationId xmlns:a16="http://schemas.microsoft.com/office/drawing/2014/main" id="{FC5DE87A-DC99-4D95-A13E-C16FA2B7563E}"/>
              </a:ext>
            </a:extLst>
          </p:cNvPr>
          <p:cNvSpPr>
            <a:spLocks noGrp="1"/>
          </p:cNvSpPr>
          <p:nvPr>
            <p:ph idx="1"/>
          </p:nvPr>
        </p:nvSpPr>
        <p:spPr/>
        <p:txBody>
          <a:bodyPr>
            <a:normAutofit/>
          </a:bodyPr>
          <a:lstStyle/>
          <a:p>
            <a:r>
              <a:rPr lang="en-US" dirty="0"/>
              <a:t>“Connected learning is socially embedded, interest-driven, and oriented toward expanding educational, economic or political opportunity. It is realized when a young person is able to pursue a personal interest or passion with the support of friends and caring adults, and is in turn able to link this learning and interest to academic achievement, career success or civic engagement.”</a:t>
            </a:r>
          </a:p>
        </p:txBody>
      </p:sp>
    </p:spTree>
    <p:extLst>
      <p:ext uri="{BB962C8B-B14F-4D97-AF65-F5344CB8AC3E}">
        <p14:creationId xmlns:p14="http://schemas.microsoft.com/office/powerpoint/2010/main" val="4237100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0B025-9606-450C-9222-0E7FA0CFCE1C}"/>
              </a:ext>
            </a:extLst>
          </p:cNvPr>
          <p:cNvSpPr>
            <a:spLocks noGrp="1"/>
          </p:cNvSpPr>
          <p:nvPr>
            <p:ph type="title"/>
          </p:nvPr>
        </p:nvSpPr>
        <p:spPr/>
        <p:txBody>
          <a:bodyPr/>
          <a:lstStyle/>
          <a:p>
            <a:r>
              <a:rPr lang="en-US" dirty="0"/>
              <a:t>Thoughts? Comments?</a:t>
            </a:r>
          </a:p>
        </p:txBody>
      </p:sp>
      <p:sp>
        <p:nvSpPr>
          <p:cNvPr id="3" name="Content Placeholder 2">
            <a:extLst>
              <a:ext uri="{FF2B5EF4-FFF2-40B4-BE49-F238E27FC236}">
                <a16:creationId xmlns:a16="http://schemas.microsoft.com/office/drawing/2014/main" id="{16F63212-CAFF-4B46-92F9-AA9AB02652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31611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37DAC-7183-4A69-AA13-F8AAB543F5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8C4891-1939-4D4E-96BC-9A0400D71289}"/>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5109A02D-CE56-4FA1-9201-F0148E2F72C1}"/>
              </a:ext>
            </a:extLst>
          </p:cNvPr>
          <p:cNvPicPr>
            <a:picLocks noChangeAspect="1"/>
          </p:cNvPicPr>
          <p:nvPr/>
        </p:nvPicPr>
        <p:blipFill>
          <a:blip r:embed="rId2"/>
          <a:stretch>
            <a:fillRect/>
          </a:stretch>
        </p:blipFill>
        <p:spPr>
          <a:xfrm>
            <a:off x="838200" y="-51457"/>
            <a:ext cx="7412398" cy="6909457"/>
          </a:xfrm>
          <a:prstGeom prst="rect">
            <a:avLst/>
          </a:prstGeom>
        </p:spPr>
      </p:pic>
    </p:spTree>
    <p:extLst>
      <p:ext uri="{BB962C8B-B14F-4D97-AF65-F5344CB8AC3E}">
        <p14:creationId xmlns:p14="http://schemas.microsoft.com/office/powerpoint/2010/main" val="184027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F8906-50B6-4552-9E62-DFBCFC3B36CA}"/>
              </a:ext>
            </a:extLst>
          </p:cNvPr>
          <p:cNvSpPr>
            <a:spLocks noGrp="1"/>
          </p:cNvSpPr>
          <p:nvPr>
            <p:ph type="title"/>
          </p:nvPr>
        </p:nvSpPr>
        <p:spPr>
          <a:xfrm>
            <a:off x="0" y="274638"/>
            <a:ext cx="9144000" cy="1143000"/>
          </a:xfrm>
        </p:spPr>
        <p:txBody>
          <a:bodyPr>
            <a:normAutofit fontScale="90000"/>
          </a:bodyPr>
          <a:lstStyle/>
          <a:p>
            <a:r>
              <a:rPr lang="en-US" dirty="0"/>
              <a:t>Any questions about essay due Nov 15?</a:t>
            </a:r>
          </a:p>
        </p:txBody>
      </p:sp>
      <p:sp>
        <p:nvSpPr>
          <p:cNvPr id="3" name="Content Placeholder 2">
            <a:extLst>
              <a:ext uri="{FF2B5EF4-FFF2-40B4-BE49-F238E27FC236}">
                <a16:creationId xmlns:a16="http://schemas.microsoft.com/office/drawing/2014/main" id="{DDC16298-901B-4FDA-83DC-DD939AAEFC8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21065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EA06E-0D5D-424A-8163-3027F4D5FE24}"/>
              </a:ext>
            </a:extLst>
          </p:cNvPr>
          <p:cNvSpPr>
            <a:spLocks noGrp="1"/>
          </p:cNvSpPr>
          <p:nvPr>
            <p:ph type="title"/>
          </p:nvPr>
        </p:nvSpPr>
        <p:spPr/>
        <p:txBody>
          <a:bodyPr/>
          <a:lstStyle/>
          <a:p>
            <a:r>
              <a:rPr lang="en-US" dirty="0"/>
              <a:t>Thoughts? Comments?</a:t>
            </a:r>
          </a:p>
        </p:txBody>
      </p:sp>
      <p:sp>
        <p:nvSpPr>
          <p:cNvPr id="3" name="Content Placeholder 2">
            <a:extLst>
              <a:ext uri="{FF2B5EF4-FFF2-40B4-BE49-F238E27FC236}">
                <a16:creationId xmlns:a16="http://schemas.microsoft.com/office/drawing/2014/main" id="{E41BE4C5-7581-418D-B10C-DAEA7DE93E9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02919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52581-9210-4FE9-95AF-F38E84B44800}"/>
              </a:ext>
            </a:extLst>
          </p:cNvPr>
          <p:cNvSpPr>
            <a:spLocks noGrp="1"/>
          </p:cNvSpPr>
          <p:nvPr>
            <p:ph type="title"/>
          </p:nvPr>
        </p:nvSpPr>
        <p:spPr/>
        <p:txBody>
          <a:bodyPr>
            <a:normAutofit fontScale="90000"/>
          </a:bodyPr>
          <a:lstStyle/>
          <a:p>
            <a:r>
              <a:rPr lang="en-US" dirty="0"/>
              <a:t>How does a teacher in this paradigm work with </a:t>
            </a:r>
          </a:p>
        </p:txBody>
      </p:sp>
      <p:sp>
        <p:nvSpPr>
          <p:cNvPr id="3" name="Content Placeholder 2">
            <a:extLst>
              <a:ext uri="{FF2B5EF4-FFF2-40B4-BE49-F238E27FC236}">
                <a16:creationId xmlns:a16="http://schemas.microsoft.com/office/drawing/2014/main" id="{0335F0B1-B1FC-4A24-B4AF-FED43BB9F7A0}"/>
              </a:ext>
            </a:extLst>
          </p:cNvPr>
          <p:cNvSpPr>
            <a:spLocks noGrp="1"/>
          </p:cNvSpPr>
          <p:nvPr>
            <p:ph idx="1"/>
          </p:nvPr>
        </p:nvSpPr>
        <p:spPr/>
        <p:txBody>
          <a:bodyPr/>
          <a:lstStyle/>
          <a:p>
            <a:r>
              <a:rPr lang="en-US" dirty="0"/>
              <a:t>Students with different purposes</a:t>
            </a:r>
          </a:p>
          <a:p>
            <a:r>
              <a:rPr lang="en-US" dirty="0"/>
              <a:t>Students with different interests</a:t>
            </a:r>
          </a:p>
          <a:p>
            <a:r>
              <a:rPr lang="en-US" dirty="0"/>
              <a:t>Students with different personal networks</a:t>
            </a:r>
          </a:p>
          <a:p>
            <a:endParaRPr lang="en-US" dirty="0"/>
          </a:p>
          <a:p>
            <a:r>
              <a:rPr lang="en-US" dirty="0"/>
              <a:t>?</a:t>
            </a:r>
          </a:p>
        </p:txBody>
      </p:sp>
    </p:spTree>
    <p:extLst>
      <p:ext uri="{BB962C8B-B14F-4D97-AF65-F5344CB8AC3E}">
        <p14:creationId xmlns:p14="http://schemas.microsoft.com/office/powerpoint/2010/main" val="1352933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E889-ED2B-4A0E-8EDF-BEA92235B5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C8E1A3-51D6-4BC7-AAA7-2EB609B53B34}"/>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FC608234-7738-4098-8F51-32465F8EED4F}"/>
              </a:ext>
            </a:extLst>
          </p:cNvPr>
          <p:cNvPicPr>
            <a:picLocks noChangeAspect="1"/>
          </p:cNvPicPr>
          <p:nvPr/>
        </p:nvPicPr>
        <p:blipFill>
          <a:blip r:embed="rId2"/>
          <a:stretch>
            <a:fillRect/>
          </a:stretch>
        </p:blipFill>
        <p:spPr>
          <a:xfrm>
            <a:off x="1219200" y="0"/>
            <a:ext cx="6705600" cy="6775450"/>
          </a:xfrm>
          <a:prstGeom prst="rect">
            <a:avLst/>
          </a:prstGeom>
        </p:spPr>
      </p:pic>
    </p:spTree>
    <p:extLst>
      <p:ext uri="{BB962C8B-B14F-4D97-AF65-F5344CB8AC3E}">
        <p14:creationId xmlns:p14="http://schemas.microsoft.com/office/powerpoint/2010/main" val="2096024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EA06E-0D5D-424A-8163-3027F4D5FE24}"/>
              </a:ext>
            </a:extLst>
          </p:cNvPr>
          <p:cNvSpPr>
            <a:spLocks noGrp="1"/>
          </p:cNvSpPr>
          <p:nvPr>
            <p:ph type="title"/>
          </p:nvPr>
        </p:nvSpPr>
        <p:spPr/>
        <p:txBody>
          <a:bodyPr/>
          <a:lstStyle/>
          <a:p>
            <a:r>
              <a:rPr lang="en-US" dirty="0"/>
              <a:t>Thoughts? Comments?</a:t>
            </a:r>
          </a:p>
        </p:txBody>
      </p:sp>
      <p:sp>
        <p:nvSpPr>
          <p:cNvPr id="3" name="Content Placeholder 2">
            <a:extLst>
              <a:ext uri="{FF2B5EF4-FFF2-40B4-BE49-F238E27FC236}">
                <a16:creationId xmlns:a16="http://schemas.microsoft.com/office/drawing/2014/main" id="{E41BE4C5-7581-418D-B10C-DAEA7DE93E9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36002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1AE7E-A1F0-4F87-87E8-965BE88F4271}"/>
              </a:ext>
            </a:extLst>
          </p:cNvPr>
          <p:cNvSpPr>
            <a:spLocks noGrp="1"/>
          </p:cNvSpPr>
          <p:nvPr>
            <p:ph type="title"/>
          </p:nvPr>
        </p:nvSpPr>
        <p:spPr/>
        <p:txBody>
          <a:bodyPr/>
          <a:lstStyle/>
          <a:p>
            <a:r>
              <a:rPr lang="en-US" dirty="0"/>
              <a:t>How do we help students </a:t>
            </a:r>
          </a:p>
        </p:txBody>
      </p:sp>
      <p:sp>
        <p:nvSpPr>
          <p:cNvPr id="3" name="Content Placeholder 2">
            <a:extLst>
              <a:ext uri="{FF2B5EF4-FFF2-40B4-BE49-F238E27FC236}">
                <a16:creationId xmlns:a16="http://schemas.microsoft.com/office/drawing/2014/main" id="{CE3F493E-AA0A-4798-B9A7-443B78EBD9A6}"/>
              </a:ext>
            </a:extLst>
          </p:cNvPr>
          <p:cNvSpPr>
            <a:spLocks noGrp="1"/>
          </p:cNvSpPr>
          <p:nvPr>
            <p:ph idx="1"/>
          </p:nvPr>
        </p:nvSpPr>
        <p:spPr/>
        <p:txBody>
          <a:bodyPr/>
          <a:lstStyle/>
          <a:p>
            <a:r>
              <a:rPr lang="en-US" dirty="0"/>
              <a:t>Develop their personal networks?</a:t>
            </a:r>
          </a:p>
        </p:txBody>
      </p:sp>
    </p:spTree>
    <p:extLst>
      <p:ext uri="{BB962C8B-B14F-4D97-AF65-F5344CB8AC3E}">
        <p14:creationId xmlns:p14="http://schemas.microsoft.com/office/powerpoint/2010/main" val="588811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1AE7E-A1F0-4F87-87E8-965BE88F4271}"/>
              </a:ext>
            </a:extLst>
          </p:cNvPr>
          <p:cNvSpPr>
            <a:spLocks noGrp="1"/>
          </p:cNvSpPr>
          <p:nvPr>
            <p:ph type="title"/>
          </p:nvPr>
        </p:nvSpPr>
        <p:spPr/>
        <p:txBody>
          <a:bodyPr/>
          <a:lstStyle/>
          <a:p>
            <a:r>
              <a:rPr lang="en-US" dirty="0"/>
              <a:t>How do we help students </a:t>
            </a:r>
          </a:p>
        </p:txBody>
      </p:sp>
      <p:sp>
        <p:nvSpPr>
          <p:cNvPr id="3" name="Content Placeholder 2">
            <a:extLst>
              <a:ext uri="{FF2B5EF4-FFF2-40B4-BE49-F238E27FC236}">
                <a16:creationId xmlns:a16="http://schemas.microsoft.com/office/drawing/2014/main" id="{CE3F493E-AA0A-4798-B9A7-443B78EBD9A6}"/>
              </a:ext>
            </a:extLst>
          </p:cNvPr>
          <p:cNvSpPr>
            <a:spLocks noGrp="1"/>
          </p:cNvSpPr>
          <p:nvPr>
            <p:ph idx="1"/>
          </p:nvPr>
        </p:nvSpPr>
        <p:spPr/>
        <p:txBody>
          <a:bodyPr/>
          <a:lstStyle/>
          <a:p>
            <a:r>
              <a:rPr lang="en-US" dirty="0"/>
              <a:t>Develop their personal networks?</a:t>
            </a:r>
          </a:p>
          <a:p>
            <a:endParaRPr lang="en-US" dirty="0"/>
          </a:p>
          <a:p>
            <a:r>
              <a:rPr lang="en-US" dirty="0"/>
              <a:t>Develop weak ties?</a:t>
            </a:r>
          </a:p>
        </p:txBody>
      </p:sp>
    </p:spTree>
    <p:extLst>
      <p:ext uri="{BB962C8B-B14F-4D97-AF65-F5344CB8AC3E}">
        <p14:creationId xmlns:p14="http://schemas.microsoft.com/office/powerpoint/2010/main" val="3051089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1AE7E-A1F0-4F87-87E8-965BE88F4271}"/>
              </a:ext>
            </a:extLst>
          </p:cNvPr>
          <p:cNvSpPr>
            <a:spLocks noGrp="1"/>
          </p:cNvSpPr>
          <p:nvPr>
            <p:ph type="title"/>
          </p:nvPr>
        </p:nvSpPr>
        <p:spPr/>
        <p:txBody>
          <a:bodyPr/>
          <a:lstStyle/>
          <a:p>
            <a:r>
              <a:rPr lang="en-US" dirty="0"/>
              <a:t>How do we help students </a:t>
            </a:r>
          </a:p>
        </p:txBody>
      </p:sp>
      <p:sp>
        <p:nvSpPr>
          <p:cNvPr id="3" name="Content Placeholder 2">
            <a:extLst>
              <a:ext uri="{FF2B5EF4-FFF2-40B4-BE49-F238E27FC236}">
                <a16:creationId xmlns:a16="http://schemas.microsoft.com/office/drawing/2014/main" id="{CE3F493E-AA0A-4798-B9A7-443B78EBD9A6}"/>
              </a:ext>
            </a:extLst>
          </p:cNvPr>
          <p:cNvSpPr>
            <a:spLocks noGrp="1"/>
          </p:cNvSpPr>
          <p:nvPr>
            <p:ph idx="1"/>
          </p:nvPr>
        </p:nvSpPr>
        <p:spPr/>
        <p:txBody>
          <a:bodyPr/>
          <a:lstStyle/>
          <a:p>
            <a:r>
              <a:rPr lang="en-US" dirty="0"/>
              <a:t>Develop their personal networks?</a:t>
            </a:r>
          </a:p>
          <a:p>
            <a:endParaRPr lang="en-US" dirty="0"/>
          </a:p>
          <a:p>
            <a:r>
              <a:rPr lang="en-US" dirty="0"/>
              <a:t>Develop weak ties?</a:t>
            </a:r>
          </a:p>
          <a:p>
            <a:endParaRPr lang="en-US" dirty="0"/>
          </a:p>
          <a:p>
            <a:r>
              <a:rPr lang="en-US" dirty="0"/>
              <a:t>Develop high </a:t>
            </a:r>
            <a:r>
              <a:rPr lang="en-US"/>
              <a:t>network betweenness?</a:t>
            </a:r>
            <a:endParaRPr lang="en-US" dirty="0"/>
          </a:p>
        </p:txBody>
      </p:sp>
    </p:spTree>
    <p:extLst>
      <p:ext uri="{BB962C8B-B14F-4D97-AF65-F5344CB8AC3E}">
        <p14:creationId xmlns:p14="http://schemas.microsoft.com/office/powerpoint/2010/main" val="358772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1AE7E-A1F0-4F87-87E8-965BE88F4271}"/>
              </a:ext>
            </a:extLst>
          </p:cNvPr>
          <p:cNvSpPr>
            <a:spLocks noGrp="1"/>
          </p:cNvSpPr>
          <p:nvPr>
            <p:ph type="title"/>
          </p:nvPr>
        </p:nvSpPr>
        <p:spPr/>
        <p:txBody>
          <a:bodyPr/>
          <a:lstStyle/>
          <a:p>
            <a:r>
              <a:rPr lang="en-US" dirty="0"/>
              <a:t>How do we help students </a:t>
            </a:r>
          </a:p>
        </p:txBody>
      </p:sp>
      <p:sp>
        <p:nvSpPr>
          <p:cNvPr id="3" name="Content Placeholder 2">
            <a:extLst>
              <a:ext uri="{FF2B5EF4-FFF2-40B4-BE49-F238E27FC236}">
                <a16:creationId xmlns:a16="http://schemas.microsoft.com/office/drawing/2014/main" id="{CE3F493E-AA0A-4798-B9A7-443B78EBD9A6}"/>
              </a:ext>
            </a:extLst>
          </p:cNvPr>
          <p:cNvSpPr>
            <a:spLocks noGrp="1"/>
          </p:cNvSpPr>
          <p:nvPr>
            <p:ph idx="1"/>
          </p:nvPr>
        </p:nvSpPr>
        <p:spPr/>
        <p:txBody>
          <a:bodyPr/>
          <a:lstStyle/>
          <a:p>
            <a:r>
              <a:rPr lang="en-US" dirty="0"/>
              <a:t>Develop their personal networks?</a:t>
            </a:r>
          </a:p>
          <a:p>
            <a:endParaRPr lang="en-US" dirty="0"/>
          </a:p>
          <a:p>
            <a:r>
              <a:rPr lang="en-US" dirty="0"/>
              <a:t>Develop weak ties?</a:t>
            </a:r>
          </a:p>
          <a:p>
            <a:endParaRPr lang="en-US" dirty="0"/>
          </a:p>
          <a:p>
            <a:r>
              <a:rPr lang="en-US" dirty="0"/>
              <a:t>Develop high network betweenness?</a:t>
            </a:r>
          </a:p>
          <a:p>
            <a:endParaRPr lang="en-US" dirty="0"/>
          </a:p>
          <a:p>
            <a:r>
              <a:rPr lang="en-US" dirty="0"/>
              <a:t>Develop advice networks?</a:t>
            </a:r>
          </a:p>
        </p:txBody>
      </p:sp>
    </p:spTree>
    <p:extLst>
      <p:ext uri="{BB962C8B-B14F-4D97-AF65-F5344CB8AC3E}">
        <p14:creationId xmlns:p14="http://schemas.microsoft.com/office/powerpoint/2010/main" val="1242939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2B58-DE5D-46BE-99E6-E1FBE9EAEC5F}"/>
              </a:ext>
            </a:extLst>
          </p:cNvPr>
          <p:cNvSpPr>
            <a:spLocks noGrp="1"/>
          </p:cNvSpPr>
          <p:nvPr>
            <p:ph type="title"/>
          </p:nvPr>
        </p:nvSpPr>
        <p:spPr/>
        <p:txBody>
          <a:bodyPr>
            <a:normAutofit fontScale="90000"/>
          </a:bodyPr>
          <a:lstStyle/>
          <a:p>
            <a:r>
              <a:rPr lang="en-US" dirty="0"/>
              <a:t>Is network centrality the same as popularity?</a:t>
            </a:r>
          </a:p>
        </p:txBody>
      </p:sp>
      <p:sp>
        <p:nvSpPr>
          <p:cNvPr id="3" name="Content Placeholder 2">
            <a:extLst>
              <a:ext uri="{FF2B5EF4-FFF2-40B4-BE49-F238E27FC236}">
                <a16:creationId xmlns:a16="http://schemas.microsoft.com/office/drawing/2014/main" id="{5FD0B132-F353-470D-97E0-B3B4C86AF9C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73001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2CDF5-D875-4000-9021-29A2DAD7F4E2}"/>
              </a:ext>
            </a:extLst>
          </p:cNvPr>
          <p:cNvSpPr>
            <a:spLocks noGrp="1"/>
          </p:cNvSpPr>
          <p:nvPr>
            <p:ph type="title"/>
          </p:nvPr>
        </p:nvSpPr>
        <p:spPr/>
        <p:txBody>
          <a:bodyPr/>
          <a:lstStyle/>
          <a:p>
            <a:r>
              <a:rPr lang="en-US" dirty="0"/>
              <a:t>Thoughts/comments?</a:t>
            </a:r>
          </a:p>
        </p:txBody>
      </p:sp>
      <p:sp>
        <p:nvSpPr>
          <p:cNvPr id="3" name="Content Placeholder 2">
            <a:extLst>
              <a:ext uri="{FF2B5EF4-FFF2-40B4-BE49-F238E27FC236}">
                <a16:creationId xmlns:a16="http://schemas.microsoft.com/office/drawing/2014/main" id="{47CFA09D-03A6-427B-9373-A08C743CC37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0434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9122-0F79-4CD4-9933-55C905CCCBB3}"/>
              </a:ext>
            </a:extLst>
          </p:cNvPr>
          <p:cNvSpPr>
            <a:spLocks noGrp="1"/>
          </p:cNvSpPr>
          <p:nvPr>
            <p:ph type="title"/>
          </p:nvPr>
        </p:nvSpPr>
        <p:spPr/>
        <p:txBody>
          <a:bodyPr/>
          <a:lstStyle/>
          <a:p>
            <a:r>
              <a:rPr lang="en-US" dirty="0"/>
              <a:t>21</a:t>
            </a:r>
            <a:r>
              <a:rPr lang="en-US" baseline="30000" dirty="0"/>
              <a:t>st</a:t>
            </a:r>
            <a:r>
              <a:rPr lang="en-US" dirty="0"/>
              <a:t> Century</a:t>
            </a:r>
          </a:p>
        </p:txBody>
      </p:sp>
      <p:sp>
        <p:nvSpPr>
          <p:cNvPr id="3" name="Content Placeholder 2">
            <a:extLst>
              <a:ext uri="{FF2B5EF4-FFF2-40B4-BE49-F238E27FC236}">
                <a16:creationId xmlns:a16="http://schemas.microsoft.com/office/drawing/2014/main" id="{7DF6F084-06FA-4237-952F-2E2662E03A51}"/>
              </a:ext>
            </a:extLst>
          </p:cNvPr>
          <p:cNvSpPr>
            <a:spLocks noGrp="1"/>
          </p:cNvSpPr>
          <p:nvPr>
            <p:ph idx="1"/>
          </p:nvPr>
        </p:nvSpPr>
        <p:spPr/>
        <p:txBody>
          <a:bodyPr/>
          <a:lstStyle/>
          <a:p>
            <a:r>
              <a:rPr lang="en-US" dirty="0"/>
              <a:t>Many say that the 21</a:t>
            </a:r>
            <a:r>
              <a:rPr lang="en-US" baseline="30000" dirty="0"/>
              <a:t>st</a:t>
            </a:r>
            <a:r>
              <a:rPr lang="en-US" dirty="0"/>
              <a:t> Century will center around different skills or competencies than the 19</a:t>
            </a:r>
            <a:r>
              <a:rPr lang="en-US" baseline="30000" dirty="0"/>
              <a:t>th</a:t>
            </a:r>
            <a:r>
              <a:rPr lang="en-US" dirty="0"/>
              <a:t> or 20</a:t>
            </a:r>
            <a:r>
              <a:rPr lang="en-US" baseline="30000" dirty="0"/>
              <a:t>th</a:t>
            </a:r>
            <a:r>
              <a:rPr lang="en-US" dirty="0"/>
              <a:t> Centuries</a:t>
            </a:r>
          </a:p>
        </p:txBody>
      </p:sp>
    </p:spTree>
    <p:extLst>
      <p:ext uri="{BB962C8B-B14F-4D97-AF65-F5344CB8AC3E}">
        <p14:creationId xmlns:p14="http://schemas.microsoft.com/office/powerpoint/2010/main" val="1902650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69FF3-B5C7-4990-BDAD-06843886BA8F}"/>
              </a:ext>
            </a:extLst>
          </p:cNvPr>
          <p:cNvSpPr>
            <a:spLocks noGrp="1"/>
          </p:cNvSpPr>
          <p:nvPr>
            <p:ph type="title"/>
          </p:nvPr>
        </p:nvSpPr>
        <p:spPr/>
        <p:txBody>
          <a:bodyPr>
            <a:normAutofit fontScale="90000"/>
          </a:bodyPr>
          <a:lstStyle/>
          <a:p>
            <a:r>
              <a:rPr lang="en-US" dirty="0"/>
              <a:t>Learning Computational Thinking (Kafai &amp; Burke, 2013)</a:t>
            </a:r>
          </a:p>
        </p:txBody>
      </p:sp>
      <p:sp>
        <p:nvSpPr>
          <p:cNvPr id="3" name="Content Placeholder 2">
            <a:extLst>
              <a:ext uri="{FF2B5EF4-FFF2-40B4-BE49-F238E27FC236}">
                <a16:creationId xmlns:a16="http://schemas.microsoft.com/office/drawing/2014/main" id="{4D84E685-1F0A-4633-84DE-16FDD6C6CE27}"/>
              </a:ext>
            </a:extLst>
          </p:cNvPr>
          <p:cNvSpPr>
            <a:spLocks noGrp="1"/>
          </p:cNvSpPr>
          <p:nvPr>
            <p:ph idx="1"/>
          </p:nvPr>
        </p:nvSpPr>
        <p:spPr/>
        <p:txBody>
          <a:bodyPr>
            <a:normAutofit fontScale="70000" lnSpcReduction="20000"/>
          </a:bodyPr>
          <a:lstStyle/>
          <a:p>
            <a:pPr marL="0" indent="0" algn="l">
              <a:buNone/>
            </a:pPr>
            <a:r>
              <a:rPr lang="en-US" b="1" i="0" dirty="0">
                <a:solidFill>
                  <a:srgbClr val="333333"/>
                </a:solidFill>
                <a:effectLst/>
                <a:latin typeface="arial" panose="020B0604020202020204" pitchFamily="34" charset="0"/>
              </a:rPr>
              <a:t>#1. A shift from code to applications.</a:t>
            </a:r>
            <a:endParaRPr lang="en-US" b="0" i="0" dirty="0">
              <a:solidFill>
                <a:srgbClr val="333333"/>
              </a:solidFill>
              <a:effectLst/>
              <a:latin typeface="arial" panose="020B0604020202020204" pitchFamily="34" charset="0"/>
            </a:endParaRPr>
          </a:p>
          <a:p>
            <a:pPr marL="0" indent="0" algn="l">
              <a:buNone/>
            </a:pPr>
            <a:r>
              <a:rPr lang="en-US" b="1" i="0" dirty="0">
                <a:solidFill>
                  <a:srgbClr val="333333"/>
                </a:solidFill>
                <a:effectLst/>
                <a:latin typeface="arial" panose="020B0604020202020204" pitchFamily="34" charset="0"/>
              </a:rPr>
              <a:t>#2. A shift from tools to communities.</a:t>
            </a:r>
            <a:endParaRPr lang="en-US" b="0" i="0" dirty="0">
              <a:solidFill>
                <a:srgbClr val="333333"/>
              </a:solidFill>
              <a:effectLst/>
              <a:latin typeface="arial" panose="020B0604020202020204" pitchFamily="34" charset="0"/>
            </a:endParaRPr>
          </a:p>
          <a:p>
            <a:pPr marL="0" indent="0" algn="l">
              <a:buNone/>
            </a:pPr>
            <a:r>
              <a:rPr lang="en-US" b="1" i="0" dirty="0">
                <a:solidFill>
                  <a:srgbClr val="333333"/>
                </a:solidFill>
                <a:effectLst/>
                <a:latin typeface="arial" panose="020B0604020202020204" pitchFamily="34" charset="0"/>
              </a:rPr>
              <a:t>#3. A shift from creating “from scratch” to creating via “remix.”</a:t>
            </a:r>
            <a:endParaRPr lang="en-US" b="0" i="0" dirty="0">
              <a:solidFill>
                <a:srgbClr val="333333"/>
              </a:solidFill>
              <a:effectLst/>
              <a:latin typeface="arial" panose="020B0604020202020204" pitchFamily="34" charset="0"/>
            </a:endParaRPr>
          </a:p>
          <a:p>
            <a:pPr marL="0" indent="0">
              <a:buNone/>
            </a:pPr>
            <a:endParaRPr lang="en-US" dirty="0"/>
          </a:p>
          <a:p>
            <a:pPr marL="0" indent="0">
              <a:buNone/>
            </a:pPr>
            <a:r>
              <a:rPr lang="en-US" dirty="0"/>
              <a:t>“…</a:t>
            </a:r>
            <a:r>
              <a:rPr lang="en-US" b="0" i="0" dirty="0">
                <a:solidFill>
                  <a:srgbClr val="333333"/>
                </a:solidFill>
                <a:effectLst/>
                <a:latin typeface="arial" panose="020B0604020202020204" pitchFamily="34" charset="0"/>
              </a:rPr>
              <a:t>a social turn, moving from a predominantly individualistic view of technology to one that includes a greater focus on the underlying sociological and cultural dimensions in learning programming and reconceptualizing computational thinking as computational participation.”</a:t>
            </a:r>
            <a:br>
              <a:rPr lang="en-US" dirty="0"/>
            </a:br>
            <a:br>
              <a:rPr lang="en-US" dirty="0"/>
            </a:br>
            <a:br>
              <a:rPr lang="en-US" dirty="0"/>
            </a:br>
            <a:endParaRPr lang="en-US" dirty="0"/>
          </a:p>
        </p:txBody>
      </p:sp>
    </p:spTree>
    <p:extLst>
      <p:ext uri="{BB962C8B-B14F-4D97-AF65-F5344CB8AC3E}">
        <p14:creationId xmlns:p14="http://schemas.microsoft.com/office/powerpoint/2010/main" val="2359162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147AD-F9EA-4D09-ACB6-8B953FC76E48}"/>
              </a:ext>
            </a:extLst>
          </p:cNvPr>
          <p:cNvSpPr>
            <a:spLocks noGrp="1"/>
          </p:cNvSpPr>
          <p:nvPr>
            <p:ph type="title"/>
          </p:nvPr>
        </p:nvSpPr>
        <p:spPr/>
        <p:txBody>
          <a:bodyPr/>
          <a:lstStyle/>
          <a:p>
            <a:r>
              <a:rPr lang="en-US" dirty="0"/>
              <a:t>Thoughts? Comments?</a:t>
            </a:r>
          </a:p>
        </p:txBody>
      </p:sp>
      <p:sp>
        <p:nvSpPr>
          <p:cNvPr id="3" name="Content Placeholder 2">
            <a:extLst>
              <a:ext uri="{FF2B5EF4-FFF2-40B4-BE49-F238E27FC236}">
                <a16:creationId xmlns:a16="http://schemas.microsoft.com/office/drawing/2014/main" id="{471C1553-A718-43E4-B2EE-89EE7A80E7D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606875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D1EC2-99D9-4920-800F-CA7D38B781C4}"/>
              </a:ext>
            </a:extLst>
          </p:cNvPr>
          <p:cNvSpPr>
            <a:spLocks noGrp="1"/>
          </p:cNvSpPr>
          <p:nvPr>
            <p:ph type="title"/>
          </p:nvPr>
        </p:nvSpPr>
        <p:spPr/>
        <p:txBody>
          <a:bodyPr/>
          <a:lstStyle/>
          <a:p>
            <a:r>
              <a:rPr lang="en-US" dirty="0"/>
              <a:t>If there’s time</a:t>
            </a:r>
          </a:p>
        </p:txBody>
      </p:sp>
      <p:sp>
        <p:nvSpPr>
          <p:cNvPr id="3" name="Content Placeholder 2">
            <a:extLst>
              <a:ext uri="{FF2B5EF4-FFF2-40B4-BE49-F238E27FC236}">
                <a16:creationId xmlns:a16="http://schemas.microsoft.com/office/drawing/2014/main" id="{3B32A30F-B9EB-4D8F-A4AE-D6F8E265E770}"/>
              </a:ext>
            </a:extLst>
          </p:cNvPr>
          <p:cNvSpPr>
            <a:spLocks noGrp="1"/>
          </p:cNvSpPr>
          <p:nvPr>
            <p:ph idx="1"/>
          </p:nvPr>
        </p:nvSpPr>
        <p:spPr/>
        <p:txBody>
          <a:bodyPr>
            <a:normAutofit fontScale="92500" lnSpcReduction="10000"/>
          </a:bodyPr>
          <a:lstStyle/>
          <a:p>
            <a:r>
              <a:rPr lang="en-US" dirty="0"/>
              <a:t>Breakout room activity</a:t>
            </a:r>
          </a:p>
          <a:p>
            <a:endParaRPr lang="en-US" dirty="0"/>
          </a:p>
          <a:p>
            <a:r>
              <a:rPr lang="en-US" dirty="0"/>
              <a:t>Choose a 21</a:t>
            </a:r>
            <a:r>
              <a:rPr lang="en-US" baseline="30000" dirty="0"/>
              <a:t>st</a:t>
            </a:r>
            <a:r>
              <a:rPr lang="en-US" dirty="0"/>
              <a:t>-century skill from the list earlier</a:t>
            </a:r>
          </a:p>
          <a:p>
            <a:endParaRPr lang="en-US" dirty="0"/>
          </a:p>
          <a:p>
            <a:r>
              <a:rPr lang="en-US" dirty="0"/>
              <a:t>Design an activity to promote that 21</a:t>
            </a:r>
            <a:r>
              <a:rPr lang="en-US" baseline="30000" dirty="0"/>
              <a:t>st</a:t>
            </a:r>
            <a:r>
              <a:rPr lang="en-US" dirty="0"/>
              <a:t>-century skill</a:t>
            </a:r>
          </a:p>
          <a:p>
            <a:endParaRPr lang="en-US" dirty="0"/>
          </a:p>
          <a:p>
            <a:r>
              <a:rPr lang="en-US" dirty="0"/>
              <a:t>You could use connected learning but you don’t have to</a:t>
            </a:r>
          </a:p>
        </p:txBody>
      </p:sp>
    </p:spTree>
    <p:extLst>
      <p:ext uri="{BB962C8B-B14F-4D97-AF65-F5344CB8AC3E}">
        <p14:creationId xmlns:p14="http://schemas.microsoft.com/office/powerpoint/2010/main" val="664574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D43BD-80C6-463A-8245-69E4BEB25B05}"/>
              </a:ext>
            </a:extLst>
          </p:cNvPr>
          <p:cNvSpPr>
            <a:spLocks noGrp="1"/>
          </p:cNvSpPr>
          <p:nvPr>
            <p:ph type="title"/>
          </p:nvPr>
        </p:nvSpPr>
        <p:spPr/>
        <p:txBody>
          <a:bodyPr/>
          <a:lstStyle/>
          <a:p>
            <a:r>
              <a:rPr lang="en-US" dirty="0"/>
              <a:t>Observations from the activity?</a:t>
            </a:r>
          </a:p>
        </p:txBody>
      </p:sp>
      <p:sp>
        <p:nvSpPr>
          <p:cNvPr id="3" name="Content Placeholder 2">
            <a:extLst>
              <a:ext uri="{FF2B5EF4-FFF2-40B4-BE49-F238E27FC236}">
                <a16:creationId xmlns:a16="http://schemas.microsoft.com/office/drawing/2014/main" id="{6038206F-540F-4AA4-90C1-5199A5497A1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93362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0038-B797-4E85-B299-7AC9D11804C9}"/>
              </a:ext>
            </a:extLst>
          </p:cNvPr>
          <p:cNvSpPr>
            <a:spLocks noGrp="1"/>
          </p:cNvSpPr>
          <p:nvPr>
            <p:ph type="title"/>
          </p:nvPr>
        </p:nvSpPr>
        <p:spPr/>
        <p:txBody>
          <a:bodyPr/>
          <a:lstStyle/>
          <a:p>
            <a:r>
              <a:rPr lang="en-US" dirty="0"/>
              <a:t>Final thoughts</a:t>
            </a:r>
            <a:r>
              <a:rPr lang="en-US"/>
              <a:t>/comments?</a:t>
            </a:r>
          </a:p>
        </p:txBody>
      </p:sp>
      <p:sp>
        <p:nvSpPr>
          <p:cNvPr id="3" name="Content Placeholder 2">
            <a:extLst>
              <a:ext uri="{FF2B5EF4-FFF2-40B4-BE49-F238E27FC236}">
                <a16:creationId xmlns:a16="http://schemas.microsoft.com/office/drawing/2014/main" id="{7AAF424E-E2DA-4AE6-BA4E-1C15F7CB9BF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1805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11/12: Identity and Culture</a:t>
            </a:r>
          </a:p>
          <a:p>
            <a:r>
              <a:rPr lang="en-US" dirty="0"/>
              <a:t>11/15: Essay due</a:t>
            </a:r>
          </a:p>
          <a:p>
            <a:r>
              <a:rPr lang="en-US" dirty="0"/>
              <a:t>11/19: Motivation and Engagement</a:t>
            </a:r>
          </a:p>
          <a:p>
            <a:r>
              <a:rPr lang="en-US" dirty="0"/>
              <a:t>11/24: &lt;Optional&gt; Constructionism</a:t>
            </a:r>
          </a:p>
        </p:txBody>
      </p:sp>
    </p:spTree>
    <p:extLst>
      <p:ext uri="{BB962C8B-B14F-4D97-AF65-F5344CB8AC3E}">
        <p14:creationId xmlns:p14="http://schemas.microsoft.com/office/powerpoint/2010/main" val="164382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7A25-1316-49C2-9DA4-DD033E3F28F0}"/>
              </a:ext>
            </a:extLst>
          </p:cNvPr>
          <p:cNvSpPr>
            <a:spLocks noGrp="1"/>
          </p:cNvSpPr>
          <p:nvPr>
            <p:ph type="title"/>
          </p:nvPr>
        </p:nvSpPr>
        <p:spPr/>
        <p:txBody>
          <a:bodyPr>
            <a:normAutofit fontScale="90000"/>
          </a:bodyPr>
          <a:lstStyle/>
          <a:p>
            <a:r>
              <a:rPr lang="en-US" dirty="0"/>
              <a:t>21</a:t>
            </a:r>
            <a:r>
              <a:rPr lang="en-US" baseline="30000" dirty="0"/>
              <a:t>st</a:t>
            </a:r>
            <a:r>
              <a:rPr lang="en-US" dirty="0"/>
              <a:t>-Century Competencies and Skills</a:t>
            </a:r>
          </a:p>
        </p:txBody>
      </p:sp>
      <p:sp>
        <p:nvSpPr>
          <p:cNvPr id="3" name="Content Placeholder 2">
            <a:extLst>
              <a:ext uri="{FF2B5EF4-FFF2-40B4-BE49-F238E27FC236}">
                <a16:creationId xmlns:a16="http://schemas.microsoft.com/office/drawing/2014/main" id="{06134605-5753-43AB-81D9-B25C788277DE}"/>
              </a:ext>
            </a:extLst>
          </p:cNvPr>
          <p:cNvSpPr>
            <a:spLocks noGrp="1"/>
          </p:cNvSpPr>
          <p:nvPr>
            <p:ph idx="1"/>
          </p:nvPr>
        </p:nvSpPr>
        <p:spPr/>
        <p:txBody>
          <a:bodyPr/>
          <a:lstStyle/>
          <a:p>
            <a:r>
              <a:rPr lang="en-US" dirty="0"/>
              <a:t>What are some key competencies and skills to be successful in the 21</a:t>
            </a:r>
            <a:r>
              <a:rPr lang="en-US" baseline="30000" dirty="0"/>
              <a:t>st</a:t>
            </a:r>
            <a:r>
              <a:rPr lang="en-US" dirty="0"/>
              <a:t> century?</a:t>
            </a:r>
            <a:br>
              <a:rPr lang="en-US" dirty="0"/>
            </a:br>
            <a:br>
              <a:rPr lang="en-US" dirty="0"/>
            </a:br>
            <a:r>
              <a:rPr lang="en-US" dirty="0"/>
              <a:t>(Your own thoughts, first)</a:t>
            </a:r>
          </a:p>
        </p:txBody>
      </p:sp>
    </p:spTree>
    <p:extLst>
      <p:ext uri="{BB962C8B-B14F-4D97-AF65-F5344CB8AC3E}">
        <p14:creationId xmlns:p14="http://schemas.microsoft.com/office/powerpoint/2010/main" val="230011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D888-440C-4C37-9F39-0E51B2B44A95}"/>
              </a:ext>
            </a:extLst>
          </p:cNvPr>
          <p:cNvSpPr>
            <a:spLocks noGrp="1"/>
          </p:cNvSpPr>
          <p:nvPr>
            <p:ph type="title"/>
          </p:nvPr>
        </p:nvSpPr>
        <p:spPr/>
        <p:txBody>
          <a:bodyPr/>
          <a:lstStyle/>
          <a:p>
            <a:r>
              <a:rPr lang="en-US" dirty="0"/>
              <a:t>Computational Thinking</a:t>
            </a:r>
          </a:p>
        </p:txBody>
      </p:sp>
      <p:sp>
        <p:nvSpPr>
          <p:cNvPr id="3" name="Content Placeholder 2">
            <a:extLst>
              <a:ext uri="{FF2B5EF4-FFF2-40B4-BE49-F238E27FC236}">
                <a16:creationId xmlns:a16="http://schemas.microsoft.com/office/drawing/2014/main" id="{A79735F5-3D83-4D26-98CD-5AEAB6E5FE47}"/>
              </a:ext>
            </a:extLst>
          </p:cNvPr>
          <p:cNvSpPr>
            <a:spLocks noGrp="1"/>
          </p:cNvSpPr>
          <p:nvPr>
            <p:ph idx="1"/>
          </p:nvPr>
        </p:nvSpPr>
        <p:spPr/>
        <p:txBody>
          <a:bodyPr/>
          <a:lstStyle/>
          <a:p>
            <a:r>
              <a:rPr lang="en-US" dirty="0"/>
              <a:t>What is computational thinking?</a:t>
            </a:r>
          </a:p>
        </p:txBody>
      </p:sp>
    </p:spTree>
    <p:extLst>
      <p:ext uri="{BB962C8B-B14F-4D97-AF65-F5344CB8AC3E}">
        <p14:creationId xmlns:p14="http://schemas.microsoft.com/office/powerpoint/2010/main" val="710093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D888-440C-4C37-9F39-0E51B2B44A95}"/>
              </a:ext>
            </a:extLst>
          </p:cNvPr>
          <p:cNvSpPr>
            <a:spLocks noGrp="1"/>
          </p:cNvSpPr>
          <p:nvPr>
            <p:ph type="title"/>
          </p:nvPr>
        </p:nvSpPr>
        <p:spPr/>
        <p:txBody>
          <a:bodyPr/>
          <a:lstStyle/>
          <a:p>
            <a:r>
              <a:rPr lang="en-US" dirty="0"/>
              <a:t>Computational Thinking</a:t>
            </a:r>
          </a:p>
        </p:txBody>
      </p:sp>
      <p:sp>
        <p:nvSpPr>
          <p:cNvPr id="3" name="Content Placeholder 2">
            <a:extLst>
              <a:ext uri="{FF2B5EF4-FFF2-40B4-BE49-F238E27FC236}">
                <a16:creationId xmlns:a16="http://schemas.microsoft.com/office/drawing/2014/main" id="{A79735F5-3D83-4D26-98CD-5AEAB6E5FE47}"/>
              </a:ext>
            </a:extLst>
          </p:cNvPr>
          <p:cNvSpPr>
            <a:spLocks noGrp="1"/>
          </p:cNvSpPr>
          <p:nvPr>
            <p:ph idx="1"/>
          </p:nvPr>
        </p:nvSpPr>
        <p:spPr>
          <a:xfrm>
            <a:off x="457200" y="1600200"/>
            <a:ext cx="8229600" cy="4983162"/>
          </a:xfrm>
        </p:spPr>
        <p:txBody>
          <a:bodyPr>
            <a:normAutofit fontScale="77500" lnSpcReduction="20000"/>
          </a:bodyPr>
          <a:lstStyle/>
          <a:p>
            <a:r>
              <a:rPr lang="en-US" b="0" i="0" dirty="0">
                <a:solidFill>
                  <a:srgbClr val="333333"/>
                </a:solidFill>
                <a:effectLst/>
                <a:latin typeface="arial" panose="020B0604020202020204" pitchFamily="34" charset="0"/>
              </a:rPr>
              <a:t>all “aspects of designing systems, solving problems, and understanding human behaviors” </a:t>
            </a:r>
            <a:r>
              <a:rPr lang="en-US" dirty="0"/>
              <a:t> (Wing, 2006)</a:t>
            </a:r>
          </a:p>
          <a:p>
            <a:endParaRPr lang="en-US" dirty="0"/>
          </a:p>
          <a:p>
            <a:r>
              <a:rPr lang="en-US" dirty="0"/>
              <a:t>“</a:t>
            </a:r>
            <a:r>
              <a:rPr lang="en-US" b="0" i="0" dirty="0">
                <a:solidFill>
                  <a:srgbClr val="333333"/>
                </a:solidFill>
                <a:effectLst/>
                <a:latin typeface="arial" panose="020B0604020202020204" pitchFamily="34" charset="0"/>
              </a:rPr>
              <a:t>Wing argued that understanding the world computationally gives a particular lens to understanding problems and contributing to their solutions. Computational thinking — while often strictly associated with computer science — actually is better understood as extending computer science principles to other disciplines in order to help break down the elements of any problem, determine their relationship to each other and the greater whole, and then devise algorithms to arrive at an automated solution. ”</a:t>
            </a:r>
            <a:br>
              <a:rPr lang="en-US" b="0" i="0" dirty="0">
                <a:solidFill>
                  <a:srgbClr val="333333"/>
                </a:solidFill>
                <a:effectLst/>
                <a:latin typeface="arial" panose="020B0604020202020204" pitchFamily="34" charset="0"/>
              </a:rPr>
            </a:br>
            <a:br>
              <a:rPr lang="en-US" b="0" i="0" dirty="0">
                <a:solidFill>
                  <a:srgbClr val="333333"/>
                </a:solidFill>
                <a:effectLst/>
                <a:latin typeface="arial" panose="020B0604020202020204" pitchFamily="34" charset="0"/>
              </a:rPr>
            </a:br>
            <a:r>
              <a:rPr lang="en-US" b="0" i="0" dirty="0">
                <a:solidFill>
                  <a:srgbClr val="333333"/>
                </a:solidFill>
                <a:effectLst/>
                <a:latin typeface="arial" panose="020B0604020202020204" pitchFamily="34" charset="0"/>
              </a:rPr>
              <a:t>(Kafai &amp; Burke, 2013)</a:t>
            </a:r>
            <a:endParaRPr lang="en-US" dirty="0"/>
          </a:p>
        </p:txBody>
      </p:sp>
    </p:spTree>
    <p:extLst>
      <p:ext uri="{BB962C8B-B14F-4D97-AF65-F5344CB8AC3E}">
        <p14:creationId xmlns:p14="http://schemas.microsoft.com/office/powerpoint/2010/main" val="152174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5A2EE-F963-4918-9C90-70CE60A24362}"/>
              </a:ext>
            </a:extLst>
          </p:cNvPr>
          <p:cNvSpPr>
            <a:spLocks noGrp="1"/>
          </p:cNvSpPr>
          <p:nvPr>
            <p:ph type="title"/>
          </p:nvPr>
        </p:nvSpPr>
        <p:spPr/>
        <p:txBody>
          <a:bodyPr/>
          <a:lstStyle/>
          <a:p>
            <a:r>
              <a:rPr lang="en-US" dirty="0"/>
              <a:t>Ito et al. (2013)/ NAS(2012)</a:t>
            </a:r>
          </a:p>
        </p:txBody>
      </p:sp>
      <p:sp>
        <p:nvSpPr>
          <p:cNvPr id="3" name="Content Placeholder 2">
            <a:extLst>
              <a:ext uri="{FF2B5EF4-FFF2-40B4-BE49-F238E27FC236}">
                <a16:creationId xmlns:a16="http://schemas.microsoft.com/office/drawing/2014/main" id="{D8383E6D-6F3B-4CD7-BA4E-BFE545C7948B}"/>
              </a:ext>
            </a:extLst>
          </p:cNvPr>
          <p:cNvSpPr>
            <a:spLocks noGrp="1"/>
          </p:cNvSpPr>
          <p:nvPr>
            <p:ph idx="1"/>
          </p:nvPr>
        </p:nvSpPr>
        <p:spPr/>
        <p:txBody>
          <a:bodyPr/>
          <a:lstStyle/>
          <a:p>
            <a:r>
              <a:rPr lang="en-US" dirty="0"/>
              <a:t>Splits 21st Century Skills into Cognitive, Intrapersonal and Interpersonal</a:t>
            </a:r>
          </a:p>
        </p:txBody>
      </p:sp>
    </p:spTree>
    <p:extLst>
      <p:ext uri="{BB962C8B-B14F-4D97-AF65-F5344CB8AC3E}">
        <p14:creationId xmlns:p14="http://schemas.microsoft.com/office/powerpoint/2010/main" val="114684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F5EB6-B9A9-45C9-B79A-832047A0F4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994EB6-B882-4E3B-AFA0-D33C2508A15D}"/>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C764851E-8C22-4EDF-AD7E-7CDB5B0065A4}"/>
              </a:ext>
            </a:extLst>
          </p:cNvPr>
          <p:cNvPicPr>
            <a:picLocks noChangeAspect="1"/>
          </p:cNvPicPr>
          <p:nvPr/>
        </p:nvPicPr>
        <p:blipFill>
          <a:blip r:embed="rId2"/>
          <a:stretch>
            <a:fillRect/>
          </a:stretch>
        </p:blipFill>
        <p:spPr>
          <a:xfrm>
            <a:off x="467116" y="76200"/>
            <a:ext cx="8303060" cy="6781800"/>
          </a:xfrm>
          <a:prstGeom prst="rect">
            <a:avLst/>
          </a:prstGeom>
        </p:spPr>
      </p:pic>
    </p:spTree>
    <p:extLst>
      <p:ext uri="{BB962C8B-B14F-4D97-AF65-F5344CB8AC3E}">
        <p14:creationId xmlns:p14="http://schemas.microsoft.com/office/powerpoint/2010/main" val="1070496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2A316-1F16-4376-9169-FACBA6D71C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174172-C764-4906-8C3B-5ADD91AFCF45}"/>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78BB7B4E-20C9-4ADC-A4C9-CD8C2FC02694}"/>
              </a:ext>
            </a:extLst>
          </p:cNvPr>
          <p:cNvPicPr>
            <a:picLocks noChangeAspect="1"/>
          </p:cNvPicPr>
          <p:nvPr/>
        </p:nvPicPr>
        <p:blipFill>
          <a:blip r:embed="rId2"/>
          <a:stretch>
            <a:fillRect/>
          </a:stretch>
        </p:blipFill>
        <p:spPr>
          <a:xfrm>
            <a:off x="1143000" y="30798"/>
            <a:ext cx="6553200" cy="6827202"/>
          </a:xfrm>
          <a:prstGeom prst="rect">
            <a:avLst/>
          </a:prstGeom>
        </p:spPr>
      </p:pic>
    </p:spTree>
    <p:extLst>
      <p:ext uri="{BB962C8B-B14F-4D97-AF65-F5344CB8AC3E}">
        <p14:creationId xmlns:p14="http://schemas.microsoft.com/office/powerpoint/2010/main" val="2530885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622</Words>
  <Application>Microsoft Office PowerPoint</Application>
  <PresentationFormat>On-screen Show (4:3)</PresentationFormat>
  <Paragraphs>79</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Arial</vt:lpstr>
      <vt:lpstr>Calibri</vt:lpstr>
      <vt:lpstr>Office Theme</vt:lpstr>
      <vt:lpstr>Foundations of  Teaching and Learning</vt:lpstr>
      <vt:lpstr>Any questions about essay due Nov 15?</vt:lpstr>
      <vt:lpstr>21st Century</vt:lpstr>
      <vt:lpstr>21st-Century Competencies and Skills</vt:lpstr>
      <vt:lpstr>Computational Thinking</vt:lpstr>
      <vt:lpstr>Computational Thinking</vt:lpstr>
      <vt:lpstr>Ito et al. (2013)/ NAS(2012)</vt:lpstr>
      <vt:lpstr>PowerPoint Presentation</vt:lpstr>
      <vt:lpstr>PowerPoint Presentation</vt:lpstr>
      <vt:lpstr>PowerPoint Presentation</vt:lpstr>
      <vt:lpstr>Any questions about  what any of these are?</vt:lpstr>
      <vt:lpstr>Which of these are most important?</vt:lpstr>
      <vt:lpstr>How do we help  students develop them?</vt:lpstr>
      <vt:lpstr>What are some ways you (or your kids) learned 21st–century skills</vt:lpstr>
      <vt:lpstr>What are some ways you (or your kids) learned 21st–century skills</vt:lpstr>
      <vt:lpstr>How could these have been connected by teachers?</vt:lpstr>
      <vt:lpstr>Connected learning (Ito et al., 2013)</vt:lpstr>
      <vt:lpstr>Thoughts? Comments?</vt:lpstr>
      <vt:lpstr>PowerPoint Presentation</vt:lpstr>
      <vt:lpstr>Thoughts? Comments?</vt:lpstr>
      <vt:lpstr>How does a teacher in this paradigm work with </vt:lpstr>
      <vt:lpstr>PowerPoint Presentation</vt:lpstr>
      <vt:lpstr>Thoughts? Comments?</vt:lpstr>
      <vt:lpstr>How do we help students </vt:lpstr>
      <vt:lpstr>How do we help students </vt:lpstr>
      <vt:lpstr>How do we help students </vt:lpstr>
      <vt:lpstr>How do we help students </vt:lpstr>
      <vt:lpstr>Is network centrality the same as popularity?</vt:lpstr>
      <vt:lpstr>Thoughts/comments?</vt:lpstr>
      <vt:lpstr>Learning Computational Thinking (Kafai &amp; Burke, 2013)</vt:lpstr>
      <vt:lpstr>Thoughts? Comments?</vt:lpstr>
      <vt:lpstr>If there’s time</vt:lpstr>
      <vt:lpstr>Observations from the activity?</vt:lpstr>
      <vt:lpstr>Final thoughts/comments?</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426</cp:revision>
  <dcterms:created xsi:type="dcterms:W3CDTF">2013-08-27T11:33:40Z</dcterms:created>
  <dcterms:modified xsi:type="dcterms:W3CDTF">2021-11-01T19:43:14Z</dcterms:modified>
</cp:coreProperties>
</file>