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256" r:id="rId2"/>
    <p:sldId id="840" r:id="rId3"/>
    <p:sldId id="794" r:id="rId4"/>
    <p:sldId id="795" r:id="rId5"/>
    <p:sldId id="796" r:id="rId6"/>
    <p:sldId id="797" r:id="rId7"/>
    <p:sldId id="798" r:id="rId8"/>
    <p:sldId id="799" r:id="rId9"/>
    <p:sldId id="800" r:id="rId10"/>
    <p:sldId id="803" r:id="rId11"/>
    <p:sldId id="801" r:id="rId12"/>
    <p:sldId id="802" r:id="rId13"/>
    <p:sldId id="804" r:id="rId14"/>
    <p:sldId id="805" r:id="rId15"/>
    <p:sldId id="806" r:id="rId16"/>
    <p:sldId id="808" r:id="rId17"/>
    <p:sldId id="809" r:id="rId18"/>
    <p:sldId id="814" r:id="rId19"/>
    <p:sldId id="815" r:id="rId20"/>
    <p:sldId id="817" r:id="rId21"/>
    <p:sldId id="816" r:id="rId22"/>
    <p:sldId id="819" r:id="rId23"/>
    <p:sldId id="820" r:id="rId24"/>
    <p:sldId id="571" r:id="rId25"/>
    <p:sldId id="572" r:id="rId26"/>
    <p:sldId id="573" r:id="rId27"/>
    <p:sldId id="825" r:id="rId28"/>
    <p:sldId id="574" r:id="rId29"/>
    <p:sldId id="826" r:id="rId30"/>
    <p:sldId id="822" r:id="rId31"/>
    <p:sldId id="823" r:id="rId32"/>
    <p:sldId id="827" r:id="rId33"/>
    <p:sldId id="828" r:id="rId34"/>
    <p:sldId id="811" r:id="rId35"/>
    <p:sldId id="829" r:id="rId36"/>
    <p:sldId id="830" r:id="rId37"/>
    <p:sldId id="790" r:id="rId38"/>
    <p:sldId id="831" r:id="rId39"/>
    <p:sldId id="832" r:id="rId40"/>
    <p:sldId id="833" r:id="rId41"/>
    <p:sldId id="834" r:id="rId42"/>
    <p:sldId id="841" r:id="rId43"/>
    <p:sldId id="835" r:id="rId44"/>
    <p:sldId id="836" r:id="rId45"/>
    <p:sldId id="837" r:id="rId46"/>
    <p:sldId id="838" r:id="rId47"/>
    <p:sldId id="781" r:id="rId48"/>
    <p:sldId id="842" r:id="rId49"/>
    <p:sldId id="843" r:id="rId50"/>
    <p:sldId id="620" r:id="rId51"/>
    <p:sldId id="271"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2F1BAC8-1B06-4C14-B219-90F697F16CB7}">
          <p14:sldIdLst>
            <p14:sldId id="256"/>
            <p14:sldId id="840"/>
          </p14:sldIdLst>
        </p14:section>
        <p14:section name="Untitled Section" id="{CFF9A01F-06E9-4E62-A1E7-9864A719753D}">
          <p14:sldIdLst>
            <p14:sldId id="794"/>
            <p14:sldId id="795"/>
            <p14:sldId id="796"/>
            <p14:sldId id="797"/>
            <p14:sldId id="798"/>
            <p14:sldId id="799"/>
            <p14:sldId id="800"/>
            <p14:sldId id="803"/>
            <p14:sldId id="801"/>
            <p14:sldId id="802"/>
            <p14:sldId id="804"/>
            <p14:sldId id="805"/>
            <p14:sldId id="806"/>
            <p14:sldId id="808"/>
            <p14:sldId id="809"/>
            <p14:sldId id="814"/>
            <p14:sldId id="815"/>
            <p14:sldId id="817"/>
            <p14:sldId id="816"/>
            <p14:sldId id="819"/>
            <p14:sldId id="820"/>
            <p14:sldId id="571"/>
            <p14:sldId id="572"/>
            <p14:sldId id="573"/>
            <p14:sldId id="825"/>
            <p14:sldId id="574"/>
            <p14:sldId id="826"/>
            <p14:sldId id="822"/>
            <p14:sldId id="823"/>
            <p14:sldId id="827"/>
            <p14:sldId id="828"/>
            <p14:sldId id="811"/>
            <p14:sldId id="829"/>
            <p14:sldId id="830"/>
            <p14:sldId id="790"/>
            <p14:sldId id="831"/>
            <p14:sldId id="832"/>
            <p14:sldId id="833"/>
            <p14:sldId id="834"/>
            <p14:sldId id="841"/>
            <p14:sldId id="835"/>
            <p14:sldId id="836"/>
            <p14:sldId id="837"/>
            <p14:sldId id="838"/>
            <p14:sldId id="781"/>
            <p14:sldId id="842"/>
            <p14:sldId id="843"/>
            <p14:sldId id="620"/>
            <p14:sldId id="27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171" autoAdjust="0"/>
  </p:normalViewPr>
  <p:slideViewPr>
    <p:cSldViewPr>
      <p:cViewPr varScale="1">
        <p:scale>
          <a:sx n="68" d="100"/>
          <a:sy n="68" d="100"/>
        </p:scale>
        <p:origin x="124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9381FA-03DF-4612-AD5C-DBD9F115DD8B}" type="datetimeFigureOut">
              <a:rPr lang="en-US" smtClean="0"/>
              <a:t>10/26/2021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A07B25-3290-4178-974E-2159918888D1}" type="slidenum">
              <a:rPr lang="en-US" smtClean="0"/>
              <a:t>‹#›</a:t>
            </a:fld>
            <a:endParaRPr lang="en-US" dirty="0"/>
          </a:p>
        </p:txBody>
      </p:sp>
    </p:spTree>
    <p:extLst>
      <p:ext uri="{BB962C8B-B14F-4D97-AF65-F5344CB8AC3E}">
        <p14:creationId xmlns:p14="http://schemas.microsoft.com/office/powerpoint/2010/main" val="2180996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E15B9B1-4A60-4497-8B0C-3BFC9FCCD213}" type="datetimeFigureOut">
              <a:rPr lang="en-US" smtClean="0"/>
              <a:t>10/26/2021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2062374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10/26/2021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3822278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10/26/2021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72239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10/26/2021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1959776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15B9B1-4A60-4497-8B0C-3BFC9FCCD213}" type="datetimeFigureOut">
              <a:rPr lang="en-US" smtClean="0"/>
              <a:t>10/26/2021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1727900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E15B9B1-4A60-4497-8B0C-3BFC9FCCD213}" type="datetimeFigureOut">
              <a:rPr lang="en-US" smtClean="0"/>
              <a:t>10/26/2021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2827060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E15B9B1-4A60-4497-8B0C-3BFC9FCCD213}" type="datetimeFigureOut">
              <a:rPr lang="en-US" smtClean="0"/>
              <a:t>10/26/2021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1318360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E15B9B1-4A60-4497-8B0C-3BFC9FCCD213}" type="datetimeFigureOut">
              <a:rPr lang="en-US" smtClean="0"/>
              <a:t>10/26/2021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26363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15B9B1-4A60-4497-8B0C-3BFC9FCCD213}" type="datetimeFigureOut">
              <a:rPr lang="en-US" smtClean="0"/>
              <a:t>10/26/2021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975824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10/26/2021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74722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10/26/2021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3602418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5B9B1-4A60-4497-8B0C-3BFC9FCCD213}" type="datetimeFigureOut">
              <a:rPr lang="en-US" smtClean="0"/>
              <a:t>10/26/2021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8E1E98-A5CB-4874-B6A4-D27A83225CFD}" type="slidenum">
              <a:rPr lang="en-US" smtClean="0"/>
              <a:t>‹#›</a:t>
            </a:fld>
            <a:endParaRPr lang="en-US" dirty="0"/>
          </a:p>
        </p:txBody>
      </p:sp>
    </p:spTree>
    <p:extLst>
      <p:ext uri="{BB962C8B-B14F-4D97-AF65-F5344CB8AC3E}">
        <p14:creationId xmlns:p14="http://schemas.microsoft.com/office/powerpoint/2010/main" val="3894596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Foundations of </a:t>
            </a:r>
            <a:br>
              <a:rPr lang="en-US" dirty="0"/>
            </a:br>
            <a:r>
              <a:rPr lang="en-US" dirty="0"/>
              <a:t>Teaching and Learning</a:t>
            </a:r>
          </a:p>
        </p:txBody>
      </p:sp>
      <p:sp>
        <p:nvSpPr>
          <p:cNvPr id="3" name="Subtitle 2"/>
          <p:cNvSpPr>
            <a:spLocks noGrp="1"/>
          </p:cNvSpPr>
          <p:nvPr>
            <p:ph type="subTitle" idx="1"/>
          </p:nvPr>
        </p:nvSpPr>
        <p:spPr/>
        <p:txBody>
          <a:bodyPr/>
          <a:lstStyle/>
          <a:p>
            <a:r>
              <a:rPr lang="en-US" dirty="0"/>
              <a:t>October 29, 2021</a:t>
            </a:r>
          </a:p>
        </p:txBody>
      </p:sp>
    </p:spTree>
    <p:extLst>
      <p:ext uri="{BB962C8B-B14F-4D97-AF65-F5344CB8AC3E}">
        <p14:creationId xmlns:p14="http://schemas.microsoft.com/office/powerpoint/2010/main" val="257289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FB9D2-0DCC-4828-B664-5AE16D35E842}"/>
              </a:ext>
            </a:extLst>
          </p:cNvPr>
          <p:cNvSpPr>
            <a:spLocks noGrp="1"/>
          </p:cNvSpPr>
          <p:nvPr>
            <p:ph type="title"/>
          </p:nvPr>
        </p:nvSpPr>
        <p:spPr/>
        <p:txBody>
          <a:bodyPr/>
          <a:lstStyle/>
          <a:p>
            <a:r>
              <a:rPr lang="en-US" dirty="0"/>
              <a:t>Curious Fact</a:t>
            </a:r>
          </a:p>
        </p:txBody>
      </p:sp>
      <p:sp>
        <p:nvSpPr>
          <p:cNvPr id="3" name="Content Placeholder 2">
            <a:extLst>
              <a:ext uri="{FF2B5EF4-FFF2-40B4-BE49-F238E27FC236}">
                <a16:creationId xmlns:a16="http://schemas.microsoft.com/office/drawing/2014/main" id="{FB3B65FB-DF35-4DFA-B3A7-24EF0094CB42}"/>
              </a:ext>
            </a:extLst>
          </p:cNvPr>
          <p:cNvSpPr>
            <a:spLocks noGrp="1"/>
          </p:cNvSpPr>
          <p:nvPr>
            <p:ph idx="1"/>
          </p:nvPr>
        </p:nvSpPr>
        <p:spPr/>
        <p:txBody>
          <a:bodyPr/>
          <a:lstStyle/>
          <a:p>
            <a:r>
              <a:rPr lang="en-US" dirty="0"/>
              <a:t>The country where ITS survived AI Winter and continued much the same as it had been – UK</a:t>
            </a:r>
          </a:p>
          <a:p>
            <a:endParaRPr lang="en-US" dirty="0"/>
          </a:p>
          <a:p>
            <a:r>
              <a:rPr lang="en-US" dirty="0"/>
              <a:t>Is a country where ITS has scaled up relatively little in the years since</a:t>
            </a:r>
          </a:p>
        </p:txBody>
      </p:sp>
    </p:spTree>
    <p:extLst>
      <p:ext uri="{BB962C8B-B14F-4D97-AF65-F5344CB8AC3E}">
        <p14:creationId xmlns:p14="http://schemas.microsoft.com/office/powerpoint/2010/main" val="273181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FE5F3-C1BE-4085-9E84-4762A65B9C57}"/>
              </a:ext>
            </a:extLst>
          </p:cNvPr>
          <p:cNvSpPr>
            <a:spLocks noGrp="1"/>
          </p:cNvSpPr>
          <p:nvPr>
            <p:ph type="title"/>
          </p:nvPr>
        </p:nvSpPr>
        <p:spPr/>
        <p:txBody>
          <a:bodyPr/>
          <a:lstStyle/>
          <a:p>
            <a:r>
              <a:rPr lang="en-US" dirty="0"/>
              <a:t>What characterizes these systems?</a:t>
            </a:r>
          </a:p>
        </p:txBody>
      </p:sp>
      <p:sp>
        <p:nvSpPr>
          <p:cNvPr id="3" name="Content Placeholder 2">
            <a:extLst>
              <a:ext uri="{FF2B5EF4-FFF2-40B4-BE49-F238E27FC236}">
                <a16:creationId xmlns:a16="http://schemas.microsoft.com/office/drawing/2014/main" id="{5C209FC9-1495-41E1-90D3-F33B0BEABBD4}"/>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954169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30755-CEFA-434B-97F3-5208698B7EFC}"/>
              </a:ext>
            </a:extLst>
          </p:cNvPr>
          <p:cNvSpPr>
            <a:spLocks noGrp="1"/>
          </p:cNvSpPr>
          <p:nvPr>
            <p:ph type="title"/>
          </p:nvPr>
        </p:nvSpPr>
        <p:spPr/>
        <p:txBody>
          <a:bodyPr/>
          <a:lstStyle/>
          <a:p>
            <a:r>
              <a:rPr lang="en-US" dirty="0"/>
              <a:t>Kurt Van Lehn</a:t>
            </a:r>
          </a:p>
        </p:txBody>
      </p:sp>
      <p:sp>
        <p:nvSpPr>
          <p:cNvPr id="3" name="Content Placeholder 2">
            <a:extLst>
              <a:ext uri="{FF2B5EF4-FFF2-40B4-BE49-F238E27FC236}">
                <a16:creationId xmlns:a16="http://schemas.microsoft.com/office/drawing/2014/main" id="{0BC7E2CC-1710-438B-B9DA-A7DCE30C9C36}"/>
              </a:ext>
            </a:extLst>
          </p:cNvPr>
          <p:cNvSpPr>
            <a:spLocks noGrp="1"/>
          </p:cNvSpPr>
          <p:nvPr>
            <p:ph idx="1"/>
          </p:nvPr>
        </p:nvSpPr>
        <p:spPr>
          <a:xfrm>
            <a:off x="3733800" y="1600200"/>
            <a:ext cx="4953000" cy="4525963"/>
          </a:xfrm>
        </p:spPr>
        <p:txBody>
          <a:bodyPr>
            <a:normAutofit fontScale="92500"/>
          </a:bodyPr>
          <a:lstStyle/>
          <a:p>
            <a:r>
              <a:rPr lang="en-US" dirty="0"/>
              <a:t>One of the few “survivors” of AI Winter</a:t>
            </a:r>
          </a:p>
          <a:p>
            <a:endParaRPr lang="en-US" dirty="0"/>
          </a:p>
          <a:p>
            <a:r>
              <a:rPr lang="en-US" dirty="0"/>
              <a:t>Designed several influential intelligent tutoring systems</a:t>
            </a:r>
          </a:p>
          <a:p>
            <a:endParaRPr lang="en-US" dirty="0"/>
          </a:p>
          <a:p>
            <a:r>
              <a:rPr lang="en-US" dirty="0"/>
              <a:t>Key theoretician of intelligent tutoring systems</a:t>
            </a:r>
          </a:p>
        </p:txBody>
      </p:sp>
      <p:pic>
        <p:nvPicPr>
          <p:cNvPr id="1026" name="Picture 2" descr="Kurt VanLehn | iSearch">
            <a:extLst>
              <a:ext uri="{FF2B5EF4-FFF2-40B4-BE49-F238E27FC236}">
                <a16:creationId xmlns:a16="http://schemas.microsoft.com/office/drawing/2014/main" id="{72EFB909-F4E9-4961-95FD-0C4BE12717B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2514600"/>
            <a:ext cx="2400300" cy="2400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8729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6BB8B-429A-4637-BEC3-7842CCF07AB9}"/>
              </a:ext>
            </a:extLst>
          </p:cNvPr>
          <p:cNvSpPr>
            <a:spLocks noGrp="1"/>
          </p:cNvSpPr>
          <p:nvPr>
            <p:ph type="title"/>
          </p:nvPr>
        </p:nvSpPr>
        <p:spPr/>
        <p:txBody>
          <a:bodyPr>
            <a:normAutofit fontScale="90000"/>
          </a:bodyPr>
          <a:lstStyle/>
          <a:p>
            <a:r>
              <a:rPr lang="en-US" dirty="0"/>
              <a:t>Outer and Inner Loops</a:t>
            </a:r>
            <a:br>
              <a:rPr lang="en-US" dirty="0"/>
            </a:br>
            <a:r>
              <a:rPr lang="en-US" dirty="0"/>
              <a:t>(</a:t>
            </a:r>
            <a:r>
              <a:rPr lang="en-US" dirty="0" err="1"/>
              <a:t>VanLehn</a:t>
            </a:r>
            <a:r>
              <a:rPr lang="en-US" dirty="0"/>
              <a:t>, 2006)</a:t>
            </a:r>
          </a:p>
        </p:txBody>
      </p:sp>
      <p:sp>
        <p:nvSpPr>
          <p:cNvPr id="3" name="Content Placeholder 2">
            <a:extLst>
              <a:ext uri="{FF2B5EF4-FFF2-40B4-BE49-F238E27FC236}">
                <a16:creationId xmlns:a16="http://schemas.microsoft.com/office/drawing/2014/main" id="{13B248FF-946A-4655-9542-6AC8187B953A}"/>
              </a:ext>
            </a:extLst>
          </p:cNvPr>
          <p:cNvSpPr>
            <a:spLocks noGrp="1"/>
          </p:cNvSpPr>
          <p:nvPr>
            <p:ph idx="1"/>
          </p:nvPr>
        </p:nvSpPr>
        <p:spPr/>
        <p:txBody>
          <a:bodyPr/>
          <a:lstStyle/>
          <a:p>
            <a:endParaRPr lang="en-US"/>
          </a:p>
        </p:txBody>
      </p:sp>
      <p:pic>
        <p:nvPicPr>
          <p:cNvPr id="5" name="Picture 4">
            <a:extLst>
              <a:ext uri="{FF2B5EF4-FFF2-40B4-BE49-F238E27FC236}">
                <a16:creationId xmlns:a16="http://schemas.microsoft.com/office/drawing/2014/main" id="{CF290018-BC3F-411B-9566-831E5B447037}"/>
              </a:ext>
            </a:extLst>
          </p:cNvPr>
          <p:cNvPicPr>
            <a:picLocks noChangeAspect="1"/>
          </p:cNvPicPr>
          <p:nvPr/>
        </p:nvPicPr>
        <p:blipFill>
          <a:blip r:embed="rId2"/>
          <a:stretch>
            <a:fillRect/>
          </a:stretch>
        </p:blipFill>
        <p:spPr>
          <a:xfrm>
            <a:off x="0" y="2047259"/>
            <a:ext cx="9144000" cy="2763482"/>
          </a:xfrm>
          <a:prstGeom prst="rect">
            <a:avLst/>
          </a:prstGeom>
        </p:spPr>
      </p:pic>
      <p:sp>
        <p:nvSpPr>
          <p:cNvPr id="6" name="TextBox 5">
            <a:extLst>
              <a:ext uri="{FF2B5EF4-FFF2-40B4-BE49-F238E27FC236}">
                <a16:creationId xmlns:a16="http://schemas.microsoft.com/office/drawing/2014/main" id="{3EA3D6EE-1DF8-476E-8231-0B9B9177E823}"/>
              </a:ext>
            </a:extLst>
          </p:cNvPr>
          <p:cNvSpPr txBox="1"/>
          <p:nvPr/>
        </p:nvSpPr>
        <p:spPr>
          <a:xfrm>
            <a:off x="2667000" y="2438400"/>
            <a:ext cx="3810000" cy="381000"/>
          </a:xfrm>
          <a:prstGeom prst="rect">
            <a:avLst/>
          </a:prstGeom>
          <a:noFill/>
        </p:spPr>
        <p:txBody>
          <a:bodyPr wrap="square" rtlCol="0">
            <a:spAutoFit/>
          </a:bodyPr>
          <a:lstStyle/>
          <a:p>
            <a:r>
              <a:rPr lang="en-US" b="1" dirty="0">
                <a:solidFill>
                  <a:schemeClr val="accent1"/>
                </a:solidFill>
              </a:rPr>
              <a:t>OUTER LOOP</a:t>
            </a:r>
          </a:p>
        </p:txBody>
      </p:sp>
      <p:sp>
        <p:nvSpPr>
          <p:cNvPr id="7" name="TextBox 6">
            <a:extLst>
              <a:ext uri="{FF2B5EF4-FFF2-40B4-BE49-F238E27FC236}">
                <a16:creationId xmlns:a16="http://schemas.microsoft.com/office/drawing/2014/main" id="{1C12C21E-5784-4E5A-8AD1-54FA296F6F26}"/>
              </a:ext>
            </a:extLst>
          </p:cNvPr>
          <p:cNvSpPr txBox="1"/>
          <p:nvPr/>
        </p:nvSpPr>
        <p:spPr>
          <a:xfrm>
            <a:off x="3657600" y="3019547"/>
            <a:ext cx="3810000" cy="381000"/>
          </a:xfrm>
          <a:prstGeom prst="rect">
            <a:avLst/>
          </a:prstGeom>
          <a:noFill/>
        </p:spPr>
        <p:txBody>
          <a:bodyPr wrap="square" rtlCol="0">
            <a:spAutoFit/>
          </a:bodyPr>
          <a:lstStyle/>
          <a:p>
            <a:r>
              <a:rPr lang="en-US" b="1" dirty="0">
                <a:solidFill>
                  <a:schemeClr val="accent1"/>
                </a:solidFill>
              </a:rPr>
              <a:t>INNER LOOP</a:t>
            </a:r>
          </a:p>
        </p:txBody>
      </p:sp>
    </p:spTree>
    <p:extLst>
      <p:ext uri="{BB962C8B-B14F-4D97-AF65-F5344CB8AC3E}">
        <p14:creationId xmlns:p14="http://schemas.microsoft.com/office/powerpoint/2010/main" val="41263840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6BB8B-429A-4637-BEC3-7842CCF07AB9}"/>
              </a:ext>
            </a:extLst>
          </p:cNvPr>
          <p:cNvSpPr>
            <a:spLocks noGrp="1"/>
          </p:cNvSpPr>
          <p:nvPr>
            <p:ph type="title"/>
          </p:nvPr>
        </p:nvSpPr>
        <p:spPr/>
        <p:txBody>
          <a:bodyPr>
            <a:normAutofit fontScale="90000"/>
          </a:bodyPr>
          <a:lstStyle/>
          <a:p>
            <a:r>
              <a:rPr lang="en-US" dirty="0"/>
              <a:t>Outer and Inner Loops</a:t>
            </a:r>
            <a:br>
              <a:rPr lang="en-US" dirty="0"/>
            </a:br>
            <a:r>
              <a:rPr lang="en-US" dirty="0"/>
              <a:t>(</a:t>
            </a:r>
            <a:r>
              <a:rPr lang="en-US" dirty="0" err="1"/>
              <a:t>VanLehn</a:t>
            </a:r>
            <a:r>
              <a:rPr lang="en-US" dirty="0"/>
              <a:t>, 2006)</a:t>
            </a:r>
          </a:p>
        </p:txBody>
      </p:sp>
      <p:sp>
        <p:nvSpPr>
          <p:cNvPr id="3" name="Content Placeholder 2">
            <a:extLst>
              <a:ext uri="{FF2B5EF4-FFF2-40B4-BE49-F238E27FC236}">
                <a16:creationId xmlns:a16="http://schemas.microsoft.com/office/drawing/2014/main" id="{13B248FF-946A-4655-9542-6AC8187B953A}"/>
              </a:ext>
            </a:extLst>
          </p:cNvPr>
          <p:cNvSpPr>
            <a:spLocks noGrp="1"/>
          </p:cNvSpPr>
          <p:nvPr>
            <p:ph idx="1"/>
          </p:nvPr>
        </p:nvSpPr>
        <p:spPr/>
        <p:txBody>
          <a:bodyPr/>
          <a:lstStyle/>
          <a:p>
            <a:endParaRPr lang="en-US"/>
          </a:p>
        </p:txBody>
      </p:sp>
      <p:pic>
        <p:nvPicPr>
          <p:cNvPr id="5" name="Picture 4">
            <a:extLst>
              <a:ext uri="{FF2B5EF4-FFF2-40B4-BE49-F238E27FC236}">
                <a16:creationId xmlns:a16="http://schemas.microsoft.com/office/drawing/2014/main" id="{CF290018-BC3F-411B-9566-831E5B447037}"/>
              </a:ext>
            </a:extLst>
          </p:cNvPr>
          <p:cNvPicPr>
            <a:picLocks noChangeAspect="1"/>
          </p:cNvPicPr>
          <p:nvPr/>
        </p:nvPicPr>
        <p:blipFill>
          <a:blip r:embed="rId2"/>
          <a:stretch>
            <a:fillRect/>
          </a:stretch>
        </p:blipFill>
        <p:spPr>
          <a:xfrm>
            <a:off x="0" y="2047259"/>
            <a:ext cx="9144000" cy="2763482"/>
          </a:xfrm>
          <a:prstGeom prst="rect">
            <a:avLst/>
          </a:prstGeom>
        </p:spPr>
      </p:pic>
      <p:sp>
        <p:nvSpPr>
          <p:cNvPr id="6" name="TextBox 5">
            <a:extLst>
              <a:ext uri="{FF2B5EF4-FFF2-40B4-BE49-F238E27FC236}">
                <a16:creationId xmlns:a16="http://schemas.microsoft.com/office/drawing/2014/main" id="{3EA3D6EE-1DF8-476E-8231-0B9B9177E823}"/>
              </a:ext>
            </a:extLst>
          </p:cNvPr>
          <p:cNvSpPr txBox="1"/>
          <p:nvPr/>
        </p:nvSpPr>
        <p:spPr>
          <a:xfrm>
            <a:off x="2590800" y="2438345"/>
            <a:ext cx="5562600" cy="369332"/>
          </a:xfrm>
          <a:prstGeom prst="rect">
            <a:avLst/>
          </a:prstGeom>
          <a:noFill/>
        </p:spPr>
        <p:txBody>
          <a:bodyPr wrap="square" rtlCol="0">
            <a:spAutoFit/>
          </a:bodyPr>
          <a:lstStyle/>
          <a:p>
            <a:r>
              <a:rPr lang="en-US" b="1" dirty="0">
                <a:solidFill>
                  <a:schemeClr val="accent1"/>
                </a:solidFill>
              </a:rPr>
              <a:t>OUTER LOOP </a:t>
            </a:r>
            <a:r>
              <a:rPr lang="en-US" b="1" dirty="0">
                <a:solidFill>
                  <a:srgbClr val="FF0000"/>
                </a:solidFill>
              </a:rPr>
              <a:t>(COMPUTER-ASSISTED INSTRUCTION)</a:t>
            </a:r>
          </a:p>
        </p:txBody>
      </p:sp>
      <p:sp>
        <p:nvSpPr>
          <p:cNvPr id="7" name="TextBox 6">
            <a:extLst>
              <a:ext uri="{FF2B5EF4-FFF2-40B4-BE49-F238E27FC236}">
                <a16:creationId xmlns:a16="http://schemas.microsoft.com/office/drawing/2014/main" id="{1C12C21E-5784-4E5A-8AD1-54FA296F6F26}"/>
              </a:ext>
            </a:extLst>
          </p:cNvPr>
          <p:cNvSpPr txBox="1"/>
          <p:nvPr/>
        </p:nvSpPr>
        <p:spPr>
          <a:xfrm>
            <a:off x="3657600" y="3019547"/>
            <a:ext cx="5486400" cy="369332"/>
          </a:xfrm>
          <a:prstGeom prst="rect">
            <a:avLst/>
          </a:prstGeom>
          <a:noFill/>
        </p:spPr>
        <p:txBody>
          <a:bodyPr wrap="square" rtlCol="0">
            <a:spAutoFit/>
          </a:bodyPr>
          <a:lstStyle/>
          <a:p>
            <a:r>
              <a:rPr lang="en-US" b="1" dirty="0">
                <a:solidFill>
                  <a:schemeClr val="accent1"/>
                </a:solidFill>
              </a:rPr>
              <a:t>INNER LOOP </a:t>
            </a:r>
            <a:r>
              <a:rPr lang="en-US" b="1" dirty="0">
                <a:solidFill>
                  <a:srgbClr val="FF0000"/>
                </a:solidFill>
              </a:rPr>
              <a:t>(INTELLIGENT-TUTORING SYSTEM)</a:t>
            </a:r>
            <a:endParaRPr lang="en-US" b="1" dirty="0">
              <a:solidFill>
                <a:schemeClr val="accent1"/>
              </a:solidFill>
            </a:endParaRPr>
          </a:p>
        </p:txBody>
      </p:sp>
    </p:spTree>
    <p:extLst>
      <p:ext uri="{BB962C8B-B14F-4D97-AF65-F5344CB8AC3E}">
        <p14:creationId xmlns:p14="http://schemas.microsoft.com/office/powerpoint/2010/main" val="2652124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11104-94E2-44A6-98AB-ECAA42BD38C9}"/>
              </a:ext>
            </a:extLst>
          </p:cNvPr>
          <p:cNvSpPr>
            <a:spLocks noGrp="1"/>
          </p:cNvSpPr>
          <p:nvPr>
            <p:ph type="title"/>
          </p:nvPr>
        </p:nvSpPr>
        <p:spPr>
          <a:xfrm>
            <a:off x="0" y="274638"/>
            <a:ext cx="9144000" cy="1143000"/>
          </a:xfrm>
        </p:spPr>
        <p:txBody>
          <a:bodyPr>
            <a:normAutofit fontScale="90000"/>
          </a:bodyPr>
          <a:lstStyle/>
          <a:p>
            <a:r>
              <a:rPr lang="en-US" dirty="0"/>
              <a:t>A lot of possibilities buried in this model</a:t>
            </a:r>
          </a:p>
        </p:txBody>
      </p:sp>
      <p:sp>
        <p:nvSpPr>
          <p:cNvPr id="3" name="Content Placeholder 2">
            <a:extLst>
              <a:ext uri="{FF2B5EF4-FFF2-40B4-BE49-F238E27FC236}">
                <a16:creationId xmlns:a16="http://schemas.microsoft.com/office/drawing/2014/main" id="{0692BFFA-8E02-438F-BEEC-B0A491BC9131}"/>
              </a:ext>
            </a:extLst>
          </p:cNvPr>
          <p:cNvSpPr>
            <a:spLocks noGrp="1"/>
          </p:cNvSpPr>
          <p:nvPr>
            <p:ph idx="1"/>
          </p:nvPr>
        </p:nvSpPr>
        <p:spPr/>
        <p:txBody>
          <a:bodyPr/>
          <a:lstStyle/>
          <a:p>
            <a:r>
              <a:rPr lang="en-US" dirty="0"/>
              <a:t>A lot of ways to hint</a:t>
            </a:r>
          </a:p>
          <a:p>
            <a:r>
              <a:rPr lang="en-US" dirty="0"/>
              <a:t>A lot of ways to adjust items and content</a:t>
            </a:r>
          </a:p>
          <a:p>
            <a:r>
              <a:rPr lang="en-US" dirty="0"/>
              <a:t>A lot of ways to select items</a:t>
            </a:r>
          </a:p>
        </p:txBody>
      </p:sp>
    </p:spTree>
    <p:extLst>
      <p:ext uri="{BB962C8B-B14F-4D97-AF65-F5344CB8AC3E}">
        <p14:creationId xmlns:p14="http://schemas.microsoft.com/office/powerpoint/2010/main" val="39949007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6BB8B-429A-4637-BEC3-7842CCF07AB9}"/>
              </a:ext>
            </a:extLst>
          </p:cNvPr>
          <p:cNvSpPr>
            <a:spLocks noGrp="1"/>
          </p:cNvSpPr>
          <p:nvPr>
            <p:ph type="title"/>
          </p:nvPr>
        </p:nvSpPr>
        <p:spPr/>
        <p:txBody>
          <a:bodyPr>
            <a:normAutofit fontScale="90000"/>
          </a:bodyPr>
          <a:lstStyle/>
          <a:p>
            <a:r>
              <a:rPr lang="en-US" dirty="0"/>
              <a:t>Going even deeper</a:t>
            </a:r>
            <a:br>
              <a:rPr lang="en-US" dirty="0"/>
            </a:br>
            <a:r>
              <a:rPr lang="en-US" dirty="0"/>
              <a:t>(</a:t>
            </a:r>
            <a:r>
              <a:rPr lang="en-US" dirty="0" err="1"/>
              <a:t>VanLehn</a:t>
            </a:r>
            <a:r>
              <a:rPr lang="en-US" dirty="0"/>
              <a:t>, 2011)</a:t>
            </a:r>
          </a:p>
        </p:txBody>
      </p:sp>
      <p:sp>
        <p:nvSpPr>
          <p:cNvPr id="3" name="Content Placeholder 2">
            <a:extLst>
              <a:ext uri="{FF2B5EF4-FFF2-40B4-BE49-F238E27FC236}">
                <a16:creationId xmlns:a16="http://schemas.microsoft.com/office/drawing/2014/main" id="{13B248FF-946A-4655-9542-6AC8187B953A}"/>
              </a:ext>
            </a:extLst>
          </p:cNvPr>
          <p:cNvSpPr>
            <a:spLocks noGrp="1"/>
          </p:cNvSpPr>
          <p:nvPr>
            <p:ph idx="1"/>
          </p:nvPr>
        </p:nvSpPr>
        <p:spPr>
          <a:xfrm>
            <a:off x="457200" y="1600200"/>
            <a:ext cx="8229600" cy="5105400"/>
          </a:xfrm>
        </p:spPr>
        <p:txBody>
          <a:bodyPr>
            <a:normAutofit lnSpcReduction="10000"/>
          </a:bodyPr>
          <a:lstStyle/>
          <a:p>
            <a:r>
              <a:rPr lang="en-US" dirty="0"/>
              <a:t>Answer-based tutoring</a:t>
            </a:r>
          </a:p>
          <a:p>
            <a:pPr lvl="1"/>
            <a:r>
              <a:rPr lang="en-US" dirty="0"/>
              <a:t>Student only gives final answers</a:t>
            </a:r>
          </a:p>
          <a:p>
            <a:r>
              <a:rPr lang="en-US" dirty="0"/>
              <a:t>Step-based tutoring</a:t>
            </a:r>
          </a:p>
          <a:p>
            <a:pPr lvl="1"/>
            <a:r>
              <a:rPr lang="en-US" dirty="0"/>
              <a:t>Lets students express steps towards solving problem</a:t>
            </a:r>
          </a:p>
          <a:p>
            <a:pPr lvl="1"/>
            <a:r>
              <a:rPr lang="en-US" dirty="0"/>
              <a:t>Can give hints or feedback on steps</a:t>
            </a:r>
          </a:p>
          <a:p>
            <a:r>
              <a:rPr lang="en-US" dirty="0" err="1"/>
              <a:t>Substep</a:t>
            </a:r>
            <a:r>
              <a:rPr lang="en-US" dirty="0"/>
              <a:t>-based tutoring</a:t>
            </a:r>
          </a:p>
          <a:p>
            <a:pPr lvl="1"/>
            <a:r>
              <a:rPr lang="en-US" dirty="0"/>
              <a:t>Dives into reasoning underlying steps</a:t>
            </a:r>
          </a:p>
          <a:p>
            <a:pPr lvl="1"/>
            <a:r>
              <a:rPr lang="en-US" dirty="0"/>
              <a:t>Can shift problem based on wrong answer on step</a:t>
            </a:r>
          </a:p>
          <a:p>
            <a:pPr lvl="1"/>
            <a:r>
              <a:rPr lang="en-US" dirty="0"/>
              <a:t>Can scaffold process involved in a step</a:t>
            </a:r>
          </a:p>
        </p:txBody>
      </p:sp>
    </p:spTree>
    <p:extLst>
      <p:ext uri="{BB962C8B-B14F-4D97-AF65-F5344CB8AC3E}">
        <p14:creationId xmlns:p14="http://schemas.microsoft.com/office/powerpoint/2010/main" val="31079781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D67AE-A16F-465F-B990-5F1B0EABF65F}"/>
              </a:ext>
            </a:extLst>
          </p:cNvPr>
          <p:cNvSpPr>
            <a:spLocks noGrp="1"/>
          </p:cNvSpPr>
          <p:nvPr>
            <p:ph type="title"/>
          </p:nvPr>
        </p:nvSpPr>
        <p:spPr/>
        <p:txBody>
          <a:bodyPr>
            <a:normAutofit fontScale="90000"/>
          </a:bodyPr>
          <a:lstStyle/>
          <a:p>
            <a:r>
              <a:rPr lang="en-US" dirty="0"/>
              <a:t>Average Effectiveness?</a:t>
            </a:r>
            <a:br>
              <a:rPr lang="en-US" dirty="0"/>
            </a:br>
            <a:r>
              <a:rPr lang="en-US" dirty="0"/>
              <a:t>(</a:t>
            </a:r>
            <a:r>
              <a:rPr lang="en-US" dirty="0" err="1"/>
              <a:t>VanLehn</a:t>
            </a:r>
            <a:r>
              <a:rPr lang="en-US" dirty="0"/>
              <a:t>, 2011)</a:t>
            </a:r>
          </a:p>
        </p:txBody>
      </p:sp>
      <p:sp>
        <p:nvSpPr>
          <p:cNvPr id="3" name="Content Placeholder 2">
            <a:extLst>
              <a:ext uri="{FF2B5EF4-FFF2-40B4-BE49-F238E27FC236}">
                <a16:creationId xmlns:a16="http://schemas.microsoft.com/office/drawing/2014/main" id="{8F2AD316-C108-4F84-8F04-CF5E81DC3F17}"/>
              </a:ext>
            </a:extLst>
          </p:cNvPr>
          <p:cNvSpPr>
            <a:spLocks noGrp="1"/>
          </p:cNvSpPr>
          <p:nvPr>
            <p:ph idx="1"/>
          </p:nvPr>
        </p:nvSpPr>
        <p:spPr/>
        <p:txBody>
          <a:bodyPr/>
          <a:lstStyle/>
          <a:p>
            <a:r>
              <a:rPr lang="en-US" dirty="0"/>
              <a:t>Only look at the solid line</a:t>
            </a:r>
          </a:p>
        </p:txBody>
      </p:sp>
      <p:pic>
        <p:nvPicPr>
          <p:cNvPr id="5" name="Picture 4">
            <a:extLst>
              <a:ext uri="{FF2B5EF4-FFF2-40B4-BE49-F238E27FC236}">
                <a16:creationId xmlns:a16="http://schemas.microsoft.com/office/drawing/2014/main" id="{FE9FA09D-D72F-4FC2-924B-275185233AF7}"/>
              </a:ext>
            </a:extLst>
          </p:cNvPr>
          <p:cNvPicPr>
            <a:picLocks noChangeAspect="1"/>
          </p:cNvPicPr>
          <p:nvPr/>
        </p:nvPicPr>
        <p:blipFill>
          <a:blip r:embed="rId2"/>
          <a:stretch>
            <a:fillRect/>
          </a:stretch>
        </p:blipFill>
        <p:spPr>
          <a:xfrm>
            <a:off x="76200" y="2461612"/>
            <a:ext cx="8701088" cy="3847113"/>
          </a:xfrm>
          <a:prstGeom prst="rect">
            <a:avLst/>
          </a:prstGeom>
        </p:spPr>
      </p:pic>
    </p:spTree>
    <p:extLst>
      <p:ext uri="{BB962C8B-B14F-4D97-AF65-F5344CB8AC3E}">
        <p14:creationId xmlns:p14="http://schemas.microsoft.com/office/powerpoint/2010/main" val="31741137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EFA2C-5729-458B-AC6A-2A447E995F99}"/>
              </a:ext>
            </a:extLst>
          </p:cNvPr>
          <p:cNvSpPr>
            <a:spLocks noGrp="1"/>
          </p:cNvSpPr>
          <p:nvPr>
            <p:ph type="title"/>
          </p:nvPr>
        </p:nvSpPr>
        <p:spPr>
          <a:xfrm>
            <a:off x="0" y="274638"/>
            <a:ext cx="9144000" cy="1143000"/>
          </a:xfrm>
        </p:spPr>
        <p:txBody>
          <a:bodyPr>
            <a:normAutofit fontScale="90000"/>
          </a:bodyPr>
          <a:lstStyle/>
          <a:p>
            <a:r>
              <a:rPr lang="en-US" dirty="0"/>
              <a:t>Let’s categorize the systems in the readings</a:t>
            </a:r>
          </a:p>
        </p:txBody>
      </p:sp>
      <p:sp>
        <p:nvSpPr>
          <p:cNvPr id="3" name="Content Placeholder 2">
            <a:extLst>
              <a:ext uri="{FF2B5EF4-FFF2-40B4-BE49-F238E27FC236}">
                <a16:creationId xmlns:a16="http://schemas.microsoft.com/office/drawing/2014/main" id="{AB0278B3-FF9F-4EF9-B2CD-9E9B7A861588}"/>
              </a:ext>
            </a:extLst>
          </p:cNvPr>
          <p:cNvSpPr>
            <a:spLocks noGrp="1"/>
          </p:cNvSpPr>
          <p:nvPr>
            <p:ph idx="1"/>
          </p:nvPr>
        </p:nvSpPr>
        <p:spPr/>
        <p:txBody>
          <a:bodyPr/>
          <a:lstStyle/>
          <a:p>
            <a:r>
              <a:rPr lang="en-US" dirty="0"/>
              <a:t>How would </a:t>
            </a:r>
            <a:r>
              <a:rPr lang="en-US" dirty="0" err="1"/>
              <a:t>VanLehn</a:t>
            </a:r>
            <a:r>
              <a:rPr lang="en-US" dirty="0"/>
              <a:t> classify each system?</a:t>
            </a:r>
          </a:p>
          <a:p>
            <a:endParaRPr lang="en-US" dirty="0"/>
          </a:p>
          <a:p>
            <a:r>
              <a:rPr lang="en-US" dirty="0"/>
              <a:t>Outer loop/inner loop adaptation</a:t>
            </a:r>
          </a:p>
          <a:p>
            <a:r>
              <a:rPr lang="en-US" dirty="0"/>
              <a:t>Answer-based/step-based/</a:t>
            </a:r>
            <a:r>
              <a:rPr lang="en-US" dirty="0" err="1"/>
              <a:t>substep</a:t>
            </a:r>
            <a:r>
              <a:rPr lang="en-US" dirty="0"/>
              <a:t>-based</a:t>
            </a:r>
          </a:p>
        </p:txBody>
      </p:sp>
    </p:spTree>
    <p:extLst>
      <p:ext uri="{BB962C8B-B14F-4D97-AF65-F5344CB8AC3E}">
        <p14:creationId xmlns:p14="http://schemas.microsoft.com/office/powerpoint/2010/main" val="25371161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EFA2C-5729-458B-AC6A-2A447E995F99}"/>
              </a:ext>
            </a:extLst>
          </p:cNvPr>
          <p:cNvSpPr>
            <a:spLocks noGrp="1"/>
          </p:cNvSpPr>
          <p:nvPr>
            <p:ph type="title"/>
          </p:nvPr>
        </p:nvSpPr>
        <p:spPr>
          <a:xfrm>
            <a:off x="0" y="274638"/>
            <a:ext cx="9144000" cy="1143000"/>
          </a:xfrm>
        </p:spPr>
        <p:txBody>
          <a:bodyPr>
            <a:normAutofit fontScale="90000"/>
          </a:bodyPr>
          <a:lstStyle/>
          <a:p>
            <a:r>
              <a:rPr lang="en-US" dirty="0"/>
              <a:t>Let’s categorize some </a:t>
            </a:r>
            <a:br>
              <a:rPr lang="en-US" dirty="0"/>
            </a:br>
            <a:r>
              <a:rPr lang="en-US" dirty="0"/>
              <a:t>systems from the readings</a:t>
            </a:r>
          </a:p>
        </p:txBody>
      </p:sp>
      <p:sp>
        <p:nvSpPr>
          <p:cNvPr id="3" name="Content Placeholder 2">
            <a:extLst>
              <a:ext uri="{FF2B5EF4-FFF2-40B4-BE49-F238E27FC236}">
                <a16:creationId xmlns:a16="http://schemas.microsoft.com/office/drawing/2014/main" id="{AB0278B3-FF9F-4EF9-B2CD-9E9B7A861588}"/>
              </a:ext>
            </a:extLst>
          </p:cNvPr>
          <p:cNvSpPr>
            <a:spLocks noGrp="1"/>
          </p:cNvSpPr>
          <p:nvPr>
            <p:ph idx="1"/>
          </p:nvPr>
        </p:nvSpPr>
        <p:spPr>
          <a:xfrm>
            <a:off x="457200" y="1600200"/>
            <a:ext cx="8229600" cy="5105400"/>
          </a:xfrm>
        </p:spPr>
        <p:txBody>
          <a:bodyPr>
            <a:normAutofit fontScale="77500" lnSpcReduction="20000"/>
          </a:bodyPr>
          <a:lstStyle/>
          <a:p>
            <a:r>
              <a:rPr lang="en-US" dirty="0" err="1"/>
              <a:t>Yixue</a:t>
            </a:r>
            <a:r>
              <a:rPr lang="en-US" dirty="0"/>
              <a:t> (Feng et al)</a:t>
            </a:r>
          </a:p>
          <a:p>
            <a:r>
              <a:rPr lang="en-US" dirty="0"/>
              <a:t>Alef (Baker et al)</a:t>
            </a:r>
          </a:p>
          <a:p>
            <a:r>
              <a:rPr lang="en-US" dirty="0" err="1"/>
              <a:t>Mindspark</a:t>
            </a:r>
            <a:r>
              <a:rPr lang="en-US" dirty="0"/>
              <a:t> (</a:t>
            </a:r>
            <a:r>
              <a:rPr lang="en-US" dirty="0" err="1"/>
              <a:t>Muralidharan</a:t>
            </a:r>
            <a:r>
              <a:rPr lang="en-US" dirty="0"/>
              <a:t> et al)</a:t>
            </a:r>
          </a:p>
          <a:p>
            <a:r>
              <a:rPr lang="en-US" dirty="0"/>
              <a:t>Math Garden (</a:t>
            </a:r>
            <a:r>
              <a:rPr lang="en-US" dirty="0" err="1"/>
              <a:t>Brinkhuis</a:t>
            </a:r>
            <a:r>
              <a:rPr lang="en-US" dirty="0"/>
              <a:t> et al)</a:t>
            </a:r>
          </a:p>
          <a:p>
            <a:r>
              <a:rPr lang="en-US" dirty="0"/>
              <a:t>Steve (</a:t>
            </a:r>
            <a:r>
              <a:rPr lang="en-US" dirty="0" err="1"/>
              <a:t>VanLehn</a:t>
            </a:r>
            <a:r>
              <a:rPr lang="en-US" dirty="0"/>
              <a:t> appendix)</a:t>
            </a:r>
          </a:p>
          <a:p>
            <a:r>
              <a:rPr lang="en-US" dirty="0"/>
              <a:t>Algebra Cognitive Tutor (</a:t>
            </a:r>
            <a:r>
              <a:rPr lang="en-US" dirty="0" err="1"/>
              <a:t>VanLehn</a:t>
            </a:r>
            <a:r>
              <a:rPr lang="en-US" dirty="0"/>
              <a:t> appendix)</a:t>
            </a:r>
          </a:p>
          <a:p>
            <a:r>
              <a:rPr lang="en-US" dirty="0"/>
              <a:t>Andes (</a:t>
            </a:r>
            <a:r>
              <a:rPr lang="en-US" dirty="0" err="1"/>
              <a:t>VanLehn</a:t>
            </a:r>
            <a:r>
              <a:rPr lang="en-US" dirty="0"/>
              <a:t> appendix)</a:t>
            </a:r>
          </a:p>
          <a:p>
            <a:r>
              <a:rPr lang="en-US" dirty="0"/>
              <a:t>Sherlock (</a:t>
            </a:r>
            <a:r>
              <a:rPr lang="en-US" dirty="0" err="1"/>
              <a:t>VanLehn</a:t>
            </a:r>
            <a:r>
              <a:rPr lang="en-US" dirty="0"/>
              <a:t> appendix)</a:t>
            </a:r>
          </a:p>
          <a:p>
            <a:r>
              <a:rPr lang="en-US" dirty="0" err="1"/>
              <a:t>AutoTutor</a:t>
            </a:r>
            <a:r>
              <a:rPr lang="en-US" dirty="0"/>
              <a:t> (</a:t>
            </a:r>
            <a:r>
              <a:rPr lang="en-US" dirty="0" err="1"/>
              <a:t>VanLehn</a:t>
            </a:r>
            <a:r>
              <a:rPr lang="en-US" dirty="0"/>
              <a:t> appendix)</a:t>
            </a:r>
          </a:p>
          <a:p>
            <a:r>
              <a:rPr lang="en-US" dirty="0"/>
              <a:t>SQL-Tutor (</a:t>
            </a:r>
            <a:r>
              <a:rPr lang="en-US" dirty="0" err="1"/>
              <a:t>VanLehn</a:t>
            </a:r>
            <a:r>
              <a:rPr lang="en-US" dirty="0"/>
              <a:t> appendix)</a:t>
            </a:r>
          </a:p>
          <a:p>
            <a:endParaRPr lang="en-US" dirty="0"/>
          </a:p>
          <a:p>
            <a:r>
              <a:rPr lang="en-US" dirty="0"/>
              <a:t>Outer loop/inner loop adaptation</a:t>
            </a:r>
          </a:p>
          <a:p>
            <a:r>
              <a:rPr lang="en-US" dirty="0"/>
              <a:t>Answer-based/step-based/</a:t>
            </a:r>
            <a:r>
              <a:rPr lang="en-US" dirty="0" err="1"/>
              <a:t>substep</a:t>
            </a:r>
            <a:r>
              <a:rPr lang="en-US" dirty="0"/>
              <a:t>-based</a:t>
            </a:r>
          </a:p>
          <a:p>
            <a:endParaRPr lang="en-US" dirty="0"/>
          </a:p>
        </p:txBody>
      </p:sp>
    </p:spTree>
    <p:extLst>
      <p:ext uri="{BB962C8B-B14F-4D97-AF65-F5344CB8AC3E}">
        <p14:creationId xmlns:p14="http://schemas.microsoft.com/office/powerpoint/2010/main" val="3226261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F8906-50B6-4552-9E62-DFBCFC3B36CA}"/>
              </a:ext>
            </a:extLst>
          </p:cNvPr>
          <p:cNvSpPr>
            <a:spLocks noGrp="1"/>
          </p:cNvSpPr>
          <p:nvPr>
            <p:ph type="title"/>
          </p:nvPr>
        </p:nvSpPr>
        <p:spPr>
          <a:xfrm>
            <a:off x="0" y="274638"/>
            <a:ext cx="9144000" cy="1143000"/>
          </a:xfrm>
        </p:spPr>
        <p:txBody>
          <a:bodyPr>
            <a:normAutofit fontScale="90000"/>
          </a:bodyPr>
          <a:lstStyle/>
          <a:p>
            <a:r>
              <a:rPr lang="en-US" dirty="0"/>
              <a:t>Any questions about essay due Nov 15?</a:t>
            </a:r>
          </a:p>
        </p:txBody>
      </p:sp>
      <p:sp>
        <p:nvSpPr>
          <p:cNvPr id="3" name="Content Placeholder 2">
            <a:extLst>
              <a:ext uri="{FF2B5EF4-FFF2-40B4-BE49-F238E27FC236}">
                <a16:creationId xmlns:a16="http://schemas.microsoft.com/office/drawing/2014/main" id="{DDC16298-901B-4FDA-83DC-DD939AAEFC8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2210654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7A2FA-AE38-4222-BB0D-0E0877173BD7}"/>
              </a:ext>
            </a:extLst>
          </p:cNvPr>
          <p:cNvSpPr>
            <a:spLocks noGrp="1"/>
          </p:cNvSpPr>
          <p:nvPr>
            <p:ph type="title"/>
          </p:nvPr>
        </p:nvSpPr>
        <p:spPr/>
        <p:txBody>
          <a:bodyPr/>
          <a:lstStyle/>
          <a:p>
            <a:r>
              <a:rPr lang="en-US" dirty="0"/>
              <a:t>Questions? Comments?</a:t>
            </a:r>
          </a:p>
        </p:txBody>
      </p:sp>
      <p:sp>
        <p:nvSpPr>
          <p:cNvPr id="3" name="Content Placeholder 2">
            <a:extLst>
              <a:ext uri="{FF2B5EF4-FFF2-40B4-BE49-F238E27FC236}">
                <a16:creationId xmlns:a16="http://schemas.microsoft.com/office/drawing/2014/main" id="{7D9943ED-8770-450A-95F9-70398D3E449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0523020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EFA2C-5729-458B-AC6A-2A447E995F99}"/>
              </a:ext>
            </a:extLst>
          </p:cNvPr>
          <p:cNvSpPr>
            <a:spLocks noGrp="1"/>
          </p:cNvSpPr>
          <p:nvPr>
            <p:ph type="title"/>
          </p:nvPr>
        </p:nvSpPr>
        <p:spPr>
          <a:xfrm>
            <a:off x="0" y="274638"/>
            <a:ext cx="9144000" cy="1143000"/>
          </a:xfrm>
        </p:spPr>
        <p:txBody>
          <a:bodyPr>
            <a:normAutofit fontScale="90000"/>
          </a:bodyPr>
          <a:lstStyle/>
          <a:p>
            <a:r>
              <a:rPr lang="en-US" dirty="0"/>
              <a:t>How did context affect the </a:t>
            </a:r>
            <a:br>
              <a:rPr lang="en-US" dirty="0"/>
            </a:br>
            <a:r>
              <a:rPr lang="en-US" dirty="0"/>
              <a:t>design or use of these systems?</a:t>
            </a:r>
          </a:p>
        </p:txBody>
      </p:sp>
      <p:sp>
        <p:nvSpPr>
          <p:cNvPr id="3" name="Content Placeholder 2">
            <a:extLst>
              <a:ext uri="{FF2B5EF4-FFF2-40B4-BE49-F238E27FC236}">
                <a16:creationId xmlns:a16="http://schemas.microsoft.com/office/drawing/2014/main" id="{AB0278B3-FF9F-4EF9-B2CD-9E9B7A861588}"/>
              </a:ext>
            </a:extLst>
          </p:cNvPr>
          <p:cNvSpPr>
            <a:spLocks noGrp="1"/>
          </p:cNvSpPr>
          <p:nvPr>
            <p:ph idx="1"/>
          </p:nvPr>
        </p:nvSpPr>
        <p:spPr>
          <a:xfrm>
            <a:off x="457200" y="1600200"/>
            <a:ext cx="8229600" cy="5257800"/>
          </a:xfrm>
        </p:spPr>
        <p:txBody>
          <a:bodyPr>
            <a:normAutofit/>
          </a:bodyPr>
          <a:lstStyle/>
          <a:p>
            <a:r>
              <a:rPr lang="en-US" dirty="0" err="1"/>
              <a:t>Yixue</a:t>
            </a:r>
            <a:r>
              <a:rPr lang="en-US" dirty="0"/>
              <a:t> (Feng et al)</a:t>
            </a:r>
          </a:p>
          <a:p>
            <a:r>
              <a:rPr lang="en-US" dirty="0"/>
              <a:t>Alef (Baker et al)</a:t>
            </a:r>
          </a:p>
          <a:p>
            <a:r>
              <a:rPr lang="en-US" dirty="0" err="1"/>
              <a:t>Mindspark</a:t>
            </a:r>
            <a:r>
              <a:rPr lang="en-US" dirty="0"/>
              <a:t> (</a:t>
            </a:r>
            <a:r>
              <a:rPr lang="en-US" dirty="0" err="1"/>
              <a:t>Muralidharan</a:t>
            </a:r>
            <a:r>
              <a:rPr lang="en-US" dirty="0"/>
              <a:t> et al)</a:t>
            </a:r>
          </a:p>
          <a:p>
            <a:r>
              <a:rPr lang="en-US" dirty="0"/>
              <a:t>Math Garden (</a:t>
            </a:r>
            <a:r>
              <a:rPr lang="en-US" dirty="0" err="1"/>
              <a:t>Brinkhuis</a:t>
            </a:r>
            <a:r>
              <a:rPr lang="en-US" dirty="0"/>
              <a:t> et al)</a:t>
            </a:r>
          </a:p>
          <a:p>
            <a:r>
              <a:rPr lang="en-US" dirty="0" err="1"/>
              <a:t>RoboTutor</a:t>
            </a:r>
            <a:r>
              <a:rPr lang="en-US" dirty="0"/>
              <a:t> (McReynolds et al)</a:t>
            </a:r>
          </a:p>
          <a:p>
            <a:r>
              <a:rPr lang="en-US" dirty="0"/>
              <a:t>Any of the US-based systems discussed by </a:t>
            </a:r>
            <a:r>
              <a:rPr lang="en-US" dirty="0" err="1"/>
              <a:t>VanLehn</a:t>
            </a:r>
            <a:r>
              <a:rPr lang="en-US" dirty="0"/>
              <a:t> or Baker</a:t>
            </a:r>
          </a:p>
          <a:p>
            <a:endParaRPr lang="en-US" dirty="0"/>
          </a:p>
        </p:txBody>
      </p:sp>
    </p:spTree>
    <p:extLst>
      <p:ext uri="{BB962C8B-B14F-4D97-AF65-F5344CB8AC3E}">
        <p14:creationId xmlns:p14="http://schemas.microsoft.com/office/powerpoint/2010/main" val="16094222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F0EA7-3734-421C-BE19-6487C95888D1}"/>
              </a:ext>
            </a:extLst>
          </p:cNvPr>
          <p:cNvSpPr>
            <a:spLocks noGrp="1"/>
          </p:cNvSpPr>
          <p:nvPr>
            <p:ph type="title"/>
          </p:nvPr>
        </p:nvSpPr>
        <p:spPr/>
        <p:txBody>
          <a:bodyPr>
            <a:normAutofit fontScale="90000"/>
          </a:bodyPr>
          <a:lstStyle/>
          <a:p>
            <a:r>
              <a:rPr lang="en-US" dirty="0"/>
              <a:t>What is the role of the teacher in using adaptive learning technologies?</a:t>
            </a:r>
          </a:p>
        </p:txBody>
      </p:sp>
      <p:sp>
        <p:nvSpPr>
          <p:cNvPr id="3" name="Content Placeholder 2">
            <a:extLst>
              <a:ext uri="{FF2B5EF4-FFF2-40B4-BE49-F238E27FC236}">
                <a16:creationId xmlns:a16="http://schemas.microsoft.com/office/drawing/2014/main" id="{11C1E2B7-955E-4329-9DC4-F4B93C0D7DA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4156448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2BBBF-E471-4F4A-AFFB-CEED7262678C}"/>
              </a:ext>
            </a:extLst>
          </p:cNvPr>
          <p:cNvSpPr>
            <a:spLocks noGrp="1"/>
          </p:cNvSpPr>
          <p:nvPr>
            <p:ph type="title"/>
          </p:nvPr>
        </p:nvSpPr>
        <p:spPr/>
        <p:txBody>
          <a:bodyPr>
            <a:normAutofit fontScale="90000"/>
          </a:bodyPr>
          <a:lstStyle/>
          <a:p>
            <a:r>
              <a:rPr lang="en-US" dirty="0"/>
              <a:t>What strategies can/should teachers use when using these technologies?</a:t>
            </a:r>
          </a:p>
        </p:txBody>
      </p:sp>
      <p:sp>
        <p:nvSpPr>
          <p:cNvPr id="3" name="Content Placeholder 2">
            <a:extLst>
              <a:ext uri="{FF2B5EF4-FFF2-40B4-BE49-F238E27FC236}">
                <a16:creationId xmlns:a16="http://schemas.microsoft.com/office/drawing/2014/main" id="{BE93E82A-9A2B-45DF-88F0-4DDDBF00C1C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9453495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CA084-88E0-4826-8E2E-910F168BA378}"/>
              </a:ext>
            </a:extLst>
          </p:cNvPr>
          <p:cNvSpPr>
            <a:spLocks noGrp="1"/>
          </p:cNvSpPr>
          <p:nvPr>
            <p:ph type="title"/>
          </p:nvPr>
        </p:nvSpPr>
        <p:spPr/>
        <p:txBody>
          <a:bodyPr>
            <a:normAutofit fontScale="90000"/>
          </a:bodyPr>
          <a:lstStyle/>
          <a:p>
            <a:r>
              <a:rPr lang="en-US" dirty="0"/>
              <a:t>Guide classroom discussion of homework</a:t>
            </a:r>
          </a:p>
        </p:txBody>
      </p:sp>
      <p:sp>
        <p:nvSpPr>
          <p:cNvPr id="3" name="Content Placeholder 2">
            <a:extLst>
              <a:ext uri="{FF2B5EF4-FFF2-40B4-BE49-F238E27FC236}">
                <a16:creationId xmlns:a16="http://schemas.microsoft.com/office/drawing/2014/main" id="{F4CD3F84-16B2-4369-A0D9-0A2D7202EA31}"/>
              </a:ext>
            </a:extLst>
          </p:cNvPr>
          <p:cNvSpPr>
            <a:spLocks noGrp="1"/>
          </p:cNvSpPr>
          <p:nvPr>
            <p:ph idx="1"/>
          </p:nvPr>
        </p:nvSpPr>
        <p:spPr>
          <a:xfrm>
            <a:off x="628650" y="2226469"/>
            <a:ext cx="7886700" cy="3774281"/>
          </a:xfrm>
        </p:spPr>
        <p:txBody>
          <a:bodyPr>
            <a:normAutofit fontScale="85000" lnSpcReduction="10000"/>
          </a:bodyPr>
          <a:lstStyle/>
          <a:p>
            <a:r>
              <a:rPr lang="en-US" dirty="0"/>
              <a:t>“Teachers… use the information in the reports to facilitate their daily homework review time in the classroom including focusing attention on the homework problems that students had the most difficulty with, reviewing correct solution procedures for those problems as well as the common wrong answers to address underlying misunderstandings.”  </a:t>
            </a:r>
          </a:p>
          <a:p>
            <a:pPr marL="0" indent="0">
              <a:buNone/>
            </a:pPr>
            <a:endParaRPr lang="en-US" dirty="0"/>
          </a:p>
          <a:p>
            <a:r>
              <a:rPr lang="en-US" dirty="0"/>
              <a:t>(Murphy et al., 2020)</a:t>
            </a:r>
          </a:p>
          <a:p>
            <a:endParaRPr lang="en-US" dirty="0"/>
          </a:p>
        </p:txBody>
      </p:sp>
    </p:spTree>
    <p:extLst>
      <p:ext uri="{BB962C8B-B14F-4D97-AF65-F5344CB8AC3E}">
        <p14:creationId xmlns:p14="http://schemas.microsoft.com/office/powerpoint/2010/main" val="42735324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1DB0A-4791-4FC7-8C05-076F5D82B209}"/>
              </a:ext>
            </a:extLst>
          </p:cNvPr>
          <p:cNvSpPr>
            <a:spLocks noGrp="1"/>
          </p:cNvSpPr>
          <p:nvPr>
            <p:ph type="title"/>
          </p:nvPr>
        </p:nvSpPr>
        <p:spPr/>
        <p:txBody>
          <a:bodyPr>
            <a:normAutofit fontScale="90000"/>
          </a:bodyPr>
          <a:lstStyle/>
          <a:p>
            <a:r>
              <a:rPr lang="en-US" dirty="0"/>
              <a:t>Make instructional decisions in </a:t>
            </a:r>
            <a:br>
              <a:rPr lang="en-US" dirty="0"/>
            </a:br>
            <a:r>
              <a:rPr lang="en-US" dirty="0"/>
              <a:t>real-time</a:t>
            </a:r>
          </a:p>
        </p:txBody>
      </p:sp>
      <p:sp>
        <p:nvSpPr>
          <p:cNvPr id="3" name="Content Placeholder 2">
            <a:extLst>
              <a:ext uri="{FF2B5EF4-FFF2-40B4-BE49-F238E27FC236}">
                <a16:creationId xmlns:a16="http://schemas.microsoft.com/office/drawing/2014/main" id="{EDC7ECBB-7F6C-46D1-891E-62D87BAF6935}"/>
              </a:ext>
            </a:extLst>
          </p:cNvPr>
          <p:cNvSpPr>
            <a:spLocks noGrp="1"/>
          </p:cNvSpPr>
          <p:nvPr>
            <p:ph idx="1"/>
          </p:nvPr>
        </p:nvSpPr>
        <p:spPr/>
        <p:txBody>
          <a:bodyPr/>
          <a:lstStyle/>
          <a:p>
            <a:r>
              <a:rPr lang="en-US" dirty="0"/>
              <a:t>Students using adaptive learning in class</a:t>
            </a:r>
          </a:p>
          <a:p>
            <a:endParaRPr lang="en-US" dirty="0"/>
          </a:p>
          <a:p>
            <a:r>
              <a:rPr lang="en-US" dirty="0"/>
              <a:t>Teacher uses real-time data on student performance to select students for </a:t>
            </a:r>
            <a:r>
              <a:rPr lang="en-US" i="1" dirty="0"/>
              <a:t>proactive remediation, </a:t>
            </a:r>
            <a:r>
              <a:rPr lang="en-US" dirty="0"/>
              <a:t>individually or in small groups</a:t>
            </a:r>
          </a:p>
          <a:p>
            <a:endParaRPr lang="en-US" dirty="0"/>
          </a:p>
          <a:p>
            <a:r>
              <a:rPr lang="en-US" dirty="0"/>
              <a:t>While rest of class keeps working </a:t>
            </a:r>
            <a:br>
              <a:rPr lang="en-US" dirty="0"/>
            </a:br>
            <a:r>
              <a:rPr lang="en-US" dirty="0"/>
              <a:t>(Miller et al., 2015)</a:t>
            </a:r>
          </a:p>
          <a:p>
            <a:endParaRPr lang="en-US" dirty="0"/>
          </a:p>
        </p:txBody>
      </p:sp>
    </p:spTree>
    <p:extLst>
      <p:ext uri="{BB962C8B-B14F-4D97-AF65-F5344CB8AC3E}">
        <p14:creationId xmlns:p14="http://schemas.microsoft.com/office/powerpoint/2010/main" val="23375225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1DB0A-4791-4FC7-8C05-076F5D82B209}"/>
              </a:ext>
            </a:extLst>
          </p:cNvPr>
          <p:cNvSpPr>
            <a:spLocks noGrp="1"/>
          </p:cNvSpPr>
          <p:nvPr>
            <p:ph type="title"/>
          </p:nvPr>
        </p:nvSpPr>
        <p:spPr/>
        <p:txBody>
          <a:bodyPr>
            <a:normAutofit fontScale="90000"/>
          </a:bodyPr>
          <a:lstStyle/>
          <a:p>
            <a:r>
              <a:rPr lang="en-US" dirty="0"/>
              <a:t>Make instructional interventions faster</a:t>
            </a:r>
          </a:p>
        </p:txBody>
      </p:sp>
      <p:sp>
        <p:nvSpPr>
          <p:cNvPr id="3" name="Content Placeholder 2">
            <a:extLst>
              <a:ext uri="{FF2B5EF4-FFF2-40B4-BE49-F238E27FC236}">
                <a16:creationId xmlns:a16="http://schemas.microsoft.com/office/drawing/2014/main" id="{EDC7ECBB-7F6C-46D1-891E-62D87BAF6935}"/>
              </a:ext>
            </a:extLst>
          </p:cNvPr>
          <p:cNvSpPr>
            <a:spLocks noGrp="1"/>
          </p:cNvSpPr>
          <p:nvPr>
            <p:ph idx="1"/>
          </p:nvPr>
        </p:nvSpPr>
        <p:spPr/>
        <p:txBody>
          <a:bodyPr/>
          <a:lstStyle/>
          <a:p>
            <a:r>
              <a:rPr lang="en-US" dirty="0"/>
              <a:t>Intervening with a student who is struggling or disengaged earlier than otherwise possible</a:t>
            </a:r>
          </a:p>
          <a:p>
            <a:endParaRPr lang="en-US" sz="2100" dirty="0"/>
          </a:p>
          <a:p>
            <a:r>
              <a:rPr lang="en-US" dirty="0"/>
              <a:t>(Wise &amp; Jung, 2019)</a:t>
            </a:r>
            <a:endParaRPr lang="en-US" sz="2100" dirty="0"/>
          </a:p>
          <a:p>
            <a:endParaRPr lang="en-US" dirty="0"/>
          </a:p>
        </p:txBody>
      </p:sp>
    </p:spTree>
    <p:extLst>
      <p:ext uri="{BB962C8B-B14F-4D97-AF65-F5344CB8AC3E}">
        <p14:creationId xmlns:p14="http://schemas.microsoft.com/office/powerpoint/2010/main" val="10918102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B5AF6-8D7E-4F08-9341-1C602B221C0C}"/>
              </a:ext>
            </a:extLst>
          </p:cNvPr>
          <p:cNvSpPr>
            <a:spLocks noGrp="1"/>
          </p:cNvSpPr>
          <p:nvPr>
            <p:ph type="title"/>
          </p:nvPr>
        </p:nvSpPr>
        <p:spPr/>
        <p:txBody>
          <a:bodyPr/>
          <a:lstStyle/>
          <a:p>
            <a:r>
              <a:rPr lang="en-US" dirty="0"/>
              <a:t>Identify inactive students</a:t>
            </a:r>
          </a:p>
        </p:txBody>
      </p:sp>
      <p:sp>
        <p:nvSpPr>
          <p:cNvPr id="3" name="Content Placeholder 2">
            <a:extLst>
              <a:ext uri="{FF2B5EF4-FFF2-40B4-BE49-F238E27FC236}">
                <a16:creationId xmlns:a16="http://schemas.microsoft.com/office/drawing/2014/main" id="{2A62711E-50F6-4D8A-B63B-A836ECD05481}"/>
              </a:ext>
            </a:extLst>
          </p:cNvPr>
          <p:cNvSpPr>
            <a:spLocks noGrp="1"/>
          </p:cNvSpPr>
          <p:nvPr>
            <p:ph idx="1"/>
          </p:nvPr>
        </p:nvSpPr>
        <p:spPr/>
        <p:txBody>
          <a:bodyPr/>
          <a:lstStyle/>
          <a:p>
            <a:r>
              <a:rPr lang="en-US" dirty="0"/>
              <a:t>Identify which students aren’t actually working on an activity (</a:t>
            </a:r>
            <a:r>
              <a:rPr lang="en-US" dirty="0" err="1"/>
              <a:t>Dickler</a:t>
            </a:r>
            <a:r>
              <a:rPr lang="en-US" dirty="0"/>
              <a:t> et al., 2021)</a:t>
            </a:r>
          </a:p>
          <a:p>
            <a:endParaRPr lang="en-US" dirty="0"/>
          </a:p>
          <a:p>
            <a:r>
              <a:rPr lang="en-US" dirty="0"/>
              <a:t>Not always easy to tell from across the room</a:t>
            </a:r>
            <a:br>
              <a:rPr lang="en-US" dirty="0"/>
            </a:br>
            <a:endParaRPr lang="en-US" dirty="0"/>
          </a:p>
        </p:txBody>
      </p:sp>
    </p:spTree>
    <p:extLst>
      <p:ext uri="{BB962C8B-B14F-4D97-AF65-F5344CB8AC3E}">
        <p14:creationId xmlns:p14="http://schemas.microsoft.com/office/powerpoint/2010/main" val="18567025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1DB0A-4791-4FC7-8C05-076F5D82B209}"/>
              </a:ext>
            </a:extLst>
          </p:cNvPr>
          <p:cNvSpPr>
            <a:spLocks noGrp="1"/>
          </p:cNvSpPr>
          <p:nvPr>
            <p:ph type="title"/>
          </p:nvPr>
        </p:nvSpPr>
        <p:spPr/>
        <p:txBody>
          <a:bodyPr>
            <a:normAutofit fontScale="90000"/>
          </a:bodyPr>
          <a:lstStyle/>
          <a:p>
            <a:r>
              <a:rPr lang="en-US" dirty="0"/>
              <a:t>Revise homework materials and activities</a:t>
            </a:r>
          </a:p>
        </p:txBody>
      </p:sp>
      <p:sp>
        <p:nvSpPr>
          <p:cNvPr id="3" name="Content Placeholder 2">
            <a:extLst>
              <a:ext uri="{FF2B5EF4-FFF2-40B4-BE49-F238E27FC236}">
                <a16:creationId xmlns:a16="http://schemas.microsoft.com/office/drawing/2014/main" id="{EDC7ECBB-7F6C-46D1-891E-62D87BAF6935}"/>
              </a:ext>
            </a:extLst>
          </p:cNvPr>
          <p:cNvSpPr>
            <a:spLocks noGrp="1"/>
          </p:cNvSpPr>
          <p:nvPr>
            <p:ph idx="1"/>
          </p:nvPr>
        </p:nvSpPr>
        <p:spPr/>
        <p:txBody>
          <a:bodyPr/>
          <a:lstStyle/>
          <a:p>
            <a:r>
              <a:rPr lang="en-US" dirty="0"/>
              <a:t>Identify specific questions or parts of activities that are harder than expected</a:t>
            </a:r>
          </a:p>
          <a:p>
            <a:endParaRPr lang="en-US" sz="2100" dirty="0"/>
          </a:p>
          <a:p>
            <a:r>
              <a:rPr lang="en-US" dirty="0"/>
              <a:t>Fix them for next time</a:t>
            </a:r>
          </a:p>
          <a:p>
            <a:endParaRPr lang="en-US" sz="2100" dirty="0"/>
          </a:p>
          <a:p>
            <a:r>
              <a:rPr lang="en-US" dirty="0"/>
              <a:t>“It tells us we might need to look at a question again. For example, ‘is this written well?’ or ‘do we need to change the question?’” (Wise &amp; Jung, 2019)</a:t>
            </a:r>
          </a:p>
          <a:p>
            <a:endParaRPr lang="en-US" dirty="0"/>
          </a:p>
        </p:txBody>
      </p:sp>
    </p:spTree>
    <p:extLst>
      <p:ext uri="{BB962C8B-B14F-4D97-AF65-F5344CB8AC3E}">
        <p14:creationId xmlns:p14="http://schemas.microsoft.com/office/powerpoint/2010/main" val="24544445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81716-43B1-46D2-938A-D26A52AF1EC8}"/>
              </a:ext>
            </a:extLst>
          </p:cNvPr>
          <p:cNvSpPr>
            <a:spLocks noGrp="1"/>
          </p:cNvSpPr>
          <p:nvPr>
            <p:ph type="title"/>
          </p:nvPr>
        </p:nvSpPr>
        <p:spPr/>
        <p:txBody>
          <a:bodyPr/>
          <a:lstStyle/>
          <a:p>
            <a:r>
              <a:rPr lang="en-US" dirty="0"/>
              <a:t>Thoughts? Comments?</a:t>
            </a:r>
          </a:p>
        </p:txBody>
      </p:sp>
      <p:sp>
        <p:nvSpPr>
          <p:cNvPr id="3" name="Content Placeholder 2">
            <a:extLst>
              <a:ext uri="{FF2B5EF4-FFF2-40B4-BE49-F238E27FC236}">
                <a16:creationId xmlns:a16="http://schemas.microsoft.com/office/drawing/2014/main" id="{A29E8562-7744-4FF5-B6EC-2AC1B51163E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4006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0E8B9-52AA-41F2-8300-E61766EC5AB7}"/>
              </a:ext>
            </a:extLst>
          </p:cNvPr>
          <p:cNvSpPr>
            <a:spLocks noGrp="1"/>
          </p:cNvSpPr>
          <p:nvPr>
            <p:ph type="title"/>
          </p:nvPr>
        </p:nvSpPr>
        <p:spPr/>
        <p:txBody>
          <a:bodyPr/>
          <a:lstStyle/>
          <a:p>
            <a:r>
              <a:rPr lang="en-US" dirty="0"/>
              <a:t>Adaptive Learning</a:t>
            </a:r>
          </a:p>
        </p:txBody>
      </p:sp>
      <p:sp>
        <p:nvSpPr>
          <p:cNvPr id="3" name="Content Placeholder 2">
            <a:extLst>
              <a:ext uri="{FF2B5EF4-FFF2-40B4-BE49-F238E27FC236}">
                <a16:creationId xmlns:a16="http://schemas.microsoft.com/office/drawing/2014/main" id="{67EC1AE4-48F9-463B-A727-431E1D05F8F4}"/>
              </a:ext>
            </a:extLst>
          </p:cNvPr>
          <p:cNvSpPr>
            <a:spLocks noGrp="1"/>
          </p:cNvSpPr>
          <p:nvPr>
            <p:ph idx="1"/>
          </p:nvPr>
        </p:nvSpPr>
        <p:spPr/>
        <p:txBody>
          <a:bodyPr/>
          <a:lstStyle/>
          <a:p>
            <a:r>
              <a:rPr lang="en-US" dirty="0"/>
              <a:t>What is an adaptive learning system?</a:t>
            </a:r>
          </a:p>
        </p:txBody>
      </p:sp>
    </p:spTree>
    <p:extLst>
      <p:ext uri="{BB962C8B-B14F-4D97-AF65-F5344CB8AC3E}">
        <p14:creationId xmlns:p14="http://schemas.microsoft.com/office/powerpoint/2010/main" val="21846611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21956-796D-44E1-97A8-893F3D524336}"/>
              </a:ext>
            </a:extLst>
          </p:cNvPr>
          <p:cNvSpPr>
            <a:spLocks noGrp="1"/>
          </p:cNvSpPr>
          <p:nvPr>
            <p:ph type="title"/>
          </p:nvPr>
        </p:nvSpPr>
        <p:spPr/>
        <p:txBody>
          <a:bodyPr>
            <a:normAutofit fontScale="90000"/>
          </a:bodyPr>
          <a:lstStyle/>
          <a:p>
            <a:r>
              <a:rPr lang="en-US" dirty="0"/>
              <a:t>Intelligent Tutoring Systems versus Stupid Tutoring Systems</a:t>
            </a:r>
          </a:p>
        </p:txBody>
      </p:sp>
      <p:sp>
        <p:nvSpPr>
          <p:cNvPr id="3" name="Content Placeholder 2">
            <a:extLst>
              <a:ext uri="{FF2B5EF4-FFF2-40B4-BE49-F238E27FC236}">
                <a16:creationId xmlns:a16="http://schemas.microsoft.com/office/drawing/2014/main" id="{A9E31720-3E92-4885-8775-28CBECD4A495}"/>
              </a:ext>
            </a:extLst>
          </p:cNvPr>
          <p:cNvSpPr>
            <a:spLocks noGrp="1"/>
          </p:cNvSpPr>
          <p:nvPr>
            <p:ph idx="1"/>
          </p:nvPr>
        </p:nvSpPr>
        <p:spPr/>
        <p:txBody>
          <a:bodyPr/>
          <a:lstStyle/>
          <a:p>
            <a:r>
              <a:rPr lang="en-US" dirty="0"/>
              <a:t>Stupid Tutoring Systems = “Tutors that do not, themselves, behave very intelligently. But tutors that are designed intelligently, and that leverage human intelligence”</a:t>
            </a:r>
          </a:p>
        </p:txBody>
      </p:sp>
    </p:spTree>
    <p:extLst>
      <p:ext uri="{BB962C8B-B14F-4D97-AF65-F5344CB8AC3E}">
        <p14:creationId xmlns:p14="http://schemas.microsoft.com/office/powerpoint/2010/main" val="2571688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DBA67-D9B3-4126-B107-1024EF2985A4}"/>
              </a:ext>
            </a:extLst>
          </p:cNvPr>
          <p:cNvSpPr>
            <a:spLocks noGrp="1"/>
          </p:cNvSpPr>
          <p:nvPr>
            <p:ph type="title"/>
          </p:nvPr>
        </p:nvSpPr>
        <p:spPr/>
        <p:txBody>
          <a:bodyPr>
            <a:normAutofit fontScale="90000"/>
          </a:bodyPr>
          <a:lstStyle/>
          <a:p>
            <a:r>
              <a:rPr lang="en-US" dirty="0"/>
              <a:t>Disadvantages of Automated Intervention (Baker, 2016)</a:t>
            </a:r>
          </a:p>
        </p:txBody>
      </p:sp>
      <p:sp>
        <p:nvSpPr>
          <p:cNvPr id="3" name="Content Placeholder 2">
            <a:extLst>
              <a:ext uri="{FF2B5EF4-FFF2-40B4-BE49-F238E27FC236}">
                <a16:creationId xmlns:a16="http://schemas.microsoft.com/office/drawing/2014/main" id="{3E38A25E-47AE-459C-8511-9F607C90C2EA}"/>
              </a:ext>
            </a:extLst>
          </p:cNvPr>
          <p:cNvSpPr>
            <a:spLocks noGrp="1"/>
          </p:cNvSpPr>
          <p:nvPr>
            <p:ph idx="1"/>
          </p:nvPr>
        </p:nvSpPr>
        <p:spPr/>
        <p:txBody>
          <a:bodyPr/>
          <a:lstStyle/>
          <a:p>
            <a:pPr marL="514350" indent="-514350">
              <a:buAutoNum type="arabicPeriod"/>
            </a:pPr>
            <a:r>
              <a:rPr lang="en-US" dirty="0"/>
              <a:t>Time-consuming to create</a:t>
            </a:r>
          </a:p>
          <a:p>
            <a:pPr marL="514350" indent="-514350">
              <a:buAutoNum type="arabicPeriod"/>
            </a:pPr>
            <a:r>
              <a:rPr lang="en-US" dirty="0"/>
              <a:t>Brittle – system usually can’t realize when it’s failing or unexpected student response</a:t>
            </a:r>
          </a:p>
          <a:p>
            <a:pPr marL="514350" indent="-514350">
              <a:buAutoNum type="arabicPeriod"/>
            </a:pPr>
            <a:r>
              <a:rPr lang="en-US" dirty="0"/>
              <a:t>Students change over time, so designs need to change</a:t>
            </a:r>
          </a:p>
        </p:txBody>
      </p:sp>
    </p:spTree>
    <p:extLst>
      <p:ext uri="{BB962C8B-B14F-4D97-AF65-F5344CB8AC3E}">
        <p14:creationId xmlns:p14="http://schemas.microsoft.com/office/powerpoint/2010/main" val="34042030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81716-43B1-46D2-938A-D26A52AF1EC8}"/>
              </a:ext>
            </a:extLst>
          </p:cNvPr>
          <p:cNvSpPr>
            <a:spLocks noGrp="1"/>
          </p:cNvSpPr>
          <p:nvPr>
            <p:ph type="title"/>
          </p:nvPr>
        </p:nvSpPr>
        <p:spPr/>
        <p:txBody>
          <a:bodyPr/>
          <a:lstStyle/>
          <a:p>
            <a:r>
              <a:rPr lang="en-US" dirty="0"/>
              <a:t>Thoughts? Comments?</a:t>
            </a:r>
          </a:p>
        </p:txBody>
      </p:sp>
      <p:sp>
        <p:nvSpPr>
          <p:cNvPr id="3" name="Content Placeholder 2">
            <a:extLst>
              <a:ext uri="{FF2B5EF4-FFF2-40B4-BE49-F238E27FC236}">
                <a16:creationId xmlns:a16="http://schemas.microsoft.com/office/drawing/2014/main" id="{A29E8562-7744-4FF5-B6EC-2AC1B51163E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3486968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30755-CEFA-434B-97F3-5208698B7EFC}"/>
              </a:ext>
            </a:extLst>
          </p:cNvPr>
          <p:cNvSpPr>
            <a:spLocks noGrp="1"/>
          </p:cNvSpPr>
          <p:nvPr>
            <p:ph type="title"/>
          </p:nvPr>
        </p:nvSpPr>
        <p:spPr/>
        <p:txBody>
          <a:bodyPr/>
          <a:lstStyle/>
          <a:p>
            <a:r>
              <a:rPr lang="en-US" dirty="0"/>
              <a:t>Ken Koedinger</a:t>
            </a:r>
          </a:p>
        </p:txBody>
      </p:sp>
      <p:sp>
        <p:nvSpPr>
          <p:cNvPr id="3" name="Content Placeholder 2">
            <a:extLst>
              <a:ext uri="{FF2B5EF4-FFF2-40B4-BE49-F238E27FC236}">
                <a16:creationId xmlns:a16="http://schemas.microsoft.com/office/drawing/2014/main" id="{0BC7E2CC-1710-438B-B9DA-A7DCE30C9C36}"/>
              </a:ext>
            </a:extLst>
          </p:cNvPr>
          <p:cNvSpPr>
            <a:spLocks noGrp="1"/>
          </p:cNvSpPr>
          <p:nvPr>
            <p:ph idx="1"/>
          </p:nvPr>
        </p:nvSpPr>
        <p:spPr>
          <a:xfrm>
            <a:off x="3733800" y="1600200"/>
            <a:ext cx="4953000" cy="4525963"/>
          </a:xfrm>
        </p:spPr>
        <p:txBody>
          <a:bodyPr>
            <a:normAutofit/>
          </a:bodyPr>
          <a:lstStyle/>
          <a:p>
            <a:r>
              <a:rPr lang="en-US" dirty="0"/>
              <a:t>Co-developer of Cognitive Tutor (now Mathia)</a:t>
            </a:r>
          </a:p>
          <a:p>
            <a:endParaRPr lang="en-US" dirty="0"/>
          </a:p>
          <a:p>
            <a:r>
              <a:rPr lang="en-US" dirty="0"/>
              <a:t>Co-developer of KLI Framework</a:t>
            </a:r>
          </a:p>
          <a:p>
            <a:endParaRPr lang="en-US" dirty="0"/>
          </a:p>
          <a:p>
            <a:pPr marL="0" indent="0">
              <a:buNone/>
            </a:pPr>
            <a:endParaRPr lang="en-US" dirty="0"/>
          </a:p>
        </p:txBody>
      </p:sp>
      <p:pic>
        <p:nvPicPr>
          <p:cNvPr id="5" name="Picture 2" descr="https://www.cs.cmu.edu/sites/default/files/SCS_Koedinger_2014_0102.jpg">
            <a:extLst>
              <a:ext uri="{FF2B5EF4-FFF2-40B4-BE49-F238E27FC236}">
                <a16:creationId xmlns:a16="http://schemas.microsoft.com/office/drawing/2014/main" id="{01544121-E8AD-45B3-A495-01E0A86EC16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362200"/>
            <a:ext cx="3345365"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5249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B1565-EC20-4123-BAF1-5A7F91117216}"/>
              </a:ext>
            </a:extLst>
          </p:cNvPr>
          <p:cNvSpPr>
            <a:spLocks noGrp="1"/>
          </p:cNvSpPr>
          <p:nvPr>
            <p:ph type="title"/>
          </p:nvPr>
        </p:nvSpPr>
        <p:spPr/>
        <p:txBody>
          <a:bodyPr/>
          <a:lstStyle/>
          <a:p>
            <a:r>
              <a:rPr lang="en-US" dirty="0"/>
              <a:t>KLI Framework’s Goal</a:t>
            </a:r>
          </a:p>
        </p:txBody>
      </p:sp>
      <p:sp>
        <p:nvSpPr>
          <p:cNvPr id="3" name="Content Placeholder 2">
            <a:extLst>
              <a:ext uri="{FF2B5EF4-FFF2-40B4-BE49-F238E27FC236}">
                <a16:creationId xmlns:a16="http://schemas.microsoft.com/office/drawing/2014/main" id="{B227B289-A5C5-4629-9345-E7902853BEFE}"/>
              </a:ext>
            </a:extLst>
          </p:cNvPr>
          <p:cNvSpPr>
            <a:spLocks noGrp="1"/>
          </p:cNvSpPr>
          <p:nvPr>
            <p:ph idx="1"/>
          </p:nvPr>
        </p:nvSpPr>
        <p:spPr/>
        <p:txBody>
          <a:bodyPr/>
          <a:lstStyle/>
          <a:p>
            <a:r>
              <a:rPr lang="en-US" dirty="0"/>
              <a:t>Understand how to design computer-based learning for different types of learning</a:t>
            </a:r>
          </a:p>
          <a:p>
            <a:endParaRPr lang="en-US" dirty="0"/>
          </a:p>
          <a:p>
            <a:r>
              <a:rPr lang="en-US" dirty="0"/>
              <a:t>Promote robust learning:</a:t>
            </a:r>
            <a:br>
              <a:rPr lang="en-US" dirty="0"/>
            </a:br>
            <a:r>
              <a:rPr lang="en-US" dirty="0"/>
              <a:t>Learning that leads to</a:t>
            </a:r>
          </a:p>
          <a:p>
            <a:pPr lvl="1"/>
            <a:r>
              <a:rPr lang="en-US" dirty="0"/>
              <a:t>Transfer</a:t>
            </a:r>
          </a:p>
          <a:p>
            <a:pPr lvl="1"/>
            <a:r>
              <a:rPr lang="en-US" dirty="0"/>
              <a:t>PFL/AFL</a:t>
            </a:r>
          </a:p>
          <a:p>
            <a:pPr lvl="1"/>
            <a:r>
              <a:rPr lang="en-US" dirty="0"/>
              <a:t>Retention</a:t>
            </a:r>
          </a:p>
          <a:p>
            <a:endParaRPr lang="en-US" dirty="0"/>
          </a:p>
          <a:p>
            <a:endParaRPr lang="en-US" dirty="0"/>
          </a:p>
        </p:txBody>
      </p:sp>
    </p:spTree>
    <p:extLst>
      <p:ext uri="{BB962C8B-B14F-4D97-AF65-F5344CB8AC3E}">
        <p14:creationId xmlns:p14="http://schemas.microsoft.com/office/powerpoint/2010/main" val="6687086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5060E-744E-4E3F-8ED0-9ADE236AA5B9}"/>
              </a:ext>
            </a:extLst>
          </p:cNvPr>
          <p:cNvSpPr>
            <a:spLocks noGrp="1"/>
          </p:cNvSpPr>
          <p:nvPr>
            <p:ph type="title"/>
          </p:nvPr>
        </p:nvSpPr>
        <p:spPr/>
        <p:txBody>
          <a:bodyPr/>
          <a:lstStyle/>
          <a:p>
            <a:r>
              <a:rPr lang="en-US" dirty="0"/>
              <a:t>Goals</a:t>
            </a:r>
          </a:p>
        </p:txBody>
      </p:sp>
      <p:sp>
        <p:nvSpPr>
          <p:cNvPr id="3" name="Content Placeholder 2">
            <a:extLst>
              <a:ext uri="{FF2B5EF4-FFF2-40B4-BE49-F238E27FC236}">
                <a16:creationId xmlns:a16="http://schemas.microsoft.com/office/drawing/2014/main" id="{D2249691-2D05-4FFA-9F10-B24CCF73596C}"/>
              </a:ext>
            </a:extLst>
          </p:cNvPr>
          <p:cNvSpPr>
            <a:spLocks noGrp="1"/>
          </p:cNvSpPr>
          <p:nvPr>
            <p:ph idx="1"/>
          </p:nvPr>
        </p:nvSpPr>
        <p:spPr/>
        <p:txBody>
          <a:bodyPr/>
          <a:lstStyle/>
          <a:p>
            <a:pPr marL="514350" indent="-514350">
              <a:buAutoNum type="alphaLcParenBoth"/>
            </a:pPr>
            <a:r>
              <a:rPr lang="en-US" dirty="0"/>
              <a:t>identify mechanisms of student learning that lead to instructional principles</a:t>
            </a:r>
          </a:p>
          <a:p>
            <a:pPr marL="0" indent="0">
              <a:buNone/>
            </a:pPr>
            <a:endParaRPr lang="en-US" dirty="0"/>
          </a:p>
          <a:p>
            <a:pPr marL="0" indent="0">
              <a:buNone/>
            </a:pPr>
            <a:r>
              <a:rPr lang="en-US" dirty="0"/>
              <a:t>(b) communicate instructional principles that are general over contexts and provide guidance to instructional designers</a:t>
            </a:r>
          </a:p>
        </p:txBody>
      </p:sp>
    </p:spTree>
    <p:extLst>
      <p:ext uri="{BB962C8B-B14F-4D97-AF65-F5344CB8AC3E}">
        <p14:creationId xmlns:p14="http://schemas.microsoft.com/office/powerpoint/2010/main" val="19047344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B70D8-5776-4489-B9B3-02A172320000}"/>
              </a:ext>
            </a:extLst>
          </p:cNvPr>
          <p:cNvSpPr>
            <a:spLocks noGrp="1"/>
          </p:cNvSpPr>
          <p:nvPr>
            <p:ph type="title"/>
          </p:nvPr>
        </p:nvSpPr>
        <p:spPr/>
        <p:txBody>
          <a:bodyPr/>
          <a:lstStyle/>
          <a:p>
            <a:r>
              <a:rPr lang="en-US" dirty="0"/>
              <a:t>KLI is a framework</a:t>
            </a:r>
          </a:p>
        </p:txBody>
      </p:sp>
      <p:sp>
        <p:nvSpPr>
          <p:cNvPr id="3" name="Content Placeholder 2">
            <a:extLst>
              <a:ext uri="{FF2B5EF4-FFF2-40B4-BE49-F238E27FC236}">
                <a16:creationId xmlns:a16="http://schemas.microsoft.com/office/drawing/2014/main" id="{9B3AC47E-B7DC-47A5-B7EA-95D047BB799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6776473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CA710-4620-475B-AC2F-E49C7DDBC570}"/>
              </a:ext>
            </a:extLst>
          </p:cNvPr>
          <p:cNvSpPr>
            <a:spLocks noGrp="1"/>
          </p:cNvSpPr>
          <p:nvPr>
            <p:ph type="title"/>
          </p:nvPr>
        </p:nvSpPr>
        <p:spPr/>
        <p:txBody>
          <a:bodyPr>
            <a:normAutofit/>
          </a:bodyPr>
          <a:lstStyle/>
          <a:p>
            <a:r>
              <a:rPr lang="en-US" dirty="0"/>
              <a:t>What is a framework?</a:t>
            </a:r>
          </a:p>
        </p:txBody>
      </p:sp>
      <p:sp>
        <p:nvSpPr>
          <p:cNvPr id="3" name="Content Placeholder 2">
            <a:extLst>
              <a:ext uri="{FF2B5EF4-FFF2-40B4-BE49-F238E27FC236}">
                <a16:creationId xmlns:a16="http://schemas.microsoft.com/office/drawing/2014/main" id="{B03C2CC1-2C38-4055-8352-E822CB71E073}"/>
              </a:ext>
            </a:extLst>
          </p:cNvPr>
          <p:cNvSpPr>
            <a:spLocks noGrp="1"/>
          </p:cNvSpPr>
          <p:nvPr>
            <p:ph idx="1"/>
          </p:nvPr>
        </p:nvSpPr>
        <p:spPr/>
        <p:txBody>
          <a:bodyPr>
            <a:normAutofit fontScale="70000" lnSpcReduction="20000"/>
          </a:bodyPr>
          <a:lstStyle/>
          <a:p>
            <a:r>
              <a:rPr lang="en-US" dirty="0"/>
              <a:t>“Frameworks are composed of the bold, general claims … They are sets of constructs that define important aspects of [interest] … Frameworks, however, are insufficiently specified to enable predictions to be derived from them, but they can be elaborated, by the addition of assumptions, to make them into theories, and it is these theories that generate predictions. A single framework can be elaborated into many different theories. (Anderson, 1993)”</a:t>
            </a:r>
          </a:p>
          <a:p>
            <a:endParaRPr lang="en-US" dirty="0"/>
          </a:p>
          <a:p>
            <a:r>
              <a:rPr lang="en-US" dirty="0"/>
              <a:t>“The propositions within the KLI framework can help generate research questions within specific domains and instructional situations that, with further work, yield precise and falsifiable predictions. However, our main goal here is to identify the broad constructs and claims that serve more specific instantiations.” (Koedinger et al., 2006)</a:t>
            </a:r>
          </a:p>
        </p:txBody>
      </p:sp>
    </p:spTree>
    <p:extLst>
      <p:ext uri="{BB962C8B-B14F-4D97-AF65-F5344CB8AC3E}">
        <p14:creationId xmlns:p14="http://schemas.microsoft.com/office/powerpoint/2010/main" val="42712442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24A35-202D-411E-B900-AAE70B1F0A40}"/>
              </a:ext>
            </a:extLst>
          </p:cNvPr>
          <p:cNvSpPr>
            <a:spLocks noGrp="1"/>
          </p:cNvSpPr>
          <p:nvPr>
            <p:ph type="title"/>
          </p:nvPr>
        </p:nvSpPr>
        <p:spPr/>
        <p:txBody>
          <a:bodyPr/>
          <a:lstStyle/>
          <a:p>
            <a:r>
              <a:rPr lang="en-US" dirty="0"/>
              <a:t>Koedinger, Corbett, </a:t>
            </a:r>
            <a:r>
              <a:rPr lang="en-US" dirty="0" err="1"/>
              <a:t>Perfetti</a:t>
            </a:r>
            <a:r>
              <a:rPr lang="en-US" dirty="0"/>
              <a:t> 2012</a:t>
            </a:r>
          </a:p>
        </p:txBody>
      </p:sp>
      <p:pic>
        <p:nvPicPr>
          <p:cNvPr id="7" name="Picture 6">
            <a:extLst>
              <a:ext uri="{FF2B5EF4-FFF2-40B4-BE49-F238E27FC236}">
                <a16:creationId xmlns:a16="http://schemas.microsoft.com/office/drawing/2014/main" id="{0476D8E4-D4F9-4437-9493-3E065AB07025}"/>
              </a:ext>
            </a:extLst>
          </p:cNvPr>
          <p:cNvPicPr>
            <a:picLocks noChangeAspect="1"/>
          </p:cNvPicPr>
          <p:nvPr/>
        </p:nvPicPr>
        <p:blipFill>
          <a:blip r:embed="rId2"/>
          <a:stretch>
            <a:fillRect/>
          </a:stretch>
        </p:blipFill>
        <p:spPr>
          <a:xfrm>
            <a:off x="642937" y="1600200"/>
            <a:ext cx="7858125" cy="4717263"/>
          </a:xfrm>
          <a:prstGeom prst="rect">
            <a:avLst/>
          </a:prstGeom>
        </p:spPr>
      </p:pic>
    </p:spTree>
    <p:extLst>
      <p:ext uri="{BB962C8B-B14F-4D97-AF65-F5344CB8AC3E}">
        <p14:creationId xmlns:p14="http://schemas.microsoft.com/office/powerpoint/2010/main" val="28426623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1859A-EA20-4F4C-96FE-EE21ACCAB7BD}"/>
              </a:ext>
            </a:extLst>
          </p:cNvPr>
          <p:cNvSpPr>
            <a:spLocks noGrp="1"/>
          </p:cNvSpPr>
          <p:nvPr>
            <p:ph type="title"/>
          </p:nvPr>
        </p:nvSpPr>
        <p:spPr/>
        <p:txBody>
          <a:bodyPr>
            <a:normAutofit fontScale="90000"/>
          </a:bodyPr>
          <a:lstStyle/>
          <a:p>
            <a:r>
              <a:rPr lang="en-US" dirty="0"/>
              <a:t>Key Types of Learning Processes</a:t>
            </a:r>
            <a:br>
              <a:rPr lang="en-US" dirty="0"/>
            </a:br>
            <a:r>
              <a:rPr lang="en-US" dirty="0"/>
              <a:t>(Koedinger et al., 2012)</a:t>
            </a:r>
          </a:p>
        </p:txBody>
      </p:sp>
      <p:sp>
        <p:nvSpPr>
          <p:cNvPr id="3" name="Content Placeholder 2">
            <a:extLst>
              <a:ext uri="{FF2B5EF4-FFF2-40B4-BE49-F238E27FC236}">
                <a16:creationId xmlns:a16="http://schemas.microsoft.com/office/drawing/2014/main" id="{7B75988C-C787-4761-A69E-F3AED1ACD6D1}"/>
              </a:ext>
            </a:extLst>
          </p:cNvPr>
          <p:cNvSpPr>
            <a:spLocks noGrp="1"/>
          </p:cNvSpPr>
          <p:nvPr>
            <p:ph idx="1"/>
          </p:nvPr>
        </p:nvSpPr>
        <p:spPr/>
        <p:txBody>
          <a:bodyPr/>
          <a:lstStyle/>
          <a:p>
            <a:r>
              <a:rPr lang="en-US" dirty="0"/>
              <a:t>Memory and Fluency-Building</a:t>
            </a:r>
          </a:p>
          <a:p>
            <a:r>
              <a:rPr lang="en-US" dirty="0"/>
              <a:t>Induction and Refinement Processes</a:t>
            </a:r>
          </a:p>
          <a:p>
            <a:r>
              <a:rPr lang="en-US" dirty="0"/>
              <a:t>Understanding and Sense-Making</a:t>
            </a:r>
          </a:p>
        </p:txBody>
      </p:sp>
    </p:spTree>
    <p:extLst>
      <p:ext uri="{BB962C8B-B14F-4D97-AF65-F5344CB8AC3E}">
        <p14:creationId xmlns:p14="http://schemas.microsoft.com/office/powerpoint/2010/main" val="1758430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0E8B9-52AA-41F2-8300-E61766EC5AB7}"/>
              </a:ext>
            </a:extLst>
          </p:cNvPr>
          <p:cNvSpPr>
            <a:spLocks noGrp="1"/>
          </p:cNvSpPr>
          <p:nvPr>
            <p:ph type="title"/>
          </p:nvPr>
        </p:nvSpPr>
        <p:spPr/>
        <p:txBody>
          <a:bodyPr/>
          <a:lstStyle/>
          <a:p>
            <a:r>
              <a:rPr lang="en-US" dirty="0"/>
              <a:t>Intelligent Tutoring System</a:t>
            </a:r>
          </a:p>
        </p:txBody>
      </p:sp>
      <p:sp>
        <p:nvSpPr>
          <p:cNvPr id="3" name="Content Placeholder 2">
            <a:extLst>
              <a:ext uri="{FF2B5EF4-FFF2-40B4-BE49-F238E27FC236}">
                <a16:creationId xmlns:a16="http://schemas.microsoft.com/office/drawing/2014/main" id="{67EC1AE4-48F9-463B-A727-431E1D05F8F4}"/>
              </a:ext>
            </a:extLst>
          </p:cNvPr>
          <p:cNvSpPr>
            <a:spLocks noGrp="1"/>
          </p:cNvSpPr>
          <p:nvPr>
            <p:ph idx="1"/>
          </p:nvPr>
        </p:nvSpPr>
        <p:spPr/>
        <p:txBody>
          <a:bodyPr/>
          <a:lstStyle/>
          <a:p>
            <a:r>
              <a:rPr lang="en-US" dirty="0"/>
              <a:t>What is an intelligent tutoring system?</a:t>
            </a:r>
          </a:p>
        </p:txBody>
      </p:sp>
    </p:spTree>
    <p:extLst>
      <p:ext uri="{BB962C8B-B14F-4D97-AF65-F5344CB8AC3E}">
        <p14:creationId xmlns:p14="http://schemas.microsoft.com/office/powerpoint/2010/main" val="34759747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DD52ACD-8921-42C4-A4E3-E198893658C3}"/>
              </a:ext>
            </a:extLst>
          </p:cNvPr>
          <p:cNvPicPr>
            <a:picLocks noChangeAspect="1"/>
          </p:cNvPicPr>
          <p:nvPr/>
        </p:nvPicPr>
        <p:blipFill>
          <a:blip r:embed="rId2"/>
          <a:stretch>
            <a:fillRect/>
          </a:stretch>
        </p:blipFill>
        <p:spPr>
          <a:xfrm>
            <a:off x="152400" y="228600"/>
            <a:ext cx="8991600" cy="6482316"/>
          </a:xfrm>
          <a:prstGeom prst="rect">
            <a:avLst/>
          </a:prstGeom>
        </p:spPr>
      </p:pic>
    </p:spTree>
    <p:extLst>
      <p:ext uri="{BB962C8B-B14F-4D97-AF65-F5344CB8AC3E}">
        <p14:creationId xmlns:p14="http://schemas.microsoft.com/office/powerpoint/2010/main" val="36756150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C461B-AA00-4A7A-83A3-589888661B5D}"/>
              </a:ext>
            </a:extLst>
          </p:cNvPr>
          <p:cNvSpPr>
            <a:spLocks noGrp="1"/>
          </p:cNvSpPr>
          <p:nvPr>
            <p:ph type="title"/>
          </p:nvPr>
        </p:nvSpPr>
        <p:spPr/>
        <p:txBody>
          <a:bodyPr/>
          <a:lstStyle/>
          <a:p>
            <a:r>
              <a:rPr lang="en-US" dirty="0"/>
              <a:t>Applying this model</a:t>
            </a:r>
          </a:p>
        </p:txBody>
      </p:sp>
      <p:sp>
        <p:nvSpPr>
          <p:cNvPr id="3" name="Content Placeholder 2">
            <a:extLst>
              <a:ext uri="{FF2B5EF4-FFF2-40B4-BE49-F238E27FC236}">
                <a16:creationId xmlns:a16="http://schemas.microsoft.com/office/drawing/2014/main" id="{F3820117-9D8A-43BE-8CBE-7D7848BB173E}"/>
              </a:ext>
            </a:extLst>
          </p:cNvPr>
          <p:cNvSpPr>
            <a:spLocks noGrp="1"/>
          </p:cNvSpPr>
          <p:nvPr>
            <p:ph idx="1"/>
          </p:nvPr>
        </p:nvSpPr>
        <p:spPr/>
        <p:txBody>
          <a:bodyPr/>
          <a:lstStyle/>
          <a:p>
            <a:r>
              <a:rPr lang="en-US" dirty="0"/>
              <a:t>Which learning process should be used for:</a:t>
            </a:r>
          </a:p>
          <a:p>
            <a:pPr lvl="1"/>
            <a:r>
              <a:rPr lang="en-US" dirty="0"/>
              <a:t>Learning vocabulary in a second language</a:t>
            </a:r>
          </a:p>
          <a:p>
            <a:pPr lvl="1"/>
            <a:r>
              <a:rPr lang="en-US" dirty="0"/>
              <a:t>Learning when to use grammatical forms in a first language</a:t>
            </a:r>
          </a:p>
          <a:p>
            <a:pPr lvl="1"/>
            <a:r>
              <a:rPr lang="en-US" dirty="0"/>
              <a:t>Learning when to use different politeness forms in a second language </a:t>
            </a:r>
          </a:p>
        </p:txBody>
      </p:sp>
    </p:spTree>
    <p:extLst>
      <p:ext uri="{BB962C8B-B14F-4D97-AF65-F5344CB8AC3E}">
        <p14:creationId xmlns:p14="http://schemas.microsoft.com/office/powerpoint/2010/main" val="16600146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C461B-AA00-4A7A-83A3-589888661B5D}"/>
              </a:ext>
            </a:extLst>
          </p:cNvPr>
          <p:cNvSpPr>
            <a:spLocks noGrp="1"/>
          </p:cNvSpPr>
          <p:nvPr>
            <p:ph type="title"/>
          </p:nvPr>
        </p:nvSpPr>
        <p:spPr/>
        <p:txBody>
          <a:bodyPr/>
          <a:lstStyle/>
          <a:p>
            <a:r>
              <a:rPr lang="en-US" dirty="0"/>
              <a:t>Applying this model</a:t>
            </a:r>
          </a:p>
        </p:txBody>
      </p:sp>
      <p:sp>
        <p:nvSpPr>
          <p:cNvPr id="3" name="Content Placeholder 2">
            <a:extLst>
              <a:ext uri="{FF2B5EF4-FFF2-40B4-BE49-F238E27FC236}">
                <a16:creationId xmlns:a16="http://schemas.microsoft.com/office/drawing/2014/main" id="{F3820117-9D8A-43BE-8CBE-7D7848BB173E}"/>
              </a:ext>
            </a:extLst>
          </p:cNvPr>
          <p:cNvSpPr>
            <a:spLocks noGrp="1"/>
          </p:cNvSpPr>
          <p:nvPr>
            <p:ph idx="1"/>
          </p:nvPr>
        </p:nvSpPr>
        <p:spPr/>
        <p:txBody>
          <a:bodyPr/>
          <a:lstStyle/>
          <a:p>
            <a:r>
              <a:rPr lang="en-US" dirty="0"/>
              <a:t>Which learning process should be used for:</a:t>
            </a:r>
          </a:p>
          <a:p>
            <a:pPr lvl="1"/>
            <a:r>
              <a:rPr lang="en-US" dirty="0"/>
              <a:t>Learning how to multiply</a:t>
            </a:r>
          </a:p>
          <a:p>
            <a:pPr lvl="1"/>
            <a:r>
              <a:rPr lang="en-US" dirty="0"/>
              <a:t>Learning multiplication tables</a:t>
            </a:r>
          </a:p>
          <a:p>
            <a:pPr lvl="1"/>
            <a:r>
              <a:rPr lang="en-US" dirty="0"/>
              <a:t>Understanding what it means to multiply a fraction</a:t>
            </a:r>
          </a:p>
        </p:txBody>
      </p:sp>
    </p:spTree>
    <p:extLst>
      <p:ext uri="{BB962C8B-B14F-4D97-AF65-F5344CB8AC3E}">
        <p14:creationId xmlns:p14="http://schemas.microsoft.com/office/powerpoint/2010/main" val="26090634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D43D8-D972-4B17-9F9C-85D1113D2BB2}"/>
              </a:ext>
            </a:extLst>
          </p:cNvPr>
          <p:cNvSpPr>
            <a:spLocks noGrp="1"/>
          </p:cNvSpPr>
          <p:nvPr>
            <p:ph type="title"/>
          </p:nvPr>
        </p:nvSpPr>
        <p:spPr/>
        <p:txBody>
          <a:bodyPr/>
          <a:lstStyle/>
          <a:p>
            <a:r>
              <a:rPr lang="en-US" dirty="0"/>
              <a:t>What are other examples of</a:t>
            </a:r>
          </a:p>
        </p:txBody>
      </p:sp>
      <p:sp>
        <p:nvSpPr>
          <p:cNvPr id="3" name="Content Placeholder 2">
            <a:extLst>
              <a:ext uri="{FF2B5EF4-FFF2-40B4-BE49-F238E27FC236}">
                <a16:creationId xmlns:a16="http://schemas.microsoft.com/office/drawing/2014/main" id="{336A2B76-E648-401A-ABBF-39AADDBE8AB2}"/>
              </a:ext>
            </a:extLst>
          </p:cNvPr>
          <p:cNvSpPr>
            <a:spLocks noGrp="1"/>
          </p:cNvSpPr>
          <p:nvPr>
            <p:ph idx="1"/>
          </p:nvPr>
        </p:nvSpPr>
        <p:spPr/>
        <p:txBody>
          <a:bodyPr/>
          <a:lstStyle/>
          <a:p>
            <a:r>
              <a:rPr lang="en-US" dirty="0"/>
              <a:t>Memory and Fluency-Building</a:t>
            </a:r>
          </a:p>
          <a:p>
            <a:r>
              <a:rPr lang="en-US" dirty="0"/>
              <a:t>Induction and Refinement Processes</a:t>
            </a:r>
          </a:p>
          <a:p>
            <a:r>
              <a:rPr lang="en-US" dirty="0"/>
              <a:t>Understanding and Sense-Making</a:t>
            </a:r>
          </a:p>
          <a:p>
            <a:endParaRPr lang="en-US" dirty="0"/>
          </a:p>
        </p:txBody>
      </p:sp>
    </p:spTree>
    <p:extLst>
      <p:ext uri="{BB962C8B-B14F-4D97-AF65-F5344CB8AC3E}">
        <p14:creationId xmlns:p14="http://schemas.microsoft.com/office/powerpoint/2010/main" val="24750175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228C5-8457-4014-9ADA-ADD06A2CE9CA}"/>
              </a:ext>
            </a:extLst>
          </p:cNvPr>
          <p:cNvSpPr>
            <a:spLocks noGrp="1"/>
          </p:cNvSpPr>
          <p:nvPr>
            <p:ph type="title"/>
          </p:nvPr>
        </p:nvSpPr>
        <p:spPr/>
        <p:txBody>
          <a:bodyPr>
            <a:normAutofit fontScale="90000"/>
          </a:bodyPr>
          <a:lstStyle/>
          <a:p>
            <a:r>
              <a:rPr lang="en-US" dirty="0"/>
              <a:t>Which learning process do each of  these instructional principles match?</a:t>
            </a:r>
            <a:br>
              <a:rPr lang="en-US" dirty="0"/>
            </a:br>
            <a:r>
              <a:rPr lang="en-US" dirty="0"/>
              <a:t>(Define then match)</a:t>
            </a:r>
          </a:p>
        </p:txBody>
      </p:sp>
      <p:sp>
        <p:nvSpPr>
          <p:cNvPr id="3" name="Content Placeholder 2">
            <a:extLst>
              <a:ext uri="{FF2B5EF4-FFF2-40B4-BE49-F238E27FC236}">
                <a16:creationId xmlns:a16="http://schemas.microsoft.com/office/drawing/2014/main" id="{B2EF90D9-6742-44EE-B067-251700A2CD59}"/>
              </a:ext>
            </a:extLst>
          </p:cNvPr>
          <p:cNvSpPr>
            <a:spLocks noGrp="1"/>
          </p:cNvSpPr>
          <p:nvPr>
            <p:ph idx="1"/>
          </p:nvPr>
        </p:nvSpPr>
        <p:spPr>
          <a:xfrm>
            <a:off x="4234375" y="2179637"/>
            <a:ext cx="4724400" cy="4525963"/>
          </a:xfrm>
        </p:spPr>
        <p:txBody>
          <a:bodyPr>
            <a:normAutofit fontScale="92500"/>
          </a:bodyPr>
          <a:lstStyle/>
          <a:p>
            <a:pPr marL="0" indent="0">
              <a:buNone/>
            </a:pPr>
            <a:r>
              <a:rPr lang="en-US" dirty="0"/>
              <a:t>INSTRUCTIONAL PRINCIPLE</a:t>
            </a:r>
          </a:p>
          <a:p>
            <a:r>
              <a:rPr lang="en-US" dirty="0"/>
              <a:t>Accountable talk</a:t>
            </a:r>
          </a:p>
          <a:p>
            <a:r>
              <a:rPr lang="en-US" dirty="0"/>
              <a:t>Feature focusing</a:t>
            </a:r>
          </a:p>
          <a:p>
            <a:r>
              <a:rPr lang="en-US" dirty="0"/>
              <a:t>Spacing and testing</a:t>
            </a:r>
          </a:p>
          <a:p>
            <a:r>
              <a:rPr lang="en-US" dirty="0"/>
              <a:t>Timely feedback</a:t>
            </a:r>
          </a:p>
          <a:p>
            <a:r>
              <a:rPr lang="en-US" dirty="0"/>
              <a:t>Optimized scheduling</a:t>
            </a:r>
          </a:p>
          <a:p>
            <a:r>
              <a:rPr lang="en-US" dirty="0"/>
              <a:t>Worked examples</a:t>
            </a:r>
          </a:p>
          <a:p>
            <a:r>
              <a:rPr lang="en-US" dirty="0"/>
              <a:t>Prompted self-explanation</a:t>
            </a:r>
          </a:p>
          <a:p>
            <a:endParaRPr lang="en-US" dirty="0"/>
          </a:p>
        </p:txBody>
      </p:sp>
      <p:sp>
        <p:nvSpPr>
          <p:cNvPr id="6" name="Content Placeholder 2">
            <a:extLst>
              <a:ext uri="{FF2B5EF4-FFF2-40B4-BE49-F238E27FC236}">
                <a16:creationId xmlns:a16="http://schemas.microsoft.com/office/drawing/2014/main" id="{7DBB0DEC-AE2F-45FE-B9A4-DD40DD9CF6E6}"/>
              </a:ext>
            </a:extLst>
          </p:cNvPr>
          <p:cNvSpPr txBox="1">
            <a:spLocks/>
          </p:cNvSpPr>
          <p:nvPr/>
        </p:nvSpPr>
        <p:spPr>
          <a:xfrm>
            <a:off x="453683" y="2179637"/>
            <a:ext cx="3505200" cy="4525963"/>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dirty="0"/>
              <a:t>LEARNING PROCESS</a:t>
            </a:r>
          </a:p>
          <a:p>
            <a:r>
              <a:rPr lang="en-US" dirty="0"/>
              <a:t>Memory and Fluency-Building</a:t>
            </a:r>
          </a:p>
          <a:p>
            <a:r>
              <a:rPr lang="en-US" dirty="0"/>
              <a:t>Induction and Refinement Processes</a:t>
            </a:r>
          </a:p>
          <a:p>
            <a:r>
              <a:rPr lang="en-US" dirty="0"/>
              <a:t>Understanding and Sense-Making</a:t>
            </a:r>
          </a:p>
          <a:p>
            <a:endParaRPr lang="en-US" dirty="0"/>
          </a:p>
        </p:txBody>
      </p:sp>
    </p:spTree>
    <p:extLst>
      <p:ext uri="{BB962C8B-B14F-4D97-AF65-F5344CB8AC3E}">
        <p14:creationId xmlns:p14="http://schemas.microsoft.com/office/powerpoint/2010/main" val="27641532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47F8D-433E-40F0-A06C-8472CF78AC16}"/>
              </a:ext>
            </a:extLst>
          </p:cNvPr>
          <p:cNvSpPr>
            <a:spLocks noGrp="1"/>
          </p:cNvSpPr>
          <p:nvPr>
            <p:ph type="title"/>
          </p:nvPr>
        </p:nvSpPr>
        <p:spPr/>
        <p:txBody>
          <a:bodyPr>
            <a:normAutofit fontScale="90000"/>
          </a:bodyPr>
          <a:lstStyle/>
          <a:p>
            <a:r>
              <a:rPr lang="en-US" dirty="0"/>
              <a:t>Attempt to match instructional principles to learning domains (incomplete)</a:t>
            </a:r>
          </a:p>
        </p:txBody>
      </p:sp>
      <p:pic>
        <p:nvPicPr>
          <p:cNvPr id="7" name="Picture 6">
            <a:extLst>
              <a:ext uri="{FF2B5EF4-FFF2-40B4-BE49-F238E27FC236}">
                <a16:creationId xmlns:a16="http://schemas.microsoft.com/office/drawing/2014/main" id="{2595DC31-868D-4961-A68F-8800ACAF59A2}"/>
              </a:ext>
            </a:extLst>
          </p:cNvPr>
          <p:cNvPicPr>
            <a:picLocks noChangeAspect="1"/>
          </p:cNvPicPr>
          <p:nvPr/>
        </p:nvPicPr>
        <p:blipFill>
          <a:blip r:embed="rId2"/>
          <a:stretch>
            <a:fillRect/>
          </a:stretch>
        </p:blipFill>
        <p:spPr>
          <a:xfrm>
            <a:off x="1128712" y="2057400"/>
            <a:ext cx="6886575" cy="4676775"/>
          </a:xfrm>
          <a:prstGeom prst="rect">
            <a:avLst/>
          </a:prstGeom>
        </p:spPr>
      </p:pic>
    </p:spTree>
    <p:extLst>
      <p:ext uri="{BB962C8B-B14F-4D97-AF65-F5344CB8AC3E}">
        <p14:creationId xmlns:p14="http://schemas.microsoft.com/office/powerpoint/2010/main" val="2602640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97F47-BE33-4094-8219-5077E187F980}"/>
              </a:ext>
            </a:extLst>
          </p:cNvPr>
          <p:cNvSpPr>
            <a:spLocks noGrp="1"/>
          </p:cNvSpPr>
          <p:nvPr>
            <p:ph type="title"/>
          </p:nvPr>
        </p:nvSpPr>
        <p:spPr/>
        <p:txBody>
          <a:bodyPr>
            <a:normAutofit/>
          </a:bodyPr>
          <a:lstStyle/>
          <a:p>
            <a:r>
              <a:rPr lang="en-US" dirty="0"/>
              <a:t>Why incomplete?</a:t>
            </a:r>
          </a:p>
        </p:txBody>
      </p:sp>
      <p:sp>
        <p:nvSpPr>
          <p:cNvPr id="3" name="Content Placeholder 2">
            <a:extLst>
              <a:ext uri="{FF2B5EF4-FFF2-40B4-BE49-F238E27FC236}">
                <a16:creationId xmlns:a16="http://schemas.microsoft.com/office/drawing/2014/main" id="{1D317975-FF62-47EB-9901-9AF72902884D}"/>
              </a:ext>
            </a:extLst>
          </p:cNvPr>
          <p:cNvSpPr>
            <a:spLocks noGrp="1"/>
          </p:cNvSpPr>
          <p:nvPr>
            <p:ph idx="1"/>
          </p:nvPr>
        </p:nvSpPr>
        <p:spPr/>
        <p:txBody>
          <a:bodyPr/>
          <a:lstStyle/>
          <a:p>
            <a:r>
              <a:rPr lang="en-US" dirty="0"/>
              <a:t>The center grant ended</a:t>
            </a:r>
          </a:p>
          <a:p>
            <a:r>
              <a:rPr lang="en-US" dirty="0"/>
              <a:t>A lot of people have used the ideas in this paper</a:t>
            </a:r>
          </a:p>
          <a:p>
            <a:r>
              <a:rPr lang="en-US" dirty="0"/>
              <a:t>But no one has really tried to continue or take forward the framework</a:t>
            </a:r>
          </a:p>
          <a:p>
            <a:endParaRPr lang="en-US" dirty="0"/>
          </a:p>
          <a:p>
            <a:r>
              <a:rPr lang="en-US" dirty="0"/>
              <a:t>Why?</a:t>
            </a:r>
          </a:p>
        </p:txBody>
      </p:sp>
    </p:spTree>
    <p:extLst>
      <p:ext uri="{BB962C8B-B14F-4D97-AF65-F5344CB8AC3E}">
        <p14:creationId xmlns:p14="http://schemas.microsoft.com/office/powerpoint/2010/main" val="1297123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Koedinger’s claim</a:t>
            </a:r>
          </a:p>
        </p:txBody>
      </p:sp>
      <p:sp>
        <p:nvSpPr>
          <p:cNvPr id="3" name="Content Placeholder 2"/>
          <p:cNvSpPr>
            <a:spLocks noGrp="1"/>
          </p:cNvSpPr>
          <p:nvPr>
            <p:ph idx="1"/>
          </p:nvPr>
        </p:nvSpPr>
        <p:spPr/>
        <p:txBody>
          <a:bodyPr/>
          <a:lstStyle/>
          <a:p>
            <a:r>
              <a:rPr lang="en-US" dirty="0"/>
              <a:t>“Theories are like tooth brushes – no one wants to use someone else’s” -- Koedinger</a:t>
            </a:r>
          </a:p>
        </p:txBody>
      </p:sp>
      <p:pic>
        <p:nvPicPr>
          <p:cNvPr id="1026" name="Picture 2" descr="https://www.cs.cmu.edu/sites/default/files/SCS_Koedinger_2014_010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8635" y="4318416"/>
            <a:ext cx="3345365"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71042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AC311-FF2E-49BD-B97A-F947C960F804}"/>
              </a:ext>
            </a:extLst>
          </p:cNvPr>
          <p:cNvSpPr>
            <a:spLocks noGrp="1"/>
          </p:cNvSpPr>
          <p:nvPr>
            <p:ph type="title"/>
          </p:nvPr>
        </p:nvSpPr>
        <p:spPr/>
        <p:txBody>
          <a:bodyPr>
            <a:normAutofit fontScale="90000"/>
          </a:bodyPr>
          <a:lstStyle/>
          <a:p>
            <a:r>
              <a:rPr lang="en-US" dirty="0"/>
              <a:t>Is a framework like KLI useful for instructional design?</a:t>
            </a:r>
          </a:p>
        </p:txBody>
      </p:sp>
      <p:sp>
        <p:nvSpPr>
          <p:cNvPr id="3" name="Content Placeholder 2">
            <a:extLst>
              <a:ext uri="{FF2B5EF4-FFF2-40B4-BE49-F238E27FC236}">
                <a16:creationId xmlns:a16="http://schemas.microsoft.com/office/drawing/2014/main" id="{10AD9FFB-2DB4-4273-9273-93F17B7C38A2}"/>
              </a:ext>
            </a:extLst>
          </p:cNvPr>
          <p:cNvSpPr>
            <a:spLocks noGrp="1"/>
          </p:cNvSpPr>
          <p:nvPr>
            <p:ph idx="1"/>
          </p:nvPr>
        </p:nvSpPr>
        <p:spPr/>
        <p:txBody>
          <a:bodyPr/>
          <a:lstStyle/>
          <a:p>
            <a:r>
              <a:rPr lang="en-US" dirty="0"/>
              <a:t>Your thoughts?</a:t>
            </a:r>
          </a:p>
        </p:txBody>
      </p:sp>
    </p:spTree>
    <p:extLst>
      <p:ext uri="{BB962C8B-B14F-4D97-AF65-F5344CB8AC3E}">
        <p14:creationId xmlns:p14="http://schemas.microsoft.com/office/powerpoint/2010/main" val="39926216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C0038-B797-4E85-B299-7AC9D11804C9}"/>
              </a:ext>
            </a:extLst>
          </p:cNvPr>
          <p:cNvSpPr>
            <a:spLocks noGrp="1"/>
          </p:cNvSpPr>
          <p:nvPr>
            <p:ph type="title"/>
          </p:nvPr>
        </p:nvSpPr>
        <p:spPr/>
        <p:txBody>
          <a:bodyPr/>
          <a:lstStyle/>
          <a:p>
            <a:r>
              <a:rPr lang="en-US" dirty="0"/>
              <a:t>Final thoughts</a:t>
            </a:r>
            <a:r>
              <a:rPr lang="en-US"/>
              <a:t>/comments?</a:t>
            </a:r>
          </a:p>
        </p:txBody>
      </p:sp>
      <p:sp>
        <p:nvSpPr>
          <p:cNvPr id="3" name="Content Placeholder 2">
            <a:extLst>
              <a:ext uri="{FF2B5EF4-FFF2-40B4-BE49-F238E27FC236}">
                <a16:creationId xmlns:a16="http://schemas.microsoft.com/office/drawing/2014/main" id="{7AAF424E-E2DA-4AE6-BA4E-1C15F7CB9BF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91805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30036-E129-41E2-9232-A0386DB1C562}"/>
              </a:ext>
            </a:extLst>
          </p:cNvPr>
          <p:cNvSpPr>
            <a:spLocks noGrp="1"/>
          </p:cNvSpPr>
          <p:nvPr>
            <p:ph type="title"/>
          </p:nvPr>
        </p:nvSpPr>
        <p:spPr/>
        <p:txBody>
          <a:bodyPr>
            <a:normAutofit fontScale="90000"/>
          </a:bodyPr>
          <a:lstStyle/>
          <a:p>
            <a:r>
              <a:rPr lang="en-US" dirty="0"/>
              <a:t>An overly-brief history of </a:t>
            </a:r>
            <a:br>
              <a:rPr lang="en-US" dirty="0"/>
            </a:br>
            <a:r>
              <a:rPr lang="en-US" dirty="0"/>
              <a:t>intelligent tutoring systems</a:t>
            </a:r>
          </a:p>
        </p:txBody>
      </p:sp>
      <p:sp>
        <p:nvSpPr>
          <p:cNvPr id="3" name="Content Placeholder 2">
            <a:extLst>
              <a:ext uri="{FF2B5EF4-FFF2-40B4-BE49-F238E27FC236}">
                <a16:creationId xmlns:a16="http://schemas.microsoft.com/office/drawing/2014/main" id="{A7F8775D-6A6C-4A4D-98BD-D6ABF843C13D}"/>
              </a:ext>
            </a:extLst>
          </p:cNvPr>
          <p:cNvSpPr>
            <a:spLocks noGrp="1"/>
          </p:cNvSpPr>
          <p:nvPr>
            <p:ph idx="1"/>
          </p:nvPr>
        </p:nvSpPr>
        <p:spPr/>
        <p:txBody>
          <a:bodyPr>
            <a:normAutofit fontScale="92500" lnSpcReduction="10000"/>
          </a:bodyPr>
          <a:lstStyle/>
          <a:p>
            <a:r>
              <a:rPr lang="en-US" dirty="0"/>
              <a:t>Programmed instruction machines, 1924</a:t>
            </a:r>
          </a:p>
          <a:p>
            <a:r>
              <a:rPr lang="en-US" dirty="0"/>
              <a:t>PLATO, 1959</a:t>
            </a:r>
          </a:p>
          <a:p>
            <a:r>
              <a:rPr lang="en-US" dirty="0"/>
              <a:t>SCHOLAR, 1970</a:t>
            </a:r>
          </a:p>
          <a:p>
            <a:r>
              <a:rPr lang="en-US" dirty="0"/>
              <a:t>Book by Wenger, 1987</a:t>
            </a:r>
          </a:p>
          <a:p>
            <a:pPr lvl="1"/>
            <a:r>
              <a:rPr lang="en-US" dirty="0"/>
              <a:t>The same Wenger!</a:t>
            </a:r>
          </a:p>
          <a:p>
            <a:r>
              <a:rPr lang="en-US" dirty="0"/>
              <a:t>AI Winter hits Intelligent Tutors, late 1980s</a:t>
            </a:r>
          </a:p>
          <a:p>
            <a:r>
              <a:rPr lang="en-US" dirty="0"/>
              <a:t>Intelligent Tutoring Goes to School in the Big City, 1997</a:t>
            </a:r>
          </a:p>
          <a:p>
            <a:r>
              <a:rPr lang="en-US" dirty="0"/>
              <a:t>Wide-spread scaling, 2000-2021</a:t>
            </a:r>
          </a:p>
          <a:p>
            <a:endParaRPr lang="en-US" dirty="0"/>
          </a:p>
        </p:txBody>
      </p:sp>
    </p:spTree>
    <p:extLst>
      <p:ext uri="{BB962C8B-B14F-4D97-AF65-F5344CB8AC3E}">
        <p14:creationId xmlns:p14="http://schemas.microsoft.com/office/powerpoint/2010/main" val="361745724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FC0EF-B12C-44FF-B7A1-F0E098A4CF27}"/>
              </a:ext>
            </a:extLst>
          </p:cNvPr>
          <p:cNvSpPr>
            <a:spLocks noGrp="1"/>
          </p:cNvSpPr>
          <p:nvPr>
            <p:ph type="title"/>
          </p:nvPr>
        </p:nvSpPr>
        <p:spPr/>
        <p:txBody>
          <a:bodyPr/>
          <a:lstStyle/>
          <a:p>
            <a:r>
              <a:rPr lang="en-US" dirty="0"/>
              <a:t>Thanksgiving </a:t>
            </a:r>
            <a:r>
              <a:rPr lang="en-US"/>
              <a:t>Wednesday class</a:t>
            </a:r>
            <a:endParaRPr lang="en-US" dirty="0"/>
          </a:p>
        </p:txBody>
      </p:sp>
      <p:sp>
        <p:nvSpPr>
          <p:cNvPr id="3" name="Content Placeholder 2">
            <a:extLst>
              <a:ext uri="{FF2B5EF4-FFF2-40B4-BE49-F238E27FC236}">
                <a16:creationId xmlns:a16="http://schemas.microsoft.com/office/drawing/2014/main" id="{614B0E61-2CB2-4311-95DB-53083814793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36164348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Upcoming Classes</a:t>
            </a:r>
          </a:p>
        </p:txBody>
      </p:sp>
      <p:sp>
        <p:nvSpPr>
          <p:cNvPr id="3" name="Content Placeholder 2"/>
          <p:cNvSpPr>
            <a:spLocks noGrp="1"/>
          </p:cNvSpPr>
          <p:nvPr>
            <p:ph idx="1"/>
          </p:nvPr>
        </p:nvSpPr>
        <p:spPr>
          <a:xfrm>
            <a:off x="457200" y="1600200"/>
            <a:ext cx="8534400" cy="5105400"/>
          </a:xfrm>
        </p:spPr>
        <p:txBody>
          <a:bodyPr>
            <a:normAutofit/>
          </a:bodyPr>
          <a:lstStyle/>
          <a:p>
            <a:r>
              <a:rPr lang="en-US" dirty="0"/>
              <a:t>11/5: Learning in a Digitally Connected World</a:t>
            </a:r>
          </a:p>
          <a:p>
            <a:r>
              <a:rPr lang="en-US" dirty="0"/>
              <a:t>11/12: Identity and Culture</a:t>
            </a:r>
          </a:p>
          <a:p>
            <a:r>
              <a:rPr lang="en-US" dirty="0"/>
              <a:t>11/15: Essay due</a:t>
            </a:r>
          </a:p>
          <a:p>
            <a:r>
              <a:rPr lang="en-US" dirty="0"/>
              <a:t>11/19: Motivation and Engagement</a:t>
            </a:r>
          </a:p>
        </p:txBody>
      </p:sp>
    </p:spTree>
    <p:extLst>
      <p:ext uri="{BB962C8B-B14F-4D97-AF65-F5344CB8AC3E}">
        <p14:creationId xmlns:p14="http://schemas.microsoft.com/office/powerpoint/2010/main" val="1643826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A2989-1D94-4BFC-9B09-DF912CA0B98E}"/>
              </a:ext>
            </a:extLst>
          </p:cNvPr>
          <p:cNvSpPr>
            <a:spLocks noGrp="1"/>
          </p:cNvSpPr>
          <p:nvPr>
            <p:ph type="title"/>
          </p:nvPr>
        </p:nvSpPr>
        <p:spPr/>
        <p:txBody>
          <a:bodyPr/>
          <a:lstStyle/>
          <a:p>
            <a:r>
              <a:rPr lang="en-US" dirty="0"/>
              <a:t>AI Winter</a:t>
            </a:r>
          </a:p>
        </p:txBody>
      </p:sp>
      <p:sp>
        <p:nvSpPr>
          <p:cNvPr id="3" name="Content Placeholder 2">
            <a:extLst>
              <a:ext uri="{FF2B5EF4-FFF2-40B4-BE49-F238E27FC236}">
                <a16:creationId xmlns:a16="http://schemas.microsoft.com/office/drawing/2014/main" id="{52651952-9336-4326-A5D3-DAB39C6257F0}"/>
              </a:ext>
            </a:extLst>
          </p:cNvPr>
          <p:cNvSpPr>
            <a:spLocks noGrp="1"/>
          </p:cNvSpPr>
          <p:nvPr>
            <p:ph idx="1"/>
          </p:nvPr>
        </p:nvSpPr>
        <p:spPr/>
        <p:txBody>
          <a:bodyPr/>
          <a:lstStyle/>
          <a:p>
            <a:r>
              <a:rPr lang="en-US" dirty="0"/>
              <a:t>A period when the AI methods of the 1970s and early 1980s were largely agreed to have failed</a:t>
            </a:r>
          </a:p>
          <a:p>
            <a:pPr lvl="1"/>
            <a:r>
              <a:rPr lang="en-US" dirty="0"/>
              <a:t>Based on formal logic and formal reasoning</a:t>
            </a:r>
          </a:p>
          <a:p>
            <a:pPr lvl="1"/>
            <a:endParaRPr lang="en-US" dirty="0"/>
          </a:p>
          <a:p>
            <a:r>
              <a:rPr lang="en-US" dirty="0"/>
              <a:t>Replaced by more statistical, bottom-up approaches</a:t>
            </a:r>
          </a:p>
          <a:p>
            <a:pPr lvl="1"/>
            <a:r>
              <a:rPr lang="en-US" dirty="0"/>
              <a:t>Aka machine learning</a:t>
            </a:r>
          </a:p>
        </p:txBody>
      </p:sp>
    </p:spTree>
    <p:extLst>
      <p:ext uri="{BB962C8B-B14F-4D97-AF65-F5344CB8AC3E}">
        <p14:creationId xmlns:p14="http://schemas.microsoft.com/office/powerpoint/2010/main" val="2630369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A2989-1D94-4BFC-9B09-DF912CA0B98E}"/>
              </a:ext>
            </a:extLst>
          </p:cNvPr>
          <p:cNvSpPr>
            <a:spLocks noGrp="1"/>
          </p:cNvSpPr>
          <p:nvPr>
            <p:ph type="title"/>
          </p:nvPr>
        </p:nvSpPr>
        <p:spPr/>
        <p:txBody>
          <a:bodyPr/>
          <a:lstStyle/>
          <a:p>
            <a:r>
              <a:rPr lang="en-US" dirty="0"/>
              <a:t>AI Winter in Adaptive Learning</a:t>
            </a:r>
          </a:p>
        </p:txBody>
      </p:sp>
      <p:sp>
        <p:nvSpPr>
          <p:cNvPr id="3" name="Content Placeholder 2">
            <a:extLst>
              <a:ext uri="{FF2B5EF4-FFF2-40B4-BE49-F238E27FC236}">
                <a16:creationId xmlns:a16="http://schemas.microsoft.com/office/drawing/2014/main" id="{52651952-9336-4326-A5D3-DAB39C6257F0}"/>
              </a:ext>
            </a:extLst>
          </p:cNvPr>
          <p:cNvSpPr>
            <a:spLocks noGrp="1"/>
          </p:cNvSpPr>
          <p:nvPr>
            <p:ph idx="1"/>
          </p:nvPr>
        </p:nvSpPr>
        <p:spPr>
          <a:xfrm>
            <a:off x="457200" y="1600200"/>
            <a:ext cx="8229600" cy="4983162"/>
          </a:xfrm>
        </p:spPr>
        <p:txBody>
          <a:bodyPr>
            <a:normAutofit/>
          </a:bodyPr>
          <a:lstStyle/>
          <a:p>
            <a:r>
              <a:rPr lang="en-US" dirty="0"/>
              <a:t>Field almost entirely disappeared in USA</a:t>
            </a:r>
          </a:p>
          <a:p>
            <a:pPr lvl="1"/>
            <a:r>
              <a:rPr lang="en-US" dirty="0"/>
              <a:t>Remnant laboratories in Pittsburgh, Amherst</a:t>
            </a:r>
          </a:p>
          <a:p>
            <a:pPr lvl="1"/>
            <a:r>
              <a:rPr lang="en-US" dirty="0"/>
              <a:t>Wenger’s book on ITS was </a:t>
            </a:r>
          </a:p>
          <a:p>
            <a:pPr lvl="2"/>
            <a:r>
              <a:rPr lang="en-US" dirty="0"/>
              <a:t>written before AI winter </a:t>
            </a:r>
          </a:p>
          <a:p>
            <a:pPr lvl="2"/>
            <a:r>
              <a:rPr lang="en-US" dirty="0"/>
              <a:t>published in the middle of AI winter</a:t>
            </a:r>
          </a:p>
          <a:p>
            <a:pPr lvl="2"/>
            <a:r>
              <a:rPr lang="en-US" dirty="0"/>
              <a:t>mocked CMU researchers (the first group that scaled!) for using cognitive psychology instead of proper computer science</a:t>
            </a:r>
          </a:p>
          <a:p>
            <a:pPr lvl="2"/>
            <a:endParaRPr lang="en-US" dirty="0"/>
          </a:p>
          <a:p>
            <a:r>
              <a:rPr lang="en-US" dirty="0"/>
              <a:t>Field almost entirely survived in UK</a:t>
            </a:r>
          </a:p>
        </p:txBody>
      </p:sp>
    </p:spTree>
    <p:extLst>
      <p:ext uri="{BB962C8B-B14F-4D97-AF65-F5344CB8AC3E}">
        <p14:creationId xmlns:p14="http://schemas.microsoft.com/office/powerpoint/2010/main" val="802388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A2989-1D94-4BFC-9B09-DF912CA0B98E}"/>
              </a:ext>
            </a:extLst>
          </p:cNvPr>
          <p:cNvSpPr>
            <a:spLocks noGrp="1"/>
          </p:cNvSpPr>
          <p:nvPr>
            <p:ph type="title"/>
          </p:nvPr>
        </p:nvSpPr>
        <p:spPr/>
        <p:txBody>
          <a:bodyPr/>
          <a:lstStyle/>
          <a:p>
            <a:r>
              <a:rPr lang="en-US" dirty="0"/>
              <a:t>Scaling Adaptive Learning</a:t>
            </a:r>
          </a:p>
        </p:txBody>
      </p:sp>
      <p:sp>
        <p:nvSpPr>
          <p:cNvPr id="3" name="Content Placeholder 2">
            <a:extLst>
              <a:ext uri="{FF2B5EF4-FFF2-40B4-BE49-F238E27FC236}">
                <a16:creationId xmlns:a16="http://schemas.microsoft.com/office/drawing/2014/main" id="{52651952-9336-4326-A5D3-DAB39C6257F0}"/>
              </a:ext>
            </a:extLst>
          </p:cNvPr>
          <p:cNvSpPr>
            <a:spLocks noGrp="1"/>
          </p:cNvSpPr>
          <p:nvPr>
            <p:ph idx="1"/>
          </p:nvPr>
        </p:nvSpPr>
        <p:spPr/>
        <p:txBody>
          <a:bodyPr/>
          <a:lstStyle/>
          <a:p>
            <a:r>
              <a:rPr lang="en-US" b="0" i="0" dirty="0">
                <a:solidFill>
                  <a:srgbClr val="222222"/>
                </a:solidFill>
                <a:effectLst/>
              </a:rPr>
              <a:t>Koedinger, K. R., Anderson, J. R., Hadley, W. H., &amp; Mark, M. A. (1997). Intelligent tutoring goes to school in the big city. </a:t>
            </a:r>
            <a:r>
              <a:rPr lang="en-US" b="0" i="1" dirty="0">
                <a:solidFill>
                  <a:srgbClr val="222222"/>
                </a:solidFill>
                <a:effectLst/>
              </a:rPr>
              <a:t>International Journal of Artificial Intelligence in Education</a:t>
            </a:r>
            <a:r>
              <a:rPr lang="en-US" b="0" i="0" dirty="0">
                <a:solidFill>
                  <a:srgbClr val="222222"/>
                </a:solidFill>
                <a:effectLst/>
              </a:rPr>
              <a:t>, </a:t>
            </a:r>
            <a:r>
              <a:rPr lang="en-US" b="0" i="1" dirty="0">
                <a:solidFill>
                  <a:srgbClr val="222222"/>
                </a:solidFill>
                <a:effectLst/>
              </a:rPr>
              <a:t>8</a:t>
            </a:r>
            <a:r>
              <a:rPr lang="en-US" b="0" i="0" dirty="0">
                <a:solidFill>
                  <a:srgbClr val="222222"/>
                </a:solidFill>
                <a:effectLst/>
              </a:rPr>
              <a:t>(1), 30-43.</a:t>
            </a:r>
          </a:p>
          <a:p>
            <a:endParaRPr lang="en-US" dirty="0">
              <a:solidFill>
                <a:srgbClr val="222222"/>
              </a:solidFill>
              <a:latin typeface="Arial" panose="020B0604020202020204" pitchFamily="34" charset="0"/>
            </a:endParaRPr>
          </a:p>
          <a:p>
            <a:r>
              <a:rPr lang="en-US" dirty="0"/>
              <a:t>Landmark paper reporting quasi-experiment evaluating full-year ITS use in urban schools</a:t>
            </a:r>
          </a:p>
          <a:p>
            <a:endParaRPr lang="en-US" dirty="0"/>
          </a:p>
        </p:txBody>
      </p:sp>
    </p:spTree>
    <p:extLst>
      <p:ext uri="{BB962C8B-B14F-4D97-AF65-F5344CB8AC3E}">
        <p14:creationId xmlns:p14="http://schemas.microsoft.com/office/powerpoint/2010/main" val="942842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A2989-1D94-4BFC-9B09-DF912CA0B98E}"/>
              </a:ext>
            </a:extLst>
          </p:cNvPr>
          <p:cNvSpPr>
            <a:spLocks noGrp="1"/>
          </p:cNvSpPr>
          <p:nvPr>
            <p:ph type="title"/>
          </p:nvPr>
        </p:nvSpPr>
        <p:spPr/>
        <p:txBody>
          <a:bodyPr/>
          <a:lstStyle/>
          <a:p>
            <a:r>
              <a:rPr lang="en-US" dirty="0"/>
              <a:t>Scaling Adaptive Learning</a:t>
            </a:r>
          </a:p>
        </p:txBody>
      </p:sp>
      <p:sp>
        <p:nvSpPr>
          <p:cNvPr id="3" name="Content Placeholder 2">
            <a:extLst>
              <a:ext uri="{FF2B5EF4-FFF2-40B4-BE49-F238E27FC236}">
                <a16:creationId xmlns:a16="http://schemas.microsoft.com/office/drawing/2014/main" id="{52651952-9336-4326-A5D3-DAB39C6257F0}"/>
              </a:ext>
            </a:extLst>
          </p:cNvPr>
          <p:cNvSpPr>
            <a:spLocks noGrp="1"/>
          </p:cNvSpPr>
          <p:nvPr>
            <p:ph idx="1"/>
          </p:nvPr>
        </p:nvSpPr>
        <p:spPr/>
        <p:txBody>
          <a:bodyPr>
            <a:normAutofit lnSpcReduction="10000"/>
          </a:bodyPr>
          <a:lstStyle/>
          <a:p>
            <a:r>
              <a:rPr lang="en-US" b="0" i="0" dirty="0">
                <a:solidFill>
                  <a:srgbClr val="222222"/>
                </a:solidFill>
                <a:effectLst/>
              </a:rPr>
              <a:t>Cognitive Tutor quickly scaled to hundreds of thousands of students in USA</a:t>
            </a:r>
          </a:p>
          <a:p>
            <a:endParaRPr lang="en-US" dirty="0">
              <a:solidFill>
                <a:srgbClr val="222222"/>
              </a:solidFill>
            </a:endParaRPr>
          </a:p>
          <a:p>
            <a:r>
              <a:rPr lang="en-US" dirty="0">
                <a:solidFill>
                  <a:srgbClr val="222222"/>
                </a:solidFill>
              </a:rPr>
              <a:t>Joined in scale-up by ALEKS, and then several other systems</a:t>
            </a:r>
            <a:endParaRPr lang="en-US" dirty="0"/>
          </a:p>
          <a:p>
            <a:endParaRPr lang="en-US" dirty="0"/>
          </a:p>
          <a:p>
            <a:r>
              <a:rPr lang="en-US" dirty="0"/>
              <a:t>Today: many adaptive learning systems used by hundreds of thousands of students (or more)</a:t>
            </a:r>
          </a:p>
        </p:txBody>
      </p:sp>
    </p:spTree>
    <p:extLst>
      <p:ext uri="{BB962C8B-B14F-4D97-AF65-F5344CB8AC3E}">
        <p14:creationId xmlns:p14="http://schemas.microsoft.com/office/powerpoint/2010/main" val="30382259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1460</Words>
  <Application>Microsoft Office PowerPoint</Application>
  <PresentationFormat>On-screen Show (4:3)</PresentationFormat>
  <Paragraphs>205</Paragraphs>
  <Slides>51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51</vt:i4>
      </vt:variant>
    </vt:vector>
  </HeadingPairs>
  <TitlesOfParts>
    <vt:vector size="54" baseType="lpstr">
      <vt:lpstr>Arial</vt:lpstr>
      <vt:lpstr>Calibri</vt:lpstr>
      <vt:lpstr>Office Theme</vt:lpstr>
      <vt:lpstr>Foundations of  Teaching and Learning</vt:lpstr>
      <vt:lpstr>Any questions about essay due Nov 15?</vt:lpstr>
      <vt:lpstr>Adaptive Learning</vt:lpstr>
      <vt:lpstr>Intelligent Tutoring System</vt:lpstr>
      <vt:lpstr>An overly-brief history of  intelligent tutoring systems</vt:lpstr>
      <vt:lpstr>AI Winter</vt:lpstr>
      <vt:lpstr>AI Winter in Adaptive Learning</vt:lpstr>
      <vt:lpstr>Scaling Adaptive Learning</vt:lpstr>
      <vt:lpstr>Scaling Adaptive Learning</vt:lpstr>
      <vt:lpstr>Curious Fact</vt:lpstr>
      <vt:lpstr>What characterizes these systems?</vt:lpstr>
      <vt:lpstr>Kurt Van Lehn</vt:lpstr>
      <vt:lpstr>Outer and Inner Loops (VanLehn, 2006)</vt:lpstr>
      <vt:lpstr>Outer and Inner Loops (VanLehn, 2006)</vt:lpstr>
      <vt:lpstr>A lot of possibilities buried in this model</vt:lpstr>
      <vt:lpstr>Going even deeper (VanLehn, 2011)</vt:lpstr>
      <vt:lpstr>Average Effectiveness? (VanLehn, 2011)</vt:lpstr>
      <vt:lpstr>Let’s categorize the systems in the readings</vt:lpstr>
      <vt:lpstr>Let’s categorize some  systems from the readings</vt:lpstr>
      <vt:lpstr>Questions? Comments?</vt:lpstr>
      <vt:lpstr>How did context affect the  design or use of these systems?</vt:lpstr>
      <vt:lpstr>What is the role of the teacher in using adaptive learning technologies?</vt:lpstr>
      <vt:lpstr>What strategies can/should teachers use when using these technologies?</vt:lpstr>
      <vt:lpstr>Guide classroom discussion of homework</vt:lpstr>
      <vt:lpstr>Make instructional decisions in  real-time</vt:lpstr>
      <vt:lpstr>Make instructional interventions faster</vt:lpstr>
      <vt:lpstr>Identify inactive students</vt:lpstr>
      <vt:lpstr>Revise homework materials and activities</vt:lpstr>
      <vt:lpstr>Thoughts? Comments?</vt:lpstr>
      <vt:lpstr>Intelligent Tutoring Systems versus Stupid Tutoring Systems</vt:lpstr>
      <vt:lpstr>Disadvantages of Automated Intervention (Baker, 2016)</vt:lpstr>
      <vt:lpstr>Thoughts? Comments?</vt:lpstr>
      <vt:lpstr>Ken Koedinger</vt:lpstr>
      <vt:lpstr>KLI Framework’s Goal</vt:lpstr>
      <vt:lpstr>Goals</vt:lpstr>
      <vt:lpstr>KLI is a framework</vt:lpstr>
      <vt:lpstr>What is a framework?</vt:lpstr>
      <vt:lpstr>Koedinger, Corbett, Perfetti 2012</vt:lpstr>
      <vt:lpstr>Key Types of Learning Processes (Koedinger et al., 2012)</vt:lpstr>
      <vt:lpstr>PowerPoint Presentation</vt:lpstr>
      <vt:lpstr>Applying this model</vt:lpstr>
      <vt:lpstr>Applying this model</vt:lpstr>
      <vt:lpstr>What are other examples of</vt:lpstr>
      <vt:lpstr>Which learning process do each of  these instructional principles match? (Define then match)</vt:lpstr>
      <vt:lpstr>Attempt to match instructional principles to learning domains (incomplete)</vt:lpstr>
      <vt:lpstr>Why incomplete?</vt:lpstr>
      <vt:lpstr>Koedinger’s claim</vt:lpstr>
      <vt:lpstr>Is a framework like KLI useful for instructional design?</vt:lpstr>
      <vt:lpstr>Final thoughts/comments?</vt:lpstr>
      <vt:lpstr>Thanksgiving Wednesday class</vt:lpstr>
      <vt:lpstr>Upcoming Classes</vt:lpstr>
    </vt:vector>
  </TitlesOfParts>
  <Company>Worcester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Feature Engineering Studio</dc:title>
  <dc:creator>Baker, Ryan Shaun</dc:creator>
  <cp:lastModifiedBy>Baker, Ryan S</cp:lastModifiedBy>
  <cp:revision>392</cp:revision>
  <dcterms:created xsi:type="dcterms:W3CDTF">2013-08-27T11:33:40Z</dcterms:created>
  <dcterms:modified xsi:type="dcterms:W3CDTF">2021-10-26T09:42:14Z</dcterms:modified>
</cp:coreProperties>
</file>