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435" r:id="rId3"/>
    <p:sldId id="436" r:id="rId4"/>
    <p:sldId id="437" r:id="rId5"/>
    <p:sldId id="277" r:id="rId6"/>
    <p:sldId id="330" r:id="rId7"/>
    <p:sldId id="278" r:id="rId8"/>
    <p:sldId id="331" r:id="rId9"/>
    <p:sldId id="280" r:id="rId10"/>
    <p:sldId id="279" r:id="rId11"/>
    <p:sldId id="318" r:id="rId12"/>
    <p:sldId id="319" r:id="rId13"/>
    <p:sldId id="320" r:id="rId14"/>
    <p:sldId id="321" r:id="rId15"/>
    <p:sldId id="288" r:id="rId16"/>
    <p:sldId id="289" r:id="rId17"/>
    <p:sldId id="281" r:id="rId18"/>
    <p:sldId id="283" r:id="rId19"/>
    <p:sldId id="322" r:id="rId20"/>
    <p:sldId id="323" r:id="rId21"/>
    <p:sldId id="284" r:id="rId22"/>
    <p:sldId id="285" r:id="rId23"/>
    <p:sldId id="286" r:id="rId24"/>
    <p:sldId id="287" r:id="rId25"/>
    <p:sldId id="324" r:id="rId26"/>
    <p:sldId id="282" r:id="rId27"/>
    <p:sldId id="290" r:id="rId28"/>
    <p:sldId id="291" r:id="rId29"/>
    <p:sldId id="292" r:id="rId30"/>
    <p:sldId id="293" r:id="rId31"/>
    <p:sldId id="295" r:id="rId32"/>
    <p:sldId id="296" r:id="rId33"/>
    <p:sldId id="297" r:id="rId34"/>
    <p:sldId id="298" r:id="rId35"/>
    <p:sldId id="300" r:id="rId36"/>
    <p:sldId id="301" r:id="rId37"/>
    <p:sldId id="299" r:id="rId38"/>
    <p:sldId id="304" r:id="rId39"/>
    <p:sldId id="305" r:id="rId40"/>
    <p:sldId id="334" r:id="rId41"/>
    <p:sldId id="329" r:id="rId42"/>
    <p:sldId id="327" r:id="rId43"/>
    <p:sldId id="328" r:id="rId44"/>
    <p:sldId id="332" r:id="rId45"/>
    <p:sldId id="333" r:id="rId46"/>
    <p:sldId id="306" r:id="rId47"/>
    <p:sldId id="307" r:id="rId48"/>
    <p:sldId id="308" r:id="rId49"/>
    <p:sldId id="325" r:id="rId50"/>
    <p:sldId id="335" r:id="rId51"/>
    <p:sldId id="336" r:id="rId52"/>
    <p:sldId id="310" r:id="rId53"/>
    <p:sldId id="271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Foundations of </a:t>
            </a:r>
            <a:br>
              <a:rPr lang="en-US" dirty="0"/>
            </a:br>
            <a:r>
              <a:rPr lang="en-US" dirty="0"/>
              <a:t>Teaching and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10, 2021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Usual Reinforcer in Live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Chocolate!</a:t>
            </a:r>
            <a:br>
              <a:rPr lang="en-US" dirty="0"/>
            </a:br>
            <a:endParaRPr lang="en-US" dirty="0"/>
          </a:p>
          <a:p>
            <a:r>
              <a:rPr lang="en-US" dirty="0"/>
              <a:t>If you say something I like I will throw you a chocolate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45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</a:t>
            </a:r>
            <a:r>
              <a:rPr lang="en-US" dirty="0" err="1"/>
              <a:t>Reinforcer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Ryan points!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Whoever gets the most Ryan points today WINS!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85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88BE6C-C701-4DE9-B9B7-DE0BFEACD7F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</a:t>
            </a:r>
            <a:r>
              <a:rPr lang="en-US" dirty="0" err="1"/>
              <a:t>Reinforcer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Ryan points!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Whoever gets the most Ryan points today </a:t>
            </a:r>
            <a:r>
              <a:rPr lang="en-US" dirty="0">
                <a:solidFill>
                  <a:srgbClr val="7030A0"/>
                </a:solidFill>
              </a:rPr>
              <a:t>WINS!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206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88BE6C-C701-4DE9-B9B7-DE0BFEACD7F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</a:t>
            </a:r>
            <a:r>
              <a:rPr lang="en-US" dirty="0" err="1"/>
              <a:t>Reinforcer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Ryan points!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Whoever gets the most Ryan points today </a:t>
            </a:r>
            <a:r>
              <a:rPr lang="en-US" dirty="0">
                <a:solidFill>
                  <a:srgbClr val="FF0000"/>
                </a:solidFill>
              </a:rPr>
              <a:t>WINS!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174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88BE6C-C701-4DE9-B9B7-DE0BFEACD7F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</a:t>
            </a:r>
            <a:r>
              <a:rPr lang="en-US" dirty="0" err="1"/>
              <a:t>Reinforcer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Ryan points!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Whoever gets the most Ryan points today </a:t>
            </a:r>
            <a:r>
              <a:rPr lang="en-US" dirty="0">
                <a:solidFill>
                  <a:srgbClr val="00B0F0"/>
                </a:solidFill>
              </a:rPr>
              <a:t>WINS!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21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learning for B.F. Skinner?</a:t>
            </a:r>
          </a:p>
        </p:txBody>
      </p:sp>
    </p:spTree>
    <p:extLst>
      <p:ext uri="{BB962C8B-B14F-4D97-AF65-F5344CB8AC3E}">
        <p14:creationId xmlns:p14="http://schemas.microsoft.com/office/powerpoint/2010/main" val="1561851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Developing correct (controlled) behavior through connecting behaviors with consequences through reinforcement</a:t>
            </a:r>
          </a:p>
        </p:txBody>
      </p:sp>
    </p:spTree>
    <p:extLst>
      <p:ext uri="{BB962C8B-B14F-4D97-AF65-F5344CB8AC3E}">
        <p14:creationId xmlns:p14="http://schemas.microsoft.com/office/powerpoint/2010/main" val="729619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Operant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</p:spTree>
    <p:extLst>
      <p:ext uri="{BB962C8B-B14F-4D97-AF65-F5344CB8AC3E}">
        <p14:creationId xmlns:p14="http://schemas.microsoft.com/office/powerpoint/2010/main" val="1377429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Operant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Desirable behaviors are rewarded</a:t>
            </a:r>
          </a:p>
          <a:p>
            <a:r>
              <a:rPr lang="en-US" dirty="0"/>
              <a:t>Undesirable behaviors are punished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23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D69F2-742A-44F4-8C98-ADA0FEC04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Please type examples of </a:t>
            </a:r>
            <a:br>
              <a:rPr lang="en-US" dirty="0"/>
            </a:br>
            <a:r>
              <a:rPr lang="en-US" dirty="0"/>
              <a:t>rewards in the chat window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F7ECA-CAA5-4C35-988C-3412E8CEA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Rewards </a:t>
            </a:r>
            <a:r>
              <a:rPr lang="en-US" b="1" i="1" dirty="0"/>
              <a:t>you</a:t>
            </a:r>
            <a:r>
              <a:rPr lang="en-US" dirty="0"/>
              <a:t> experience in a normal week</a:t>
            </a:r>
          </a:p>
        </p:txBody>
      </p:sp>
    </p:spTree>
    <p:extLst>
      <p:ext uri="{BB962C8B-B14F-4D97-AF65-F5344CB8AC3E}">
        <p14:creationId xmlns:p14="http://schemas.microsoft.com/office/powerpoint/2010/main" val="328452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11FD7-63FF-4BA7-AA28-0AA6AE9E9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Person Session #1 Times/Dates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DAE4D-AB4E-49C5-ACF4-0ADF54AF0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October 8, 1130a, courtyard behind GSE and </a:t>
            </a:r>
            <a:r>
              <a:rPr lang="en-US" dirty="0" err="1"/>
              <a:t>Stitetler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54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D69F2-742A-44F4-8C98-ADA0FEC04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Please type examples of </a:t>
            </a:r>
            <a:br>
              <a:rPr lang="en-US" dirty="0"/>
            </a:br>
            <a:r>
              <a:rPr lang="en-US" dirty="0"/>
              <a:t>punishments in the chat window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F7ECA-CAA5-4C35-988C-3412E8CEA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Punishment </a:t>
            </a:r>
            <a:r>
              <a:rPr lang="en-US" b="1" i="1" dirty="0"/>
              <a:t>you</a:t>
            </a:r>
            <a:r>
              <a:rPr lang="en-US" dirty="0"/>
              <a:t> experience in a normal week</a:t>
            </a:r>
          </a:p>
        </p:txBody>
      </p:sp>
    </p:spTree>
    <p:extLst>
      <p:ext uri="{BB962C8B-B14F-4D97-AF65-F5344CB8AC3E}">
        <p14:creationId xmlns:p14="http://schemas.microsoft.com/office/powerpoint/2010/main" val="4131627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Reinforcement versus punishment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one did B.F. Skinner prefer?</a:t>
            </a:r>
          </a:p>
          <a:p>
            <a:r>
              <a:rPr lang="en-US" dirty="0"/>
              <a:t>What about Thorndike?</a:t>
            </a:r>
          </a:p>
        </p:txBody>
      </p:sp>
    </p:spTree>
    <p:extLst>
      <p:ext uri="{BB962C8B-B14F-4D97-AF65-F5344CB8AC3E}">
        <p14:creationId xmlns:p14="http://schemas.microsoft.com/office/powerpoint/2010/main" val="3870563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Reinforcement versus punishment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Reinforcement</a:t>
            </a:r>
          </a:p>
        </p:txBody>
      </p:sp>
    </p:spTree>
    <p:extLst>
      <p:ext uri="{BB962C8B-B14F-4D97-AF65-F5344CB8AC3E}">
        <p14:creationId xmlns:p14="http://schemas.microsoft.com/office/powerpoint/2010/main" val="122811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negative reinforcement?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88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negative reinforcement?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cessation of an undesirable stimulus</a:t>
            </a:r>
          </a:p>
        </p:txBody>
      </p:sp>
    </p:spTree>
    <p:extLst>
      <p:ext uri="{BB962C8B-B14F-4D97-AF65-F5344CB8AC3E}">
        <p14:creationId xmlns:p14="http://schemas.microsoft.com/office/powerpoint/2010/main" val="1726114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D69F2-742A-44F4-8C98-ADA0FEC04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Please type examples of </a:t>
            </a:r>
            <a:br>
              <a:rPr lang="en-US" dirty="0"/>
            </a:br>
            <a:r>
              <a:rPr lang="en-US" dirty="0"/>
              <a:t>negative reinforcements </a:t>
            </a:r>
            <a:br>
              <a:rPr lang="en-US" dirty="0"/>
            </a:br>
            <a:r>
              <a:rPr lang="en-US" dirty="0"/>
              <a:t>in the chat window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F7ECA-CAA5-4C35-988C-3412E8CEA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/>
              <a:t>Negative reinforcements </a:t>
            </a:r>
            <a:r>
              <a:rPr lang="en-US" b="1" i="1" dirty="0"/>
              <a:t>you</a:t>
            </a:r>
            <a:r>
              <a:rPr lang="en-US" dirty="0"/>
              <a:t> experience in a normal week</a:t>
            </a:r>
          </a:p>
        </p:txBody>
      </p:sp>
    </p:spTree>
    <p:extLst>
      <p:ext uri="{BB962C8B-B14F-4D97-AF65-F5344CB8AC3E}">
        <p14:creationId xmlns:p14="http://schemas.microsoft.com/office/powerpoint/2010/main" val="5393135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Reinforcement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“Any procedure that delivers reinforcement to an organism according to some well-defined rule"</a:t>
            </a:r>
          </a:p>
        </p:txBody>
      </p:sp>
    </p:spTree>
    <p:extLst>
      <p:ext uri="{BB962C8B-B14F-4D97-AF65-F5344CB8AC3E}">
        <p14:creationId xmlns:p14="http://schemas.microsoft.com/office/powerpoint/2010/main" val="25077595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B.F. Skinner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296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here uses rewards/punishment/reinforcement on themselves?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08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here uses/has used rewards/punishment/reinforcement when teaching or in the workplace?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01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9CE7C-7CBC-4702-B1DC-E5680929F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Piazza Discussion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156AF-2AFC-49AF-AF1B-898960FE3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 discussions and conversations occurring on the forum – thank you!</a:t>
            </a:r>
          </a:p>
        </p:txBody>
      </p:sp>
    </p:spTree>
    <p:extLst>
      <p:ext uri="{BB962C8B-B14F-4D97-AF65-F5344CB8AC3E}">
        <p14:creationId xmlns:p14="http://schemas.microsoft.com/office/powerpoint/2010/main" val="36026991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Skinner describes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Classrooms where the child works to avoid mildly aversive events -- the teacher's displeasure, criticism or ridicule, low marks, a trip to the principal's office. </a:t>
            </a:r>
          </a:p>
          <a:p>
            <a:endParaRPr lang="en-US" dirty="0"/>
          </a:p>
          <a:p>
            <a:r>
              <a:rPr lang="en-US" dirty="0"/>
              <a:t>Have things changed?</a:t>
            </a:r>
          </a:p>
        </p:txBody>
      </p:sp>
    </p:spTree>
    <p:extLst>
      <p:ext uri="{BB962C8B-B14F-4D97-AF65-F5344CB8AC3E}">
        <p14:creationId xmlns:p14="http://schemas.microsoft.com/office/powerpoint/2010/main" val="41547289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costs of punishment?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1784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cost of rewards?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125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Punishment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heavy use of punishments for behavior (as is reported for charter schools) reduces school violence, dropout, and failure, is it worth the costs?</a:t>
            </a:r>
          </a:p>
        </p:txBody>
      </p:sp>
    </p:spTree>
    <p:extLst>
      <p:ext uri="{BB962C8B-B14F-4D97-AF65-F5344CB8AC3E}">
        <p14:creationId xmlns:p14="http://schemas.microsoft.com/office/powerpoint/2010/main" val="25303275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Quantified 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here has a </a:t>
            </a:r>
            <a:r>
              <a:rPr lang="en-US" dirty="0" err="1"/>
              <a:t>FitBit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Has it worked for you?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6972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Quantified 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here has a </a:t>
            </a:r>
            <a:r>
              <a:rPr lang="en-US" dirty="0" err="1"/>
              <a:t>FitBit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Do you think it has worked for you?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439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Quantified 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does other quantified self work on themselves?</a:t>
            </a:r>
          </a:p>
        </p:txBody>
      </p:sp>
    </p:spTree>
    <p:extLst>
      <p:ext uri="{BB962C8B-B14F-4D97-AF65-F5344CB8AC3E}">
        <p14:creationId xmlns:p14="http://schemas.microsoft.com/office/powerpoint/2010/main" val="39392632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Quantified 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the last several years, I've tracked a variety of metrics about myself. It's helped me determine that caffeine doesn't reduce my sleep and that </a:t>
            </a:r>
            <a:r>
              <a:rPr lang="en-US" dirty="0" err="1"/>
              <a:t>ambien</a:t>
            </a:r>
            <a:r>
              <a:rPr lang="en-US" dirty="0"/>
              <a:t> and </a:t>
            </a:r>
            <a:r>
              <a:rPr lang="en-US" dirty="0" err="1"/>
              <a:t>benadryl</a:t>
            </a:r>
            <a:r>
              <a:rPr lang="en-US" dirty="0"/>
              <a:t> help me sleep more; has helped me reduce my cholesterol from high to normal; has helped me lose weight; and measure the career impact of teaching a MOOC. </a:t>
            </a:r>
          </a:p>
          <a:p>
            <a:endParaRPr lang="en-US" dirty="0"/>
          </a:p>
          <a:p>
            <a:r>
              <a:rPr lang="en-US" dirty="0"/>
              <a:t>Am I crazy?</a:t>
            </a:r>
          </a:p>
        </p:txBody>
      </p:sp>
    </p:spTree>
    <p:extLst>
      <p:ext uri="{BB962C8B-B14F-4D97-AF65-F5344CB8AC3E}">
        <p14:creationId xmlns:p14="http://schemas.microsoft.com/office/powerpoint/2010/main" val="27142557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Skinner propose for a learning machine?</a:t>
            </a:r>
          </a:p>
        </p:txBody>
      </p:sp>
    </p:spTree>
    <p:extLst>
      <p:ext uri="{BB962C8B-B14F-4D97-AF65-F5344CB8AC3E}">
        <p14:creationId xmlns:p14="http://schemas.microsoft.com/office/powerpoint/2010/main" val="8616304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Learning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Modern learning software is at its simplest/worst identical to what Skinner proposed; simple stimulus and response; drill. But a lot of learning software goes a lot further than that. We'll discuss some richer examples later in the semester.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63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64DF5-23D8-4493-940F-D771CA46A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questions before we get started?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6B0E3-4EDE-4315-B03E-6A8F61451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145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Learning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Modern learning software is at its simplest/worst identical to what Skinner proposed; simple stimulus and response; drill. But a lot of learning software goes a lot further than that. We'll discuss some richer examples later in the semester.</a:t>
            </a:r>
          </a:p>
          <a:p>
            <a:endParaRPr lang="en-US" dirty="0"/>
          </a:p>
          <a:p>
            <a:r>
              <a:rPr lang="en-US" dirty="0"/>
              <a:t>That having been said: is even drill software better than the status quo? For multiplication tables or foreign language vocabulary, say?</a:t>
            </a:r>
          </a:p>
        </p:txBody>
      </p:sp>
    </p:spTree>
    <p:extLst>
      <p:ext uri="{BB962C8B-B14F-4D97-AF65-F5344CB8AC3E}">
        <p14:creationId xmlns:p14="http://schemas.microsoft.com/office/powerpoint/2010/main" val="27388715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49CDC-C69A-4532-AE10-19828FF8E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Reinforcement Schedules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403C4-F8DC-42D4-8FEA-430445E54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Immediate</a:t>
            </a:r>
          </a:p>
          <a:p>
            <a:r>
              <a:rPr lang="en-US" dirty="0"/>
              <a:t>Delayed</a:t>
            </a:r>
          </a:p>
          <a:p>
            <a:r>
              <a:rPr lang="en-US" dirty="0"/>
              <a:t>Intermittent</a:t>
            </a:r>
          </a:p>
        </p:txBody>
      </p:sp>
    </p:spTree>
    <p:extLst>
      <p:ext uri="{BB962C8B-B14F-4D97-AF65-F5344CB8AC3E}">
        <p14:creationId xmlns:p14="http://schemas.microsoft.com/office/powerpoint/2010/main" val="10080696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8D544-BF36-402B-9604-0035821B0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room discussion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9F54B-D541-40BA-92BD-0F76C1D4F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 to your breakout group number</a:t>
            </a:r>
          </a:p>
          <a:p>
            <a:endParaRPr lang="en-US" dirty="0"/>
          </a:p>
          <a:p>
            <a:r>
              <a:rPr lang="en-US" dirty="0"/>
              <a:t>Talk amongst yourselves</a:t>
            </a:r>
          </a:p>
          <a:p>
            <a:endParaRPr lang="en-US" dirty="0"/>
          </a:p>
          <a:p>
            <a:r>
              <a:rPr lang="en-US" dirty="0"/>
              <a:t>What are the positives and negatives of immediate reinforcement?</a:t>
            </a:r>
          </a:p>
          <a:p>
            <a:endParaRPr lang="en-US" dirty="0"/>
          </a:p>
          <a:p>
            <a:r>
              <a:rPr lang="en-US" dirty="0"/>
              <a:t>Let’s try 8 minutes</a:t>
            </a:r>
          </a:p>
        </p:txBody>
      </p:sp>
    </p:spTree>
    <p:extLst>
      <p:ext uri="{BB962C8B-B14F-4D97-AF65-F5344CB8AC3E}">
        <p14:creationId xmlns:p14="http://schemas.microsoft.com/office/powerpoint/2010/main" val="29297647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8D544-BF36-402B-9604-0035821B0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room discussion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9F54B-D541-40BA-92BD-0F76C1D4F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 minutes</a:t>
            </a:r>
          </a:p>
          <a:p>
            <a:endParaRPr lang="en-US" dirty="0"/>
          </a:p>
          <a:p>
            <a:r>
              <a:rPr lang="en-US" dirty="0"/>
              <a:t>Please vote</a:t>
            </a:r>
          </a:p>
          <a:p>
            <a:endParaRPr lang="en-US" dirty="0"/>
          </a:p>
          <a:p>
            <a:r>
              <a:rPr lang="en-US" dirty="0"/>
              <a:t>Too long</a:t>
            </a:r>
          </a:p>
          <a:p>
            <a:r>
              <a:rPr lang="en-US" dirty="0"/>
              <a:t>Too short</a:t>
            </a:r>
          </a:p>
          <a:p>
            <a:r>
              <a:rPr lang="en-US" dirty="0"/>
              <a:t>Just right</a:t>
            </a:r>
          </a:p>
        </p:txBody>
      </p:sp>
    </p:spTree>
    <p:extLst>
      <p:ext uri="{BB962C8B-B14F-4D97-AF65-F5344CB8AC3E}">
        <p14:creationId xmlns:p14="http://schemas.microsoft.com/office/powerpoint/2010/main" val="27935745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950DA-6153-4504-9EC8-5BD7F18FE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key contributions from Thorndike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75A81-EEF9-4FDB-91FC-E76DC70E9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Mathematical equations demonstrating how improvement in learning is often rapid at first and slower later</a:t>
            </a:r>
          </a:p>
          <a:p>
            <a:pPr lvl="1"/>
            <a:r>
              <a:rPr lang="en-US" dirty="0"/>
              <a:t>Antecedents of the kinds of equations used in frameworks like ACT-R, which we’ll discuss later in the semester</a:t>
            </a:r>
          </a:p>
          <a:p>
            <a:pPr lvl="1"/>
            <a:r>
              <a:rPr lang="en-US" dirty="0"/>
              <a:t>Antecedents of neuroscience and connectionist models </a:t>
            </a:r>
          </a:p>
        </p:txBody>
      </p:sp>
    </p:spTree>
    <p:extLst>
      <p:ext uri="{BB962C8B-B14F-4D97-AF65-F5344CB8AC3E}">
        <p14:creationId xmlns:p14="http://schemas.microsoft.com/office/powerpoint/2010/main" val="23766260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75A81-EEF9-4FDB-91FC-E76DC70E9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 that variation in behavioral choices is needed in order for selection of behavior to occur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961DE63-F035-4B98-BE89-C22E44CAC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key contributions from Thorndike</a:t>
            </a:r>
          </a:p>
        </p:txBody>
      </p:sp>
    </p:spTree>
    <p:extLst>
      <p:ext uri="{BB962C8B-B14F-4D97-AF65-F5344CB8AC3E}">
        <p14:creationId xmlns:p14="http://schemas.microsoft.com/office/powerpoint/2010/main" val="8916869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KIPP charter schools behaviorist?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3329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Would you want your kid to go to a KIPP school?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956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Should KIPP schools exist?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026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8D544-BF36-402B-9604-0035821B0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room discussion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9F54B-D541-40BA-92BD-0F76C1D4F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 to your breakout group number</a:t>
            </a:r>
          </a:p>
          <a:p>
            <a:endParaRPr lang="en-US" dirty="0"/>
          </a:p>
          <a:p>
            <a:r>
              <a:rPr lang="en-US" dirty="0"/>
              <a:t>Talk amongst yourselves</a:t>
            </a:r>
          </a:p>
          <a:p>
            <a:endParaRPr lang="en-US" dirty="0"/>
          </a:p>
          <a:p>
            <a:r>
              <a:rPr lang="en-US" dirty="0"/>
              <a:t>What would Skinner like and dislike about the charter schools discussed in Hope Against Hope?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30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B.F. Skinner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1"/>
            <a:ext cx="5867400" cy="4495800"/>
          </a:xfrm>
        </p:spPr>
        <p:txBody>
          <a:bodyPr/>
          <a:lstStyle/>
          <a:p>
            <a:r>
              <a:rPr lang="en-US" dirty="0"/>
              <a:t>One of the founders of behavioral psychology</a:t>
            </a:r>
          </a:p>
          <a:p>
            <a:endParaRPr lang="en-US" dirty="0"/>
          </a:p>
          <a:p>
            <a:r>
              <a:rPr lang="en-US" dirty="0"/>
              <a:t>Wrote psychology books</a:t>
            </a:r>
          </a:p>
          <a:p>
            <a:endParaRPr lang="en-US" dirty="0"/>
          </a:p>
          <a:p>
            <a:r>
              <a:rPr lang="en-US" dirty="0"/>
              <a:t>Also wrote </a:t>
            </a:r>
            <a:r>
              <a:rPr lang="en-US" i="1" dirty="0"/>
              <a:t>Walden Two, </a:t>
            </a:r>
            <a:r>
              <a:rPr lang="en-US" dirty="0"/>
              <a:t> a book on intentional communities</a:t>
            </a:r>
          </a:p>
          <a:p>
            <a:endParaRPr lang="en-US" dirty="0"/>
          </a:p>
        </p:txBody>
      </p:sp>
      <p:pic>
        <p:nvPicPr>
          <p:cNvPr id="2050" name="Picture 2" descr="B.F. Skinner at Harvard circa 19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15418"/>
            <a:ext cx="2095500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3316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94DEF-4B21-429A-8C6D-585B9B2C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there’s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31648-2430-447A-A6EE-CAD4D5D3A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learning and growth depends on a combination of variation and selection (Thorndike), how can we encourage each of these processes in our educational system?</a:t>
            </a:r>
          </a:p>
          <a:p>
            <a:endParaRPr lang="en-US" dirty="0"/>
          </a:p>
          <a:p>
            <a:r>
              <a:rPr lang="en-US" dirty="0"/>
              <a:t>Post in the chat window on how we can encourage variation</a:t>
            </a:r>
          </a:p>
        </p:txBody>
      </p:sp>
    </p:spTree>
    <p:extLst>
      <p:ext uri="{BB962C8B-B14F-4D97-AF65-F5344CB8AC3E}">
        <p14:creationId xmlns:p14="http://schemas.microsoft.com/office/powerpoint/2010/main" val="137470302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94DEF-4B21-429A-8C6D-585B9B2C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there’s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31648-2430-447A-A6EE-CAD4D5D3A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learning and growth depends on a combination of variation and selection (Thorndike), how can we encourage each of these processes in our educational system?</a:t>
            </a:r>
          </a:p>
          <a:p>
            <a:endParaRPr lang="en-US" dirty="0"/>
          </a:p>
          <a:p>
            <a:r>
              <a:rPr lang="en-US" dirty="0"/>
              <a:t>Post in the chat window on how we can encourage selection</a:t>
            </a:r>
          </a:p>
        </p:txBody>
      </p:sp>
    </p:spTree>
    <p:extLst>
      <p:ext uri="{BB962C8B-B14F-4D97-AF65-F5344CB8AC3E}">
        <p14:creationId xmlns:p14="http://schemas.microsoft.com/office/powerpoint/2010/main" val="37817914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thoughts and comments </a:t>
            </a:r>
            <a:r>
              <a:rPr lang="en-US"/>
              <a:t>for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421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/>
              <a:t>9/17: Piaget</a:t>
            </a:r>
          </a:p>
          <a:p>
            <a:r>
              <a:rPr lang="en-US" dirty="0"/>
              <a:t>9/24: Vygotsky</a:t>
            </a:r>
          </a:p>
          <a:p>
            <a:pPr lvl="1"/>
            <a:r>
              <a:rPr lang="en-US" dirty="0"/>
              <a:t>Vygotsky book needed for this class</a:t>
            </a:r>
          </a:p>
          <a:p>
            <a:r>
              <a:rPr lang="en-US" dirty="0"/>
              <a:t>10/1: </a:t>
            </a:r>
            <a:r>
              <a:rPr lang="en-US" dirty="0" err="1"/>
              <a:t>Instructionism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26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47EC3-3E05-407B-B4BE-1AEBFE16B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/>
          <a:lstStyle/>
          <a:p>
            <a:r>
              <a:rPr lang="en-US" dirty="0"/>
              <a:t>E.L. Thorndike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F01D4-9A94-45DA-8FC3-77BE2AD30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0" y="1600200"/>
            <a:ext cx="6019800" cy="4525963"/>
          </a:xfrm>
        </p:spPr>
        <p:txBody>
          <a:bodyPr/>
          <a:lstStyle/>
          <a:p>
            <a:r>
              <a:rPr lang="en-US" dirty="0"/>
              <a:t>Another key early figure in behavioral psychology and psychometrics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060F28-8EEC-4446-8C28-0FAD60827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133600"/>
            <a:ext cx="190500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79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 psychology can be understood through behavior</a:t>
            </a:r>
          </a:p>
          <a:p>
            <a:r>
              <a:rPr lang="en-US" dirty="0"/>
              <a:t>Behavior can be changed through reinforcement and punishment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660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004CB-BC0F-455D-940E-D78761A23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Thorndike’s Law of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F7F95-7CA0-491F-BB43-E37D91DD8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“Responses that produce a desired effect are more likely to occur again whereas responses that produce an unpleasant effect are less likely to occur again."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93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Behaviorism in a Nut 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https://www.youtube.com/watch?v=qy_mIEnnlF4</a:t>
            </a:r>
          </a:p>
        </p:txBody>
      </p:sp>
    </p:spTree>
    <p:extLst>
      <p:ext uri="{BB962C8B-B14F-4D97-AF65-F5344CB8AC3E}">
        <p14:creationId xmlns:p14="http://schemas.microsoft.com/office/powerpoint/2010/main" val="394980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1018</Words>
  <Application>Microsoft Office PowerPoint</Application>
  <PresentationFormat>On-screen Show (4:3)</PresentationFormat>
  <Paragraphs>145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6" baseType="lpstr">
      <vt:lpstr>Arial</vt:lpstr>
      <vt:lpstr>Calibri</vt:lpstr>
      <vt:lpstr>Office Theme</vt:lpstr>
      <vt:lpstr>Foundations of  Teaching and Learning</vt:lpstr>
      <vt:lpstr>In Person Session #1 Times/Dates</vt:lpstr>
      <vt:lpstr>Piazza Discussion Forum</vt:lpstr>
      <vt:lpstr>Any questions before we get started?</vt:lpstr>
      <vt:lpstr>B.F. Skinner</vt:lpstr>
      <vt:lpstr>E.L. Thorndike</vt:lpstr>
      <vt:lpstr>Behaviorism</vt:lpstr>
      <vt:lpstr>Thorndike’s Law of Effect</vt:lpstr>
      <vt:lpstr>Behaviorism in a Nut Shell</vt:lpstr>
      <vt:lpstr>My Usual Reinforcer in Live Class</vt:lpstr>
      <vt:lpstr>Today’s Reinforcer</vt:lpstr>
      <vt:lpstr>Today’s Reinforcer</vt:lpstr>
      <vt:lpstr>Today’s Reinforcer</vt:lpstr>
      <vt:lpstr>Today’s Reinforcer</vt:lpstr>
      <vt:lpstr>Learning</vt:lpstr>
      <vt:lpstr>Learning</vt:lpstr>
      <vt:lpstr>Operant Conditioning</vt:lpstr>
      <vt:lpstr>Operant Conditioning</vt:lpstr>
      <vt:lpstr>Please type examples of  rewards in the chat window</vt:lpstr>
      <vt:lpstr>Please type examples of  punishments in the chat window</vt:lpstr>
      <vt:lpstr>Reinforcement versus punishment</vt:lpstr>
      <vt:lpstr>Reinforcement versus punishment</vt:lpstr>
      <vt:lpstr>What is negative reinforcement?</vt:lpstr>
      <vt:lpstr>What is negative reinforcement?</vt:lpstr>
      <vt:lpstr>Please type examples of  negative reinforcements  in the chat window</vt:lpstr>
      <vt:lpstr>Reinforcement Schedule</vt:lpstr>
      <vt:lpstr>B.F. Skinner story</vt:lpstr>
      <vt:lpstr>Who here uses rewards/punishment/reinforcement on themselves?</vt:lpstr>
      <vt:lpstr>Who here uses/has used rewards/punishment/reinforcement when teaching or in the workplace?</vt:lpstr>
      <vt:lpstr>Skinner describes</vt:lpstr>
      <vt:lpstr>What are the costs of punishment?</vt:lpstr>
      <vt:lpstr>What are the cost of rewards?</vt:lpstr>
      <vt:lpstr>Punishment</vt:lpstr>
      <vt:lpstr>Quantified Self</vt:lpstr>
      <vt:lpstr>Quantified Self</vt:lpstr>
      <vt:lpstr>Quantified Self</vt:lpstr>
      <vt:lpstr>Quantified Self</vt:lpstr>
      <vt:lpstr>Learning Machine</vt:lpstr>
      <vt:lpstr>Modern Learning Software</vt:lpstr>
      <vt:lpstr>Modern Learning Software</vt:lpstr>
      <vt:lpstr>Reinforcement Schedules</vt:lpstr>
      <vt:lpstr>Breakout room discussion groups</vt:lpstr>
      <vt:lpstr>Breakout room discussion groups</vt:lpstr>
      <vt:lpstr>Other key contributions from Thorndike</vt:lpstr>
      <vt:lpstr>Other key contributions from Thorndike</vt:lpstr>
      <vt:lpstr>Are KIPP charter schools behaviorist?</vt:lpstr>
      <vt:lpstr>Would you want your kid to go to a KIPP school?</vt:lpstr>
      <vt:lpstr>Should KIPP schools exist?</vt:lpstr>
      <vt:lpstr>Breakout room discussion groups</vt:lpstr>
      <vt:lpstr>If there’s time</vt:lpstr>
      <vt:lpstr>If there’s time</vt:lpstr>
      <vt:lpstr>Other thoughts and comments for today?</vt:lpstr>
      <vt:lpstr>Upcoming Classes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96</cp:revision>
  <dcterms:created xsi:type="dcterms:W3CDTF">2013-08-27T11:33:40Z</dcterms:created>
  <dcterms:modified xsi:type="dcterms:W3CDTF">2021-09-09T08:59:49Z</dcterms:modified>
</cp:coreProperties>
</file>