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609" r:id="rId3"/>
    <p:sldId id="610" r:id="rId4"/>
    <p:sldId id="611" r:id="rId5"/>
    <p:sldId id="615" r:id="rId6"/>
    <p:sldId id="616" r:id="rId7"/>
    <p:sldId id="617" r:id="rId8"/>
    <p:sldId id="618" r:id="rId9"/>
    <p:sldId id="619" r:id="rId10"/>
    <p:sldId id="642" r:id="rId11"/>
    <p:sldId id="620" r:id="rId12"/>
    <p:sldId id="621" r:id="rId13"/>
    <p:sldId id="651" r:id="rId14"/>
    <p:sldId id="547" r:id="rId15"/>
    <p:sldId id="613" r:id="rId16"/>
    <p:sldId id="638" r:id="rId17"/>
    <p:sldId id="635" r:id="rId18"/>
    <p:sldId id="639" r:id="rId19"/>
    <p:sldId id="640" r:id="rId20"/>
    <p:sldId id="637" r:id="rId21"/>
    <p:sldId id="641" r:id="rId22"/>
    <p:sldId id="643" r:id="rId23"/>
    <p:sldId id="644" r:id="rId24"/>
    <p:sldId id="622" r:id="rId25"/>
    <p:sldId id="632" r:id="rId26"/>
    <p:sldId id="623" r:id="rId27"/>
    <p:sldId id="625" r:id="rId28"/>
    <p:sldId id="624" r:id="rId29"/>
    <p:sldId id="631" r:id="rId30"/>
    <p:sldId id="646" r:id="rId31"/>
    <p:sldId id="626" r:id="rId32"/>
    <p:sldId id="647" r:id="rId33"/>
    <p:sldId id="629" r:id="rId34"/>
    <p:sldId id="630" r:id="rId35"/>
    <p:sldId id="648" r:id="rId36"/>
    <p:sldId id="649" r:id="rId37"/>
    <p:sldId id="650" r:id="rId38"/>
    <p:sldId id="645" r:id="rId39"/>
    <p:sldId id="634" r:id="rId40"/>
    <p:sldId id="549" r:id="rId41"/>
    <p:sldId id="550" r:id="rId42"/>
    <p:sldId id="551" r:id="rId43"/>
    <p:sldId id="552" r:id="rId44"/>
    <p:sldId id="553" r:id="rId45"/>
    <p:sldId id="554" r:id="rId46"/>
    <p:sldId id="555" r:id="rId47"/>
    <p:sldId id="557" r:id="rId48"/>
    <p:sldId id="556" r:id="rId49"/>
    <p:sldId id="558" r:id="rId50"/>
    <p:sldId id="563" r:id="rId51"/>
    <p:sldId id="565" r:id="rId52"/>
    <p:sldId id="567" r:id="rId53"/>
    <p:sldId id="569" r:id="rId54"/>
    <p:sldId id="585" r:id="rId55"/>
    <p:sldId id="586" r:id="rId56"/>
    <p:sldId id="570" r:id="rId57"/>
    <p:sldId id="571" r:id="rId58"/>
    <p:sldId id="574" r:id="rId59"/>
    <p:sldId id="575" r:id="rId60"/>
    <p:sldId id="576" r:id="rId61"/>
    <p:sldId id="587" r:id="rId62"/>
    <p:sldId id="578" r:id="rId63"/>
    <p:sldId id="579" r:id="rId64"/>
    <p:sldId id="588" r:id="rId65"/>
    <p:sldId id="581" r:id="rId66"/>
    <p:sldId id="589" r:id="rId67"/>
    <p:sldId id="583" r:id="rId68"/>
    <p:sldId id="590" r:id="rId69"/>
    <p:sldId id="568" r:id="rId70"/>
    <p:sldId id="562" r:id="rId71"/>
    <p:sldId id="596" r:id="rId72"/>
    <p:sldId id="597" r:id="rId73"/>
    <p:sldId id="598" r:id="rId74"/>
    <p:sldId id="599" r:id="rId75"/>
    <p:sldId id="595" r:id="rId76"/>
    <p:sldId id="271"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BA8E56-5077-4E68-9145-713979F1C594}">
          <p14:sldIdLst>
            <p14:sldId id="256"/>
            <p14:sldId id="609"/>
            <p14:sldId id="610"/>
            <p14:sldId id="611"/>
            <p14:sldId id="615"/>
            <p14:sldId id="616"/>
            <p14:sldId id="617"/>
            <p14:sldId id="618"/>
            <p14:sldId id="619"/>
            <p14:sldId id="642"/>
            <p14:sldId id="620"/>
            <p14:sldId id="621"/>
            <p14:sldId id="651"/>
            <p14:sldId id="547"/>
            <p14:sldId id="613"/>
            <p14:sldId id="638"/>
            <p14:sldId id="635"/>
            <p14:sldId id="639"/>
            <p14:sldId id="640"/>
            <p14:sldId id="637"/>
            <p14:sldId id="641"/>
            <p14:sldId id="643"/>
            <p14:sldId id="644"/>
            <p14:sldId id="622"/>
            <p14:sldId id="632"/>
            <p14:sldId id="623"/>
            <p14:sldId id="625"/>
            <p14:sldId id="624"/>
            <p14:sldId id="631"/>
            <p14:sldId id="646"/>
            <p14:sldId id="626"/>
            <p14:sldId id="647"/>
            <p14:sldId id="629"/>
            <p14:sldId id="630"/>
            <p14:sldId id="648"/>
            <p14:sldId id="649"/>
            <p14:sldId id="650"/>
            <p14:sldId id="645"/>
            <p14:sldId id="634"/>
            <p14:sldId id="549"/>
            <p14:sldId id="550"/>
            <p14:sldId id="551"/>
            <p14:sldId id="552"/>
            <p14:sldId id="553"/>
            <p14:sldId id="554"/>
            <p14:sldId id="555"/>
            <p14:sldId id="557"/>
            <p14:sldId id="556"/>
            <p14:sldId id="558"/>
            <p14:sldId id="563"/>
            <p14:sldId id="565"/>
            <p14:sldId id="567"/>
            <p14:sldId id="569"/>
            <p14:sldId id="585"/>
            <p14:sldId id="586"/>
            <p14:sldId id="570"/>
            <p14:sldId id="571"/>
            <p14:sldId id="574"/>
            <p14:sldId id="575"/>
            <p14:sldId id="576"/>
            <p14:sldId id="587"/>
            <p14:sldId id="578"/>
            <p14:sldId id="579"/>
            <p14:sldId id="588"/>
            <p14:sldId id="581"/>
            <p14:sldId id="589"/>
            <p14:sldId id="583"/>
            <p14:sldId id="590"/>
            <p14:sldId id="568"/>
            <p14:sldId id="562"/>
            <p14:sldId id="596"/>
            <p14:sldId id="597"/>
            <p14:sldId id="598"/>
            <p14:sldId id="599"/>
            <p14:sldId id="595"/>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6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9381FA-03DF-4612-AD5C-DBD9F115DD8B}" type="datetimeFigureOut">
              <a:rPr lang="en-US" smtClean="0"/>
              <a:t>9/26/2021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07B25-3290-4178-974E-2159918888D1}" type="slidenum">
              <a:rPr lang="en-US" smtClean="0"/>
              <a:t>‹#›</a:t>
            </a:fld>
            <a:endParaRPr lang="en-US" dirty="0"/>
          </a:p>
        </p:txBody>
      </p:sp>
    </p:spTree>
    <p:extLst>
      <p:ext uri="{BB962C8B-B14F-4D97-AF65-F5344CB8AC3E}">
        <p14:creationId xmlns:p14="http://schemas.microsoft.com/office/powerpoint/2010/main" val="218099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15B9B1-4A60-4497-8B0C-3BFC9FCCD213}" type="datetimeFigureOut">
              <a:rPr lang="en-US" smtClean="0"/>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dirty="0"/>
          </a:p>
        </p:txBody>
      </p:sp>
    </p:spTree>
    <p:extLst>
      <p:ext uri="{BB962C8B-B14F-4D97-AF65-F5344CB8AC3E}">
        <p14:creationId xmlns:p14="http://schemas.microsoft.com/office/powerpoint/2010/main" val="206237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5B9B1-4A60-4497-8B0C-3BFC9FCCD213}" type="datetimeFigureOut">
              <a:rPr lang="en-US" smtClean="0"/>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dirty="0"/>
          </a:p>
        </p:txBody>
      </p:sp>
    </p:spTree>
    <p:extLst>
      <p:ext uri="{BB962C8B-B14F-4D97-AF65-F5344CB8AC3E}">
        <p14:creationId xmlns:p14="http://schemas.microsoft.com/office/powerpoint/2010/main" val="382227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5B9B1-4A60-4497-8B0C-3BFC9FCCD213}" type="datetimeFigureOut">
              <a:rPr lang="en-US" smtClean="0"/>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dirty="0"/>
          </a:p>
        </p:txBody>
      </p:sp>
    </p:spTree>
    <p:extLst>
      <p:ext uri="{BB962C8B-B14F-4D97-AF65-F5344CB8AC3E}">
        <p14:creationId xmlns:p14="http://schemas.microsoft.com/office/powerpoint/2010/main" val="72239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5B9B1-4A60-4497-8B0C-3BFC9FCCD213}" type="datetimeFigureOut">
              <a:rPr lang="en-US" smtClean="0"/>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dirty="0"/>
          </a:p>
        </p:txBody>
      </p:sp>
    </p:spTree>
    <p:extLst>
      <p:ext uri="{BB962C8B-B14F-4D97-AF65-F5344CB8AC3E}">
        <p14:creationId xmlns:p14="http://schemas.microsoft.com/office/powerpoint/2010/main" val="195977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5B9B1-4A60-4497-8B0C-3BFC9FCCD213}" type="datetimeFigureOut">
              <a:rPr lang="en-US" smtClean="0"/>
              <a:t>9/26/2021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dirty="0"/>
          </a:p>
        </p:txBody>
      </p:sp>
    </p:spTree>
    <p:extLst>
      <p:ext uri="{BB962C8B-B14F-4D97-AF65-F5344CB8AC3E}">
        <p14:creationId xmlns:p14="http://schemas.microsoft.com/office/powerpoint/2010/main" val="172790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15B9B1-4A60-4497-8B0C-3BFC9FCCD213}" type="datetimeFigureOut">
              <a:rPr lang="en-US" smtClean="0"/>
              <a:t>9/26/2021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dirty="0"/>
          </a:p>
        </p:txBody>
      </p:sp>
    </p:spTree>
    <p:extLst>
      <p:ext uri="{BB962C8B-B14F-4D97-AF65-F5344CB8AC3E}">
        <p14:creationId xmlns:p14="http://schemas.microsoft.com/office/powerpoint/2010/main" val="282706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15B9B1-4A60-4497-8B0C-3BFC9FCCD213}" type="datetimeFigureOut">
              <a:rPr lang="en-US" smtClean="0"/>
              <a:t>9/26/2021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8E1E98-A5CB-4874-B6A4-D27A83225CFD}" type="slidenum">
              <a:rPr lang="en-US" smtClean="0"/>
              <a:t>‹#›</a:t>
            </a:fld>
            <a:endParaRPr lang="en-US" dirty="0"/>
          </a:p>
        </p:txBody>
      </p:sp>
    </p:spTree>
    <p:extLst>
      <p:ext uri="{BB962C8B-B14F-4D97-AF65-F5344CB8AC3E}">
        <p14:creationId xmlns:p14="http://schemas.microsoft.com/office/powerpoint/2010/main" val="1318360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15B9B1-4A60-4497-8B0C-3BFC9FCCD213}" type="datetimeFigureOut">
              <a:rPr lang="en-US" smtClean="0"/>
              <a:t>9/26/2021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8E1E98-A5CB-4874-B6A4-D27A83225CFD}" type="slidenum">
              <a:rPr lang="en-US" smtClean="0"/>
              <a:t>‹#›</a:t>
            </a:fld>
            <a:endParaRPr lang="en-US" dirty="0"/>
          </a:p>
        </p:txBody>
      </p:sp>
    </p:spTree>
    <p:extLst>
      <p:ext uri="{BB962C8B-B14F-4D97-AF65-F5344CB8AC3E}">
        <p14:creationId xmlns:p14="http://schemas.microsoft.com/office/powerpoint/2010/main" val="26363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5B9B1-4A60-4497-8B0C-3BFC9FCCD213}" type="datetimeFigureOut">
              <a:rPr lang="en-US" smtClean="0"/>
              <a:t>9/26/2021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8E1E98-A5CB-4874-B6A4-D27A83225CFD}" type="slidenum">
              <a:rPr lang="en-US" smtClean="0"/>
              <a:t>‹#›</a:t>
            </a:fld>
            <a:endParaRPr lang="en-US" dirty="0"/>
          </a:p>
        </p:txBody>
      </p:sp>
    </p:spTree>
    <p:extLst>
      <p:ext uri="{BB962C8B-B14F-4D97-AF65-F5344CB8AC3E}">
        <p14:creationId xmlns:p14="http://schemas.microsoft.com/office/powerpoint/2010/main" val="975824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5B9B1-4A60-4497-8B0C-3BFC9FCCD213}" type="datetimeFigureOut">
              <a:rPr lang="en-US" smtClean="0"/>
              <a:t>9/26/2021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dirty="0"/>
          </a:p>
        </p:txBody>
      </p:sp>
    </p:spTree>
    <p:extLst>
      <p:ext uri="{BB962C8B-B14F-4D97-AF65-F5344CB8AC3E}">
        <p14:creationId xmlns:p14="http://schemas.microsoft.com/office/powerpoint/2010/main" val="7472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5B9B1-4A60-4497-8B0C-3BFC9FCCD213}" type="datetimeFigureOut">
              <a:rPr lang="en-US" smtClean="0"/>
              <a:t>9/26/2021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dirty="0"/>
          </a:p>
        </p:txBody>
      </p:sp>
    </p:spTree>
    <p:extLst>
      <p:ext uri="{BB962C8B-B14F-4D97-AF65-F5344CB8AC3E}">
        <p14:creationId xmlns:p14="http://schemas.microsoft.com/office/powerpoint/2010/main" val="360241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5B9B1-4A60-4497-8B0C-3BFC9FCCD213}" type="datetimeFigureOut">
              <a:rPr lang="en-US" smtClean="0"/>
              <a:t>9/26/2021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E1E98-A5CB-4874-B6A4-D27A83225CFD}" type="slidenum">
              <a:rPr lang="en-US" smtClean="0"/>
              <a:t>‹#›</a:t>
            </a:fld>
            <a:endParaRPr lang="en-US" dirty="0"/>
          </a:p>
        </p:txBody>
      </p:sp>
    </p:spTree>
    <p:extLst>
      <p:ext uri="{BB962C8B-B14F-4D97-AF65-F5344CB8AC3E}">
        <p14:creationId xmlns:p14="http://schemas.microsoft.com/office/powerpoint/2010/main" val="3894596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Foundations of </a:t>
            </a:r>
            <a:br>
              <a:rPr lang="en-US" dirty="0"/>
            </a:br>
            <a:r>
              <a:rPr lang="en-US" dirty="0"/>
              <a:t>Teaching and Learning</a:t>
            </a:r>
          </a:p>
        </p:txBody>
      </p:sp>
      <p:sp>
        <p:nvSpPr>
          <p:cNvPr id="3" name="Subtitle 2"/>
          <p:cNvSpPr>
            <a:spLocks noGrp="1"/>
          </p:cNvSpPr>
          <p:nvPr>
            <p:ph type="subTitle" idx="1"/>
          </p:nvPr>
        </p:nvSpPr>
        <p:spPr/>
        <p:txBody>
          <a:bodyPr/>
          <a:lstStyle/>
          <a:p>
            <a:r>
              <a:rPr lang="en-US" dirty="0"/>
              <a:t>October 1, 2021</a:t>
            </a:r>
          </a:p>
        </p:txBody>
      </p:sp>
    </p:spTree>
    <p:extLst>
      <p:ext uri="{BB962C8B-B14F-4D97-AF65-F5344CB8AC3E}">
        <p14:creationId xmlns:p14="http://schemas.microsoft.com/office/powerpoint/2010/main" val="257289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FB31-764B-4E89-852D-EDD2A42CDA1B}"/>
              </a:ext>
            </a:extLst>
          </p:cNvPr>
          <p:cNvSpPr>
            <a:spLocks noGrp="1"/>
          </p:cNvSpPr>
          <p:nvPr>
            <p:ph type="title"/>
          </p:nvPr>
        </p:nvSpPr>
        <p:spPr/>
        <p:txBody>
          <a:bodyPr/>
          <a:lstStyle/>
          <a:p>
            <a:r>
              <a:rPr lang="en-US" dirty="0"/>
              <a:t>Questions so far?</a:t>
            </a:r>
          </a:p>
        </p:txBody>
      </p:sp>
      <p:sp>
        <p:nvSpPr>
          <p:cNvPr id="3" name="Content Placeholder 2">
            <a:extLst>
              <a:ext uri="{FF2B5EF4-FFF2-40B4-BE49-F238E27FC236}">
                <a16:creationId xmlns:a16="http://schemas.microsoft.com/office/drawing/2014/main" id="{0B3CBCE8-BFFC-4FC4-861B-F642C284C93A}"/>
              </a:ext>
            </a:extLst>
          </p:cNvPr>
          <p:cNvSpPr>
            <a:spLocks noGrp="1"/>
          </p:cNvSpPr>
          <p:nvPr>
            <p:ph idx="1"/>
          </p:nvPr>
        </p:nvSpPr>
        <p:spPr/>
        <p:txBody>
          <a:bodyPr/>
          <a:lstStyle/>
          <a:p>
            <a:r>
              <a:rPr lang="en-US" dirty="0"/>
              <a:t>We’ll get more concrete in a minute</a:t>
            </a:r>
          </a:p>
        </p:txBody>
      </p:sp>
    </p:spTree>
    <p:extLst>
      <p:ext uri="{BB962C8B-B14F-4D97-AF65-F5344CB8AC3E}">
        <p14:creationId xmlns:p14="http://schemas.microsoft.com/office/powerpoint/2010/main" val="3029436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ABDE-3692-4A1A-9058-5C57DC17F13F}"/>
              </a:ext>
            </a:extLst>
          </p:cNvPr>
          <p:cNvSpPr>
            <a:spLocks noGrp="1"/>
          </p:cNvSpPr>
          <p:nvPr>
            <p:ph type="title"/>
          </p:nvPr>
        </p:nvSpPr>
        <p:spPr/>
        <p:txBody>
          <a:bodyPr/>
          <a:lstStyle/>
          <a:p>
            <a:r>
              <a:rPr lang="en-US" dirty="0"/>
              <a:t>An example</a:t>
            </a:r>
          </a:p>
        </p:txBody>
      </p:sp>
      <p:sp>
        <p:nvSpPr>
          <p:cNvPr id="3" name="Content Placeholder 2">
            <a:extLst>
              <a:ext uri="{FF2B5EF4-FFF2-40B4-BE49-F238E27FC236}">
                <a16:creationId xmlns:a16="http://schemas.microsoft.com/office/drawing/2014/main" id="{EC76901A-CFA3-4CA7-8026-AF6BD7FE279C}"/>
              </a:ext>
            </a:extLst>
          </p:cNvPr>
          <p:cNvSpPr>
            <a:spLocks noGrp="1"/>
          </p:cNvSpPr>
          <p:nvPr>
            <p:ph idx="1"/>
          </p:nvPr>
        </p:nvSpPr>
        <p:spPr>
          <a:xfrm>
            <a:off x="457200" y="1417638"/>
            <a:ext cx="8229600" cy="4525963"/>
          </a:xfrm>
        </p:spPr>
        <p:txBody>
          <a:bodyPr/>
          <a:lstStyle/>
          <a:p>
            <a:r>
              <a:rPr lang="en-US" dirty="0" err="1"/>
              <a:t>Rosenshine</a:t>
            </a:r>
            <a:r>
              <a:rPr lang="en-US" dirty="0"/>
              <a:t> &amp; Stevens (1986) pattern</a:t>
            </a:r>
          </a:p>
        </p:txBody>
      </p:sp>
      <p:pic>
        <p:nvPicPr>
          <p:cNvPr id="5" name="Picture 4">
            <a:extLst>
              <a:ext uri="{FF2B5EF4-FFF2-40B4-BE49-F238E27FC236}">
                <a16:creationId xmlns:a16="http://schemas.microsoft.com/office/drawing/2014/main" id="{BDD3B0A5-292C-466B-AD38-ECC6A28AA3D1}"/>
              </a:ext>
            </a:extLst>
          </p:cNvPr>
          <p:cNvPicPr>
            <a:picLocks noChangeAspect="1"/>
          </p:cNvPicPr>
          <p:nvPr/>
        </p:nvPicPr>
        <p:blipFill>
          <a:blip r:embed="rId2"/>
          <a:stretch>
            <a:fillRect/>
          </a:stretch>
        </p:blipFill>
        <p:spPr>
          <a:xfrm>
            <a:off x="1943100" y="2111039"/>
            <a:ext cx="5257800" cy="4727083"/>
          </a:xfrm>
          <a:prstGeom prst="rect">
            <a:avLst/>
          </a:prstGeom>
        </p:spPr>
      </p:pic>
    </p:spTree>
    <p:extLst>
      <p:ext uri="{BB962C8B-B14F-4D97-AF65-F5344CB8AC3E}">
        <p14:creationId xmlns:p14="http://schemas.microsoft.com/office/powerpoint/2010/main" val="1218946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9DC4-5BA5-4D09-8ECD-90510D11F3D4}"/>
              </a:ext>
            </a:extLst>
          </p:cNvPr>
          <p:cNvSpPr>
            <a:spLocks noGrp="1"/>
          </p:cNvSpPr>
          <p:nvPr>
            <p:ph type="title"/>
          </p:nvPr>
        </p:nvSpPr>
        <p:spPr/>
        <p:txBody>
          <a:bodyPr/>
          <a:lstStyle/>
          <a:p>
            <a:r>
              <a:rPr lang="en-US" dirty="0"/>
              <a:t>Key </a:t>
            </a:r>
            <a:r>
              <a:rPr lang="en-US" dirty="0" err="1"/>
              <a:t>Instructionist</a:t>
            </a:r>
            <a:r>
              <a:rPr lang="en-US" dirty="0"/>
              <a:t> Thinkers</a:t>
            </a:r>
          </a:p>
        </p:txBody>
      </p:sp>
      <p:sp>
        <p:nvSpPr>
          <p:cNvPr id="3" name="Content Placeholder 2">
            <a:extLst>
              <a:ext uri="{FF2B5EF4-FFF2-40B4-BE49-F238E27FC236}">
                <a16:creationId xmlns:a16="http://schemas.microsoft.com/office/drawing/2014/main" id="{2971EF6C-D7B6-4BA6-800A-F789FBE11217}"/>
              </a:ext>
            </a:extLst>
          </p:cNvPr>
          <p:cNvSpPr>
            <a:spLocks noGrp="1"/>
          </p:cNvSpPr>
          <p:nvPr>
            <p:ph idx="1"/>
          </p:nvPr>
        </p:nvSpPr>
        <p:spPr/>
        <p:txBody>
          <a:bodyPr/>
          <a:lstStyle/>
          <a:p>
            <a:r>
              <a:rPr lang="en-US" dirty="0"/>
              <a:t>Often highly influential on modern schools in the USA </a:t>
            </a:r>
          </a:p>
          <a:p>
            <a:r>
              <a:rPr lang="en-US" b="1" i="1" dirty="0"/>
              <a:t>And</a:t>
            </a:r>
          </a:p>
          <a:p>
            <a:r>
              <a:rPr lang="en-US" dirty="0"/>
              <a:t>Generally unknown by the people who use the practices they developed</a:t>
            </a:r>
          </a:p>
        </p:txBody>
      </p:sp>
    </p:spTree>
    <p:extLst>
      <p:ext uri="{BB962C8B-B14F-4D97-AF65-F5344CB8AC3E}">
        <p14:creationId xmlns:p14="http://schemas.microsoft.com/office/powerpoint/2010/main" val="3869524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9DC4-5BA5-4D09-8ECD-90510D11F3D4}"/>
              </a:ext>
            </a:extLst>
          </p:cNvPr>
          <p:cNvSpPr>
            <a:spLocks noGrp="1"/>
          </p:cNvSpPr>
          <p:nvPr>
            <p:ph type="title"/>
          </p:nvPr>
        </p:nvSpPr>
        <p:spPr/>
        <p:txBody>
          <a:bodyPr/>
          <a:lstStyle/>
          <a:p>
            <a:r>
              <a:rPr lang="en-US" dirty="0"/>
              <a:t>Key </a:t>
            </a:r>
            <a:r>
              <a:rPr lang="en-US" dirty="0" err="1"/>
              <a:t>Instructionist</a:t>
            </a:r>
            <a:r>
              <a:rPr lang="en-US" dirty="0"/>
              <a:t> Thinkers</a:t>
            </a:r>
          </a:p>
        </p:txBody>
      </p:sp>
      <p:sp>
        <p:nvSpPr>
          <p:cNvPr id="3" name="Content Placeholder 2">
            <a:extLst>
              <a:ext uri="{FF2B5EF4-FFF2-40B4-BE49-F238E27FC236}">
                <a16:creationId xmlns:a16="http://schemas.microsoft.com/office/drawing/2014/main" id="{2971EF6C-D7B6-4BA6-800A-F789FBE11217}"/>
              </a:ext>
            </a:extLst>
          </p:cNvPr>
          <p:cNvSpPr>
            <a:spLocks noGrp="1"/>
          </p:cNvSpPr>
          <p:nvPr>
            <p:ph idx="1"/>
          </p:nvPr>
        </p:nvSpPr>
        <p:spPr/>
        <p:txBody>
          <a:bodyPr/>
          <a:lstStyle/>
          <a:p>
            <a:r>
              <a:rPr lang="en-US" dirty="0"/>
              <a:t>Often highly influential on modern schools in the USA </a:t>
            </a:r>
          </a:p>
          <a:p>
            <a:r>
              <a:rPr lang="en-US" b="1" i="1" dirty="0"/>
              <a:t>And</a:t>
            </a:r>
          </a:p>
          <a:p>
            <a:r>
              <a:rPr lang="en-US" dirty="0"/>
              <a:t>Generally unknown by the people who use the practices they developed</a:t>
            </a:r>
          </a:p>
          <a:p>
            <a:endParaRPr lang="en-US" dirty="0"/>
          </a:p>
        </p:txBody>
      </p:sp>
    </p:spTree>
    <p:extLst>
      <p:ext uri="{BB962C8B-B14F-4D97-AF65-F5344CB8AC3E}">
        <p14:creationId xmlns:p14="http://schemas.microsoft.com/office/powerpoint/2010/main" val="3885935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Benjamin Bloom</a:t>
            </a:r>
          </a:p>
        </p:txBody>
      </p:sp>
      <p:pic>
        <p:nvPicPr>
          <p:cNvPr id="1026" name="Picture 2" descr="http://oaks.nvg.org/w/bbl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67" y="1905000"/>
            <a:ext cx="3260090"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572000" y="1600200"/>
            <a:ext cx="4114800" cy="4525963"/>
          </a:xfrm>
        </p:spPr>
        <p:txBody>
          <a:bodyPr>
            <a:normAutofit/>
          </a:bodyPr>
          <a:lstStyle/>
          <a:p>
            <a:r>
              <a:rPr lang="en-US" dirty="0"/>
              <a:t>Tried to assemble the first attempt towards a “grand unified theory” of education and learning</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617295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60AD7-365D-4785-9C78-483459761326}"/>
              </a:ext>
            </a:extLst>
          </p:cNvPr>
          <p:cNvSpPr>
            <a:spLocks noGrp="1"/>
          </p:cNvSpPr>
          <p:nvPr>
            <p:ph type="title"/>
          </p:nvPr>
        </p:nvSpPr>
        <p:spPr/>
        <p:txBody>
          <a:bodyPr/>
          <a:lstStyle/>
          <a:p>
            <a:r>
              <a:rPr lang="en-US" dirty="0"/>
              <a:t>Bloom’s Model of School Learning</a:t>
            </a:r>
          </a:p>
        </p:txBody>
      </p:sp>
      <p:sp>
        <p:nvSpPr>
          <p:cNvPr id="3" name="Content Placeholder 2">
            <a:extLst>
              <a:ext uri="{FF2B5EF4-FFF2-40B4-BE49-F238E27FC236}">
                <a16:creationId xmlns:a16="http://schemas.microsoft.com/office/drawing/2014/main" id="{621A2088-B5C9-4AA4-87D0-4E835CE94E37}"/>
              </a:ext>
            </a:extLst>
          </p:cNvPr>
          <p:cNvSpPr>
            <a:spLocks noGrp="1"/>
          </p:cNvSpPr>
          <p:nvPr>
            <p:ph idx="1"/>
          </p:nvPr>
        </p:nvSpPr>
        <p:spPr/>
        <p:txBody>
          <a:bodyPr/>
          <a:lstStyle/>
          <a:p>
            <a:r>
              <a:rPr lang="en-US" dirty="0"/>
              <a:t>We put the right inputs in</a:t>
            </a:r>
          </a:p>
          <a:p>
            <a:r>
              <a:rPr lang="en-US" dirty="0"/>
              <a:t>We get the right outputs out</a:t>
            </a:r>
          </a:p>
        </p:txBody>
      </p:sp>
      <p:pic>
        <p:nvPicPr>
          <p:cNvPr id="7" name="Picture 6">
            <a:extLst>
              <a:ext uri="{FF2B5EF4-FFF2-40B4-BE49-F238E27FC236}">
                <a16:creationId xmlns:a16="http://schemas.microsoft.com/office/drawing/2014/main" id="{DB1867E1-D621-4F51-B08B-E79CD235E028}"/>
              </a:ext>
            </a:extLst>
          </p:cNvPr>
          <p:cNvPicPr>
            <a:picLocks noChangeAspect="1"/>
          </p:cNvPicPr>
          <p:nvPr/>
        </p:nvPicPr>
        <p:blipFill>
          <a:blip r:embed="rId2"/>
          <a:stretch>
            <a:fillRect/>
          </a:stretch>
        </p:blipFill>
        <p:spPr>
          <a:xfrm>
            <a:off x="474406" y="3349625"/>
            <a:ext cx="8473487" cy="3233737"/>
          </a:xfrm>
          <a:prstGeom prst="rect">
            <a:avLst/>
          </a:prstGeom>
        </p:spPr>
      </p:pic>
    </p:spTree>
    <p:extLst>
      <p:ext uri="{BB962C8B-B14F-4D97-AF65-F5344CB8AC3E}">
        <p14:creationId xmlns:p14="http://schemas.microsoft.com/office/powerpoint/2010/main" val="49871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F3DB1-229E-48BA-B5F4-23DA655955C0}"/>
              </a:ext>
            </a:extLst>
          </p:cNvPr>
          <p:cNvSpPr>
            <a:spLocks noGrp="1"/>
          </p:cNvSpPr>
          <p:nvPr>
            <p:ph type="title"/>
          </p:nvPr>
        </p:nvSpPr>
        <p:spPr>
          <a:xfrm>
            <a:off x="0" y="274638"/>
            <a:ext cx="9144000" cy="1143000"/>
          </a:xfrm>
        </p:spPr>
        <p:txBody>
          <a:bodyPr>
            <a:normAutofit fontScale="90000"/>
          </a:bodyPr>
          <a:lstStyle/>
          <a:p>
            <a:r>
              <a:rPr lang="en-US" dirty="0"/>
              <a:t>But what goes in the box and arrow </a:t>
            </a:r>
            <a:br>
              <a:rPr lang="en-US" dirty="0"/>
            </a:br>
            <a:r>
              <a:rPr lang="en-US" dirty="0"/>
              <a:t>in the middle?</a:t>
            </a:r>
          </a:p>
        </p:txBody>
      </p:sp>
      <p:sp>
        <p:nvSpPr>
          <p:cNvPr id="3" name="Content Placeholder 2">
            <a:extLst>
              <a:ext uri="{FF2B5EF4-FFF2-40B4-BE49-F238E27FC236}">
                <a16:creationId xmlns:a16="http://schemas.microsoft.com/office/drawing/2014/main" id="{74CAEDF0-2BF0-4DC7-A080-1D6DF86A1F58}"/>
              </a:ext>
            </a:extLst>
          </p:cNvPr>
          <p:cNvSpPr>
            <a:spLocks noGrp="1"/>
          </p:cNvSpPr>
          <p:nvPr>
            <p:ph idx="1"/>
          </p:nvPr>
        </p:nvSpPr>
        <p:spPr/>
        <p:txBody>
          <a:bodyPr/>
          <a:lstStyle/>
          <a:p>
            <a:r>
              <a:rPr lang="en-US" dirty="0"/>
              <a:t>That’s the core question of </a:t>
            </a:r>
            <a:r>
              <a:rPr lang="en-US" dirty="0" err="1"/>
              <a:t>instructionism</a:t>
            </a:r>
            <a:endParaRPr lang="en-US" dirty="0"/>
          </a:p>
        </p:txBody>
      </p:sp>
      <p:pic>
        <p:nvPicPr>
          <p:cNvPr id="4" name="Picture 3">
            <a:extLst>
              <a:ext uri="{FF2B5EF4-FFF2-40B4-BE49-F238E27FC236}">
                <a16:creationId xmlns:a16="http://schemas.microsoft.com/office/drawing/2014/main" id="{20F64F92-3111-476C-A199-F4CA051CA240}"/>
              </a:ext>
            </a:extLst>
          </p:cNvPr>
          <p:cNvPicPr>
            <a:picLocks noChangeAspect="1"/>
          </p:cNvPicPr>
          <p:nvPr/>
        </p:nvPicPr>
        <p:blipFill>
          <a:blip r:embed="rId2"/>
          <a:stretch>
            <a:fillRect/>
          </a:stretch>
        </p:blipFill>
        <p:spPr>
          <a:xfrm>
            <a:off x="474406" y="3349625"/>
            <a:ext cx="8473487" cy="3233737"/>
          </a:xfrm>
          <a:prstGeom prst="rect">
            <a:avLst/>
          </a:prstGeom>
        </p:spPr>
      </p:pic>
      <p:sp>
        <p:nvSpPr>
          <p:cNvPr id="5" name="Rectangle 4">
            <a:extLst>
              <a:ext uri="{FF2B5EF4-FFF2-40B4-BE49-F238E27FC236}">
                <a16:creationId xmlns:a16="http://schemas.microsoft.com/office/drawing/2014/main" id="{DC8D355C-2A90-4197-BD4B-C038C7C7DC53}"/>
              </a:ext>
            </a:extLst>
          </p:cNvPr>
          <p:cNvSpPr/>
          <p:nvPr/>
        </p:nvSpPr>
        <p:spPr>
          <a:xfrm>
            <a:off x="3429000" y="3200400"/>
            <a:ext cx="2286000" cy="35052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104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3D16-F16C-44E8-A051-98BE433CBBE9}"/>
              </a:ext>
            </a:extLst>
          </p:cNvPr>
          <p:cNvSpPr>
            <a:spLocks noGrp="1"/>
          </p:cNvSpPr>
          <p:nvPr>
            <p:ph type="title"/>
          </p:nvPr>
        </p:nvSpPr>
        <p:spPr/>
        <p:txBody>
          <a:bodyPr/>
          <a:lstStyle/>
          <a:p>
            <a:r>
              <a:rPr lang="en-US" dirty="0"/>
              <a:t>Robert Gagne</a:t>
            </a:r>
          </a:p>
        </p:txBody>
      </p:sp>
      <p:pic>
        <p:nvPicPr>
          <p:cNvPr id="1026" name="Picture 2">
            <a:extLst>
              <a:ext uri="{FF2B5EF4-FFF2-40B4-BE49-F238E27FC236}">
                <a16:creationId xmlns:a16="http://schemas.microsoft.com/office/drawing/2014/main" id="{9072ECB8-7ABB-4999-983F-FDC86A97D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91581"/>
            <a:ext cx="222885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F6154F4-9FE4-4BEA-B09A-B7B7AB45CC0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96589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D1573-5D51-491D-AEF9-2A8A50311F94}"/>
              </a:ext>
            </a:extLst>
          </p:cNvPr>
          <p:cNvSpPr>
            <a:spLocks noGrp="1"/>
          </p:cNvSpPr>
          <p:nvPr>
            <p:ph type="title"/>
          </p:nvPr>
        </p:nvSpPr>
        <p:spPr/>
        <p:txBody>
          <a:bodyPr/>
          <a:lstStyle/>
          <a:p>
            <a:r>
              <a:rPr lang="en-US" dirty="0"/>
              <a:t>Key focus</a:t>
            </a:r>
          </a:p>
        </p:txBody>
      </p:sp>
      <p:sp>
        <p:nvSpPr>
          <p:cNvPr id="3" name="Content Placeholder 2">
            <a:extLst>
              <a:ext uri="{FF2B5EF4-FFF2-40B4-BE49-F238E27FC236}">
                <a16:creationId xmlns:a16="http://schemas.microsoft.com/office/drawing/2014/main" id="{5DA297AF-775D-4C46-B355-2C922AB50999}"/>
              </a:ext>
            </a:extLst>
          </p:cNvPr>
          <p:cNvSpPr>
            <a:spLocks noGrp="1"/>
          </p:cNvSpPr>
          <p:nvPr>
            <p:ph idx="1"/>
          </p:nvPr>
        </p:nvSpPr>
        <p:spPr/>
        <p:txBody>
          <a:bodyPr/>
          <a:lstStyle/>
          <a:p>
            <a:r>
              <a:rPr lang="en-US" dirty="0"/>
              <a:t>Understand and formally model the instructional objectives</a:t>
            </a:r>
          </a:p>
          <a:p>
            <a:r>
              <a:rPr lang="en-US" dirty="0"/>
              <a:t>Understand and structure the content to be taught</a:t>
            </a:r>
          </a:p>
          <a:p>
            <a:r>
              <a:rPr lang="en-US" dirty="0"/>
              <a:t>Determine proper order of content</a:t>
            </a:r>
          </a:p>
          <a:p>
            <a:pPr lvl="1"/>
            <a:r>
              <a:rPr lang="en-US" dirty="0"/>
              <a:t>Pre-requisite structure</a:t>
            </a:r>
          </a:p>
          <a:p>
            <a:r>
              <a:rPr lang="en-US" dirty="0"/>
              <a:t>Plan proper procedure for teaching</a:t>
            </a:r>
          </a:p>
        </p:txBody>
      </p:sp>
    </p:spTree>
    <p:extLst>
      <p:ext uri="{BB962C8B-B14F-4D97-AF65-F5344CB8AC3E}">
        <p14:creationId xmlns:p14="http://schemas.microsoft.com/office/powerpoint/2010/main" val="1216585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0348-FBC5-440C-9E5D-F8ECF51E8957}"/>
              </a:ext>
            </a:extLst>
          </p:cNvPr>
          <p:cNvSpPr>
            <a:spLocks noGrp="1"/>
          </p:cNvSpPr>
          <p:nvPr>
            <p:ph type="title"/>
          </p:nvPr>
        </p:nvSpPr>
        <p:spPr/>
        <p:txBody>
          <a:bodyPr>
            <a:normAutofit fontScale="90000"/>
          </a:bodyPr>
          <a:lstStyle/>
          <a:p>
            <a:r>
              <a:rPr lang="en-US" dirty="0"/>
              <a:t>Knowledge graphs in adaptive learning</a:t>
            </a:r>
          </a:p>
        </p:txBody>
      </p:sp>
      <p:sp>
        <p:nvSpPr>
          <p:cNvPr id="3" name="Content Placeholder 2">
            <a:extLst>
              <a:ext uri="{FF2B5EF4-FFF2-40B4-BE49-F238E27FC236}">
                <a16:creationId xmlns:a16="http://schemas.microsoft.com/office/drawing/2014/main" id="{BE3C232A-25F1-473B-BDA8-6C446E6C5CC0}"/>
              </a:ext>
            </a:extLst>
          </p:cNvPr>
          <p:cNvSpPr>
            <a:spLocks noGrp="1"/>
          </p:cNvSpPr>
          <p:nvPr>
            <p:ph idx="1"/>
          </p:nvPr>
        </p:nvSpPr>
        <p:spPr/>
        <p:txBody>
          <a:bodyPr/>
          <a:lstStyle/>
          <a:p>
            <a:r>
              <a:rPr lang="en-US" dirty="0"/>
              <a:t>They come from Gagne’s work in defining prerequisite structures in content!</a:t>
            </a:r>
          </a:p>
        </p:txBody>
      </p:sp>
    </p:spTree>
    <p:extLst>
      <p:ext uri="{BB962C8B-B14F-4D97-AF65-F5344CB8AC3E}">
        <p14:creationId xmlns:p14="http://schemas.microsoft.com/office/powerpoint/2010/main" val="1373461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3A963-6BE2-4809-8684-CD96867212F2}"/>
              </a:ext>
            </a:extLst>
          </p:cNvPr>
          <p:cNvSpPr>
            <a:spLocks noGrp="1"/>
          </p:cNvSpPr>
          <p:nvPr>
            <p:ph type="title"/>
          </p:nvPr>
        </p:nvSpPr>
        <p:spPr/>
        <p:txBody>
          <a:bodyPr/>
          <a:lstStyle/>
          <a:p>
            <a:r>
              <a:rPr lang="en-US" dirty="0"/>
              <a:t>Learning Theory Matrix</a:t>
            </a:r>
          </a:p>
        </p:txBody>
      </p:sp>
      <p:sp>
        <p:nvSpPr>
          <p:cNvPr id="3" name="Content Placeholder 2">
            <a:extLst>
              <a:ext uri="{FF2B5EF4-FFF2-40B4-BE49-F238E27FC236}">
                <a16:creationId xmlns:a16="http://schemas.microsoft.com/office/drawing/2014/main" id="{971B647B-9307-4276-9BBF-60A85DDED02D}"/>
              </a:ext>
            </a:extLst>
          </p:cNvPr>
          <p:cNvSpPr>
            <a:spLocks noGrp="1"/>
          </p:cNvSpPr>
          <p:nvPr>
            <p:ph idx="1"/>
          </p:nvPr>
        </p:nvSpPr>
        <p:spPr/>
        <p:txBody>
          <a:bodyPr/>
          <a:lstStyle/>
          <a:p>
            <a:r>
              <a:rPr lang="en-US" dirty="0"/>
              <a:t>Any questions or comments?</a:t>
            </a:r>
          </a:p>
        </p:txBody>
      </p:sp>
    </p:spTree>
    <p:extLst>
      <p:ext uri="{BB962C8B-B14F-4D97-AF65-F5344CB8AC3E}">
        <p14:creationId xmlns:p14="http://schemas.microsoft.com/office/powerpoint/2010/main" val="118337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80A5B-9036-41A3-952A-600F98E4FBE6}"/>
              </a:ext>
            </a:extLst>
          </p:cNvPr>
          <p:cNvSpPr>
            <a:spLocks noGrp="1"/>
          </p:cNvSpPr>
          <p:nvPr>
            <p:ph type="title"/>
          </p:nvPr>
        </p:nvSpPr>
        <p:spPr/>
        <p:txBody>
          <a:bodyPr>
            <a:normAutofit fontScale="90000"/>
          </a:bodyPr>
          <a:lstStyle/>
          <a:p>
            <a:r>
              <a:rPr lang="en-US" dirty="0"/>
              <a:t>Nine events of instruction </a:t>
            </a:r>
            <a:br>
              <a:rPr lang="en-US" dirty="0"/>
            </a:br>
            <a:r>
              <a:rPr lang="en-US" dirty="0"/>
              <a:t>(Gagne, 1974)</a:t>
            </a:r>
          </a:p>
        </p:txBody>
      </p:sp>
      <p:sp>
        <p:nvSpPr>
          <p:cNvPr id="3" name="Content Placeholder 2">
            <a:extLst>
              <a:ext uri="{FF2B5EF4-FFF2-40B4-BE49-F238E27FC236}">
                <a16:creationId xmlns:a16="http://schemas.microsoft.com/office/drawing/2014/main" id="{03A1BA14-50D6-4DDA-8745-1D25016DBEBB}"/>
              </a:ext>
            </a:extLst>
          </p:cNvPr>
          <p:cNvSpPr>
            <a:spLocks noGrp="1"/>
          </p:cNvSpPr>
          <p:nvPr>
            <p:ph idx="1"/>
          </p:nvPr>
        </p:nvSpPr>
        <p:spPr/>
        <p:txBody>
          <a:bodyPr>
            <a:normAutofit fontScale="92500" lnSpcReduction="20000"/>
          </a:bodyPr>
          <a:lstStyle/>
          <a:p>
            <a:pPr algn="l">
              <a:buFont typeface="+mj-lt"/>
              <a:buAutoNum type="arabicPeriod"/>
            </a:pPr>
            <a:r>
              <a:rPr lang="en-US" b="0" i="0" dirty="0">
                <a:solidFill>
                  <a:srgbClr val="202122"/>
                </a:solidFill>
                <a:effectLst/>
                <a:latin typeface="Arial" panose="020B0604020202020204" pitchFamily="34" charset="0"/>
              </a:rPr>
              <a:t>Gain attention</a:t>
            </a:r>
          </a:p>
          <a:p>
            <a:pPr algn="l">
              <a:buFont typeface="+mj-lt"/>
              <a:buAutoNum type="arabicPeriod"/>
            </a:pPr>
            <a:r>
              <a:rPr lang="en-US" b="0" i="0" dirty="0">
                <a:solidFill>
                  <a:srgbClr val="202122"/>
                </a:solidFill>
                <a:effectLst/>
                <a:latin typeface="Arial" panose="020B0604020202020204" pitchFamily="34" charset="0"/>
              </a:rPr>
              <a:t>Tell the learners the learning objective</a:t>
            </a:r>
          </a:p>
          <a:p>
            <a:pPr algn="l">
              <a:buFont typeface="+mj-lt"/>
              <a:buAutoNum type="arabicPeriod"/>
            </a:pPr>
            <a:r>
              <a:rPr lang="en-US" b="0" i="0" dirty="0">
                <a:solidFill>
                  <a:srgbClr val="202122"/>
                </a:solidFill>
                <a:effectLst/>
                <a:latin typeface="Arial" panose="020B0604020202020204" pitchFamily="34" charset="0"/>
              </a:rPr>
              <a:t>Stimulate recall of prior learning</a:t>
            </a:r>
          </a:p>
          <a:p>
            <a:pPr algn="l">
              <a:buFont typeface="+mj-lt"/>
              <a:buAutoNum type="arabicPeriod"/>
            </a:pPr>
            <a:r>
              <a:rPr lang="en-US" b="0" i="0" dirty="0">
                <a:solidFill>
                  <a:srgbClr val="202122"/>
                </a:solidFill>
                <a:effectLst/>
                <a:latin typeface="Arial" panose="020B0604020202020204" pitchFamily="34" charset="0"/>
              </a:rPr>
              <a:t>Present the stimulus (content)</a:t>
            </a:r>
          </a:p>
          <a:p>
            <a:pPr algn="l">
              <a:buFont typeface="+mj-lt"/>
              <a:buAutoNum type="arabicPeriod"/>
            </a:pPr>
            <a:r>
              <a:rPr lang="en-US" b="0" i="0" dirty="0">
                <a:solidFill>
                  <a:srgbClr val="202122"/>
                </a:solidFill>
                <a:effectLst/>
                <a:latin typeface="Arial" panose="020B0604020202020204" pitchFamily="34" charset="0"/>
              </a:rPr>
              <a:t>Provide learning guidance</a:t>
            </a:r>
          </a:p>
          <a:p>
            <a:pPr algn="l">
              <a:buFont typeface="+mj-lt"/>
              <a:buAutoNum type="arabicPeriod"/>
            </a:pPr>
            <a:r>
              <a:rPr lang="en-US" b="0" i="0" dirty="0">
                <a:solidFill>
                  <a:srgbClr val="202122"/>
                </a:solidFill>
                <a:effectLst/>
                <a:latin typeface="Arial" panose="020B0604020202020204" pitchFamily="34" charset="0"/>
              </a:rPr>
              <a:t>Elicit performance</a:t>
            </a:r>
          </a:p>
          <a:p>
            <a:pPr algn="l">
              <a:buFont typeface="+mj-lt"/>
              <a:buAutoNum type="arabicPeriod"/>
            </a:pPr>
            <a:r>
              <a:rPr lang="en-US" b="0" i="0" dirty="0">
                <a:solidFill>
                  <a:srgbClr val="202122"/>
                </a:solidFill>
                <a:effectLst/>
                <a:latin typeface="Arial" panose="020B0604020202020204" pitchFamily="34" charset="0"/>
              </a:rPr>
              <a:t>Provide feedback</a:t>
            </a:r>
          </a:p>
          <a:p>
            <a:pPr algn="l">
              <a:buFont typeface="+mj-lt"/>
              <a:buAutoNum type="arabicPeriod"/>
            </a:pPr>
            <a:r>
              <a:rPr lang="en-US" b="0" i="0" dirty="0">
                <a:solidFill>
                  <a:srgbClr val="202122"/>
                </a:solidFill>
                <a:effectLst/>
                <a:latin typeface="Arial" panose="020B0604020202020204" pitchFamily="34" charset="0"/>
              </a:rPr>
              <a:t>Assess performance</a:t>
            </a:r>
          </a:p>
          <a:p>
            <a:pPr algn="l">
              <a:buFont typeface="+mj-lt"/>
              <a:buAutoNum type="arabicPeriod"/>
            </a:pPr>
            <a:r>
              <a:rPr lang="en-US" b="0" i="0" dirty="0">
                <a:solidFill>
                  <a:srgbClr val="202122"/>
                </a:solidFill>
                <a:effectLst/>
                <a:latin typeface="Arial" panose="020B0604020202020204" pitchFamily="34" charset="0"/>
              </a:rPr>
              <a:t>Enhance retention and transfer</a:t>
            </a:r>
            <a:endParaRPr lang="en-US" dirty="0"/>
          </a:p>
        </p:txBody>
      </p:sp>
    </p:spTree>
    <p:extLst>
      <p:ext uri="{BB962C8B-B14F-4D97-AF65-F5344CB8AC3E}">
        <p14:creationId xmlns:p14="http://schemas.microsoft.com/office/powerpoint/2010/main" val="3157919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799C2-4A42-4CD7-A31E-A0429270987A}"/>
              </a:ext>
            </a:extLst>
          </p:cNvPr>
          <p:cNvSpPr>
            <a:spLocks noGrp="1"/>
          </p:cNvSpPr>
          <p:nvPr>
            <p:ph type="title"/>
          </p:nvPr>
        </p:nvSpPr>
        <p:spPr/>
        <p:txBody>
          <a:bodyPr>
            <a:normAutofit fontScale="90000"/>
          </a:bodyPr>
          <a:lstStyle/>
          <a:p>
            <a:r>
              <a:rPr lang="en-US" dirty="0"/>
              <a:t>Procedure for computer-aided instruction (Gagne et al., 1981)</a:t>
            </a:r>
          </a:p>
        </p:txBody>
      </p:sp>
      <p:sp>
        <p:nvSpPr>
          <p:cNvPr id="3" name="Content Placeholder 2">
            <a:extLst>
              <a:ext uri="{FF2B5EF4-FFF2-40B4-BE49-F238E27FC236}">
                <a16:creationId xmlns:a16="http://schemas.microsoft.com/office/drawing/2014/main" id="{CD088022-B155-427D-A5E8-EBCCC70CB2EB}"/>
              </a:ext>
            </a:extLst>
          </p:cNvPr>
          <p:cNvSpPr>
            <a:spLocks noGrp="1"/>
          </p:cNvSpPr>
          <p:nvPr>
            <p:ph idx="1"/>
          </p:nvPr>
        </p:nvSpPr>
        <p:spPr/>
        <p:txBody>
          <a:bodyPr/>
          <a:lstStyle/>
          <a:p>
            <a:r>
              <a:rPr lang="en-US" dirty="0"/>
              <a:t>Simplification of his model for teachers</a:t>
            </a:r>
          </a:p>
        </p:txBody>
      </p:sp>
      <p:pic>
        <p:nvPicPr>
          <p:cNvPr id="5" name="Picture 4">
            <a:extLst>
              <a:ext uri="{FF2B5EF4-FFF2-40B4-BE49-F238E27FC236}">
                <a16:creationId xmlns:a16="http://schemas.microsoft.com/office/drawing/2014/main" id="{A4FA545F-1720-4135-B417-EA93D9940ADA}"/>
              </a:ext>
            </a:extLst>
          </p:cNvPr>
          <p:cNvPicPr>
            <a:picLocks noChangeAspect="1"/>
          </p:cNvPicPr>
          <p:nvPr/>
        </p:nvPicPr>
        <p:blipFill>
          <a:blip r:embed="rId2"/>
          <a:stretch>
            <a:fillRect/>
          </a:stretch>
        </p:blipFill>
        <p:spPr>
          <a:xfrm>
            <a:off x="0" y="2286000"/>
            <a:ext cx="9144000" cy="3408297"/>
          </a:xfrm>
          <a:prstGeom prst="rect">
            <a:avLst/>
          </a:prstGeom>
        </p:spPr>
      </p:pic>
    </p:spTree>
    <p:extLst>
      <p:ext uri="{BB962C8B-B14F-4D97-AF65-F5344CB8AC3E}">
        <p14:creationId xmlns:p14="http://schemas.microsoft.com/office/powerpoint/2010/main" val="1523005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27A10-B0F3-4B46-93BD-BD3167DDF7FE}"/>
              </a:ext>
            </a:extLst>
          </p:cNvPr>
          <p:cNvSpPr>
            <a:spLocks noGrp="1"/>
          </p:cNvSpPr>
          <p:nvPr>
            <p:ph type="title"/>
          </p:nvPr>
        </p:nvSpPr>
        <p:spPr/>
        <p:txBody>
          <a:bodyPr/>
          <a:lstStyle/>
          <a:p>
            <a:r>
              <a:rPr lang="en-US" dirty="0"/>
              <a:t>Comments? Questions? Concerns?</a:t>
            </a:r>
          </a:p>
        </p:txBody>
      </p:sp>
      <p:sp>
        <p:nvSpPr>
          <p:cNvPr id="3" name="Content Placeholder 2">
            <a:extLst>
              <a:ext uri="{FF2B5EF4-FFF2-40B4-BE49-F238E27FC236}">
                <a16:creationId xmlns:a16="http://schemas.microsoft.com/office/drawing/2014/main" id="{885927E6-5475-4D71-B4EF-72408A97CE7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86464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37AE-1ED7-4A48-8052-C54C8E56F39B}"/>
              </a:ext>
            </a:extLst>
          </p:cNvPr>
          <p:cNvSpPr>
            <a:spLocks noGrp="1"/>
          </p:cNvSpPr>
          <p:nvPr>
            <p:ph type="title"/>
          </p:nvPr>
        </p:nvSpPr>
        <p:spPr>
          <a:xfrm>
            <a:off x="0" y="274638"/>
            <a:ext cx="9144000" cy="1143000"/>
          </a:xfrm>
        </p:spPr>
        <p:txBody>
          <a:bodyPr>
            <a:normAutofit fontScale="90000"/>
          </a:bodyPr>
          <a:lstStyle/>
          <a:p>
            <a:r>
              <a:rPr lang="en-US" dirty="0"/>
              <a:t>You probably think this is all too simple…</a:t>
            </a:r>
          </a:p>
        </p:txBody>
      </p:sp>
      <p:sp>
        <p:nvSpPr>
          <p:cNvPr id="3" name="Content Placeholder 2">
            <a:extLst>
              <a:ext uri="{FF2B5EF4-FFF2-40B4-BE49-F238E27FC236}">
                <a16:creationId xmlns:a16="http://schemas.microsoft.com/office/drawing/2014/main" id="{20D3B7AE-D141-4DBB-9EC2-752A1508559F}"/>
              </a:ext>
            </a:extLst>
          </p:cNvPr>
          <p:cNvSpPr>
            <a:spLocks noGrp="1"/>
          </p:cNvSpPr>
          <p:nvPr>
            <p:ph idx="1"/>
          </p:nvPr>
        </p:nvSpPr>
        <p:spPr/>
        <p:txBody>
          <a:bodyPr/>
          <a:lstStyle/>
          <a:p>
            <a:r>
              <a:rPr lang="en-US" dirty="0"/>
              <a:t>And so did Gagne’s junior colleague and occasional debate rival</a:t>
            </a:r>
          </a:p>
        </p:txBody>
      </p:sp>
    </p:spTree>
    <p:extLst>
      <p:ext uri="{BB962C8B-B14F-4D97-AF65-F5344CB8AC3E}">
        <p14:creationId xmlns:p14="http://schemas.microsoft.com/office/powerpoint/2010/main" val="227316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6B69-1BA7-4612-9209-B8DFA4ECD3D6}"/>
              </a:ext>
            </a:extLst>
          </p:cNvPr>
          <p:cNvSpPr>
            <a:spLocks noGrp="1"/>
          </p:cNvSpPr>
          <p:nvPr>
            <p:ph type="title"/>
          </p:nvPr>
        </p:nvSpPr>
        <p:spPr/>
        <p:txBody>
          <a:bodyPr/>
          <a:lstStyle/>
          <a:p>
            <a:r>
              <a:rPr lang="en-US" dirty="0"/>
              <a:t>M. David Merrill</a:t>
            </a:r>
          </a:p>
        </p:txBody>
      </p:sp>
      <p:pic>
        <p:nvPicPr>
          <p:cNvPr id="5" name="Picture 4">
            <a:extLst>
              <a:ext uri="{FF2B5EF4-FFF2-40B4-BE49-F238E27FC236}">
                <a16:creationId xmlns:a16="http://schemas.microsoft.com/office/drawing/2014/main" id="{45E7277B-ED2D-411C-9C7D-18DB804D36B5}"/>
              </a:ext>
            </a:extLst>
          </p:cNvPr>
          <p:cNvPicPr>
            <a:picLocks noChangeAspect="1"/>
          </p:cNvPicPr>
          <p:nvPr/>
        </p:nvPicPr>
        <p:blipFill>
          <a:blip r:embed="rId2"/>
          <a:stretch>
            <a:fillRect/>
          </a:stretch>
        </p:blipFill>
        <p:spPr>
          <a:xfrm>
            <a:off x="609600" y="2590800"/>
            <a:ext cx="2235200" cy="2590800"/>
          </a:xfrm>
          <a:prstGeom prst="rect">
            <a:avLst/>
          </a:prstGeom>
        </p:spPr>
      </p:pic>
    </p:spTree>
    <p:extLst>
      <p:ext uri="{BB962C8B-B14F-4D97-AF65-F5344CB8AC3E}">
        <p14:creationId xmlns:p14="http://schemas.microsoft.com/office/powerpoint/2010/main" val="367310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E8E5C-673D-4628-A8A1-5116B9794861}"/>
              </a:ext>
            </a:extLst>
          </p:cNvPr>
          <p:cNvSpPr>
            <a:spLocks noGrp="1"/>
          </p:cNvSpPr>
          <p:nvPr>
            <p:ph type="title"/>
          </p:nvPr>
        </p:nvSpPr>
        <p:spPr/>
        <p:txBody>
          <a:bodyPr/>
          <a:lstStyle/>
          <a:p>
            <a:r>
              <a:rPr lang="en-US" dirty="0"/>
              <a:t>Merrill’s article</a:t>
            </a:r>
          </a:p>
        </p:txBody>
      </p:sp>
      <p:sp>
        <p:nvSpPr>
          <p:cNvPr id="3" name="Content Placeholder 2">
            <a:extLst>
              <a:ext uri="{FF2B5EF4-FFF2-40B4-BE49-F238E27FC236}">
                <a16:creationId xmlns:a16="http://schemas.microsoft.com/office/drawing/2014/main" id="{7A9E1727-7181-4D33-B5B6-DAD711E70BC6}"/>
              </a:ext>
            </a:extLst>
          </p:cNvPr>
          <p:cNvSpPr>
            <a:spLocks noGrp="1"/>
          </p:cNvSpPr>
          <p:nvPr>
            <p:ph idx="1"/>
          </p:nvPr>
        </p:nvSpPr>
        <p:spPr/>
        <p:txBody>
          <a:bodyPr/>
          <a:lstStyle/>
          <a:p>
            <a:r>
              <a:rPr lang="en-US" dirty="0"/>
              <a:t>Jam-packed with interesting ideas and practices for good instruction</a:t>
            </a:r>
          </a:p>
          <a:p>
            <a:endParaRPr lang="en-US" dirty="0"/>
          </a:p>
          <a:p>
            <a:r>
              <a:rPr lang="en-US" dirty="0"/>
              <a:t>Survey of multiple models of instruction and claim that they all involve the same first principles of instruction</a:t>
            </a:r>
          </a:p>
          <a:p>
            <a:pPr lvl="1"/>
            <a:r>
              <a:rPr lang="en-US" dirty="0"/>
              <a:t>Including models from both cognitive and constructivist perspectives!</a:t>
            </a:r>
          </a:p>
        </p:txBody>
      </p:sp>
    </p:spTree>
    <p:extLst>
      <p:ext uri="{BB962C8B-B14F-4D97-AF65-F5344CB8AC3E}">
        <p14:creationId xmlns:p14="http://schemas.microsoft.com/office/powerpoint/2010/main" val="4219166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80B1-73BA-46B6-9ABB-D6FFFE969BE7}"/>
              </a:ext>
            </a:extLst>
          </p:cNvPr>
          <p:cNvSpPr>
            <a:spLocks noGrp="1"/>
          </p:cNvSpPr>
          <p:nvPr>
            <p:ph type="title"/>
          </p:nvPr>
        </p:nvSpPr>
        <p:spPr/>
        <p:txBody>
          <a:bodyPr>
            <a:normAutofit fontScale="90000"/>
          </a:bodyPr>
          <a:lstStyle/>
          <a:p>
            <a:r>
              <a:rPr lang="en-US" dirty="0"/>
              <a:t>Merrill’s four phases of learning (instruction?)</a:t>
            </a:r>
          </a:p>
        </p:txBody>
      </p:sp>
      <p:sp>
        <p:nvSpPr>
          <p:cNvPr id="3" name="Content Placeholder 2">
            <a:extLst>
              <a:ext uri="{FF2B5EF4-FFF2-40B4-BE49-F238E27FC236}">
                <a16:creationId xmlns:a16="http://schemas.microsoft.com/office/drawing/2014/main" id="{6C459180-D481-4E26-B600-A0E2B9DD0D65}"/>
              </a:ext>
            </a:extLst>
          </p:cNvPr>
          <p:cNvSpPr>
            <a:spLocks noGrp="1"/>
          </p:cNvSpPr>
          <p:nvPr>
            <p:ph idx="1"/>
          </p:nvPr>
        </p:nvSpPr>
        <p:spPr/>
        <p:txBody>
          <a:bodyPr/>
          <a:lstStyle/>
          <a:p>
            <a:pPr marL="0" indent="0">
              <a:buNone/>
            </a:pPr>
            <a:r>
              <a:rPr lang="en-US" dirty="0"/>
              <a:t>(a) activation of prior experience</a:t>
            </a:r>
          </a:p>
          <a:p>
            <a:pPr marL="0" indent="0">
              <a:buNone/>
            </a:pPr>
            <a:r>
              <a:rPr lang="en-US" dirty="0"/>
              <a:t>(b) demonstration of skills</a:t>
            </a:r>
          </a:p>
          <a:p>
            <a:pPr marL="0" indent="0">
              <a:buNone/>
            </a:pPr>
            <a:r>
              <a:rPr lang="en-US" dirty="0"/>
              <a:t>(c) application of skills</a:t>
            </a:r>
          </a:p>
          <a:p>
            <a:pPr marL="0" indent="0">
              <a:buNone/>
            </a:pPr>
            <a:r>
              <a:rPr lang="en-US" dirty="0"/>
              <a:t>(d) integration of these skills into real-world activities</a:t>
            </a:r>
          </a:p>
        </p:txBody>
      </p:sp>
    </p:spTree>
    <p:extLst>
      <p:ext uri="{BB962C8B-B14F-4D97-AF65-F5344CB8AC3E}">
        <p14:creationId xmlns:p14="http://schemas.microsoft.com/office/powerpoint/2010/main" val="2900266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167E3-5185-4C2B-840A-FED9706CFC76}"/>
              </a:ext>
            </a:extLst>
          </p:cNvPr>
          <p:cNvSpPr>
            <a:spLocks noGrp="1"/>
          </p:cNvSpPr>
          <p:nvPr>
            <p:ph type="title"/>
          </p:nvPr>
        </p:nvSpPr>
        <p:spPr/>
        <p:txBody>
          <a:bodyPr>
            <a:normAutofit fontScale="90000"/>
          </a:bodyPr>
          <a:lstStyle/>
          <a:p>
            <a:r>
              <a:rPr lang="en-US" dirty="0"/>
              <a:t>Merrill’s (2002) </a:t>
            </a:r>
            <a:br>
              <a:rPr lang="en-US" dirty="0"/>
            </a:br>
            <a:r>
              <a:rPr lang="en-US" dirty="0"/>
              <a:t>five instructional principles</a:t>
            </a:r>
          </a:p>
        </p:txBody>
      </p:sp>
      <p:sp>
        <p:nvSpPr>
          <p:cNvPr id="3" name="Content Placeholder 2">
            <a:extLst>
              <a:ext uri="{FF2B5EF4-FFF2-40B4-BE49-F238E27FC236}">
                <a16:creationId xmlns:a16="http://schemas.microsoft.com/office/drawing/2014/main" id="{C737F427-6649-4AC2-92A3-F2F9AE4FD0BC}"/>
              </a:ext>
            </a:extLst>
          </p:cNvPr>
          <p:cNvSpPr>
            <a:spLocks noGrp="1"/>
          </p:cNvSpPr>
          <p:nvPr>
            <p:ph idx="1"/>
          </p:nvPr>
        </p:nvSpPr>
        <p:spPr>
          <a:xfrm>
            <a:off x="457200" y="1600200"/>
            <a:ext cx="8229600" cy="5105400"/>
          </a:xfrm>
        </p:spPr>
        <p:txBody>
          <a:bodyPr>
            <a:normAutofit fontScale="92500"/>
          </a:bodyPr>
          <a:lstStyle/>
          <a:p>
            <a:pPr marL="0" indent="0">
              <a:buNone/>
            </a:pPr>
            <a:r>
              <a:rPr lang="en-US" dirty="0"/>
              <a:t>1. Learning is promoted when learners are engaged in solving real-world problems. </a:t>
            </a:r>
          </a:p>
          <a:p>
            <a:pPr marL="0" indent="0">
              <a:buNone/>
            </a:pPr>
            <a:r>
              <a:rPr lang="en-US" dirty="0"/>
              <a:t>2. Learning is promoted when existing knowledge is activated as a foundation for new knowledge.</a:t>
            </a:r>
          </a:p>
          <a:p>
            <a:pPr marL="0" indent="0">
              <a:buNone/>
            </a:pPr>
            <a:r>
              <a:rPr lang="en-US" dirty="0"/>
              <a:t>3. Learning is promoted when new knowledge is demonstrated to the learner. </a:t>
            </a:r>
          </a:p>
          <a:p>
            <a:pPr marL="0" indent="0">
              <a:buNone/>
            </a:pPr>
            <a:r>
              <a:rPr lang="en-US" dirty="0"/>
              <a:t>4. Learning is promoted when new knowledge is applied by the learner. </a:t>
            </a:r>
          </a:p>
          <a:p>
            <a:pPr marL="0" indent="0">
              <a:buNone/>
            </a:pPr>
            <a:r>
              <a:rPr lang="en-US" dirty="0"/>
              <a:t>5. Learning is promoted when new knowledge is integrated into the learner’s world.</a:t>
            </a:r>
          </a:p>
        </p:txBody>
      </p:sp>
    </p:spTree>
    <p:extLst>
      <p:ext uri="{BB962C8B-B14F-4D97-AF65-F5344CB8AC3E}">
        <p14:creationId xmlns:p14="http://schemas.microsoft.com/office/powerpoint/2010/main" val="2637781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50CE-8A9C-4E15-974A-B26E0C69A554}"/>
              </a:ext>
            </a:extLst>
          </p:cNvPr>
          <p:cNvSpPr>
            <a:spLocks noGrp="1"/>
          </p:cNvSpPr>
          <p:nvPr>
            <p:ph type="title"/>
          </p:nvPr>
        </p:nvSpPr>
        <p:spPr/>
        <p:txBody>
          <a:bodyPr>
            <a:normAutofit fontScale="90000"/>
          </a:bodyPr>
          <a:lstStyle/>
          <a:p>
            <a:r>
              <a:rPr lang="en-US" dirty="0"/>
              <a:t>Merrill’s critique of most instruction</a:t>
            </a:r>
          </a:p>
        </p:txBody>
      </p:sp>
      <p:sp>
        <p:nvSpPr>
          <p:cNvPr id="3" name="Content Placeholder 2">
            <a:extLst>
              <a:ext uri="{FF2B5EF4-FFF2-40B4-BE49-F238E27FC236}">
                <a16:creationId xmlns:a16="http://schemas.microsoft.com/office/drawing/2014/main" id="{00BCD294-E38C-48F3-ABE4-47B586A38CDE}"/>
              </a:ext>
            </a:extLst>
          </p:cNvPr>
          <p:cNvSpPr>
            <a:spLocks noGrp="1"/>
          </p:cNvSpPr>
          <p:nvPr>
            <p:ph idx="1"/>
          </p:nvPr>
        </p:nvSpPr>
        <p:spPr/>
        <p:txBody>
          <a:bodyPr/>
          <a:lstStyle/>
          <a:p>
            <a:pPr marL="0" indent="0">
              <a:buNone/>
            </a:pPr>
            <a:r>
              <a:rPr lang="en-US" dirty="0"/>
              <a:t>“Much instructional practice concentrates primarily on the demonstration phase and ignores the other phases in this cycle of learning.”</a:t>
            </a:r>
          </a:p>
        </p:txBody>
      </p:sp>
    </p:spTree>
    <p:extLst>
      <p:ext uri="{BB962C8B-B14F-4D97-AF65-F5344CB8AC3E}">
        <p14:creationId xmlns:p14="http://schemas.microsoft.com/office/powerpoint/2010/main" val="3767929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50CE-8A9C-4E15-974A-B26E0C69A554}"/>
              </a:ext>
            </a:extLst>
          </p:cNvPr>
          <p:cNvSpPr>
            <a:spLocks noGrp="1"/>
          </p:cNvSpPr>
          <p:nvPr>
            <p:ph type="title"/>
          </p:nvPr>
        </p:nvSpPr>
        <p:spPr/>
        <p:txBody>
          <a:bodyPr>
            <a:normAutofit fontScale="90000"/>
          </a:bodyPr>
          <a:lstStyle/>
          <a:p>
            <a:r>
              <a:rPr lang="en-US" dirty="0"/>
              <a:t>Merrill’s critique of most instruction</a:t>
            </a:r>
          </a:p>
        </p:txBody>
      </p:sp>
      <p:sp>
        <p:nvSpPr>
          <p:cNvPr id="3" name="Content Placeholder 2">
            <a:extLst>
              <a:ext uri="{FF2B5EF4-FFF2-40B4-BE49-F238E27FC236}">
                <a16:creationId xmlns:a16="http://schemas.microsoft.com/office/drawing/2014/main" id="{00BCD294-E38C-48F3-ABE4-47B586A38CDE}"/>
              </a:ext>
            </a:extLst>
          </p:cNvPr>
          <p:cNvSpPr>
            <a:spLocks noGrp="1"/>
          </p:cNvSpPr>
          <p:nvPr>
            <p:ph idx="1"/>
          </p:nvPr>
        </p:nvSpPr>
        <p:spPr/>
        <p:txBody>
          <a:bodyPr/>
          <a:lstStyle/>
          <a:p>
            <a:pPr marL="0" indent="0">
              <a:buNone/>
            </a:pPr>
            <a:r>
              <a:rPr lang="en-US" dirty="0"/>
              <a:t>“Much instructional practice concentrates primarily on the demonstration phase and ignores the other phases in this cycle of learning.”</a:t>
            </a:r>
          </a:p>
          <a:p>
            <a:pPr marL="0" indent="0">
              <a:buNone/>
            </a:pPr>
            <a:endParaRPr lang="en-US" dirty="0"/>
          </a:p>
          <a:p>
            <a:pPr marL="0" indent="0">
              <a:buNone/>
            </a:pPr>
            <a:r>
              <a:rPr lang="en-US" dirty="0"/>
              <a:t>But do note – in Merrill, demonstration (by the teacher or other instructional materials) is a key part of the learning process</a:t>
            </a:r>
          </a:p>
        </p:txBody>
      </p:sp>
    </p:spTree>
    <p:extLst>
      <p:ext uri="{BB962C8B-B14F-4D97-AF65-F5344CB8AC3E}">
        <p14:creationId xmlns:p14="http://schemas.microsoft.com/office/powerpoint/2010/main" val="3634789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ADEA6-B970-4EB0-999E-C8A5DA1A6DFB}"/>
              </a:ext>
            </a:extLst>
          </p:cNvPr>
          <p:cNvSpPr>
            <a:spLocks noGrp="1"/>
          </p:cNvSpPr>
          <p:nvPr>
            <p:ph type="title"/>
          </p:nvPr>
        </p:nvSpPr>
        <p:spPr/>
        <p:txBody>
          <a:bodyPr/>
          <a:lstStyle/>
          <a:p>
            <a:r>
              <a:rPr lang="en-US" dirty="0" err="1"/>
              <a:t>Instructionism</a:t>
            </a:r>
            <a:endParaRPr lang="en-US" dirty="0"/>
          </a:p>
        </p:txBody>
      </p:sp>
      <p:sp>
        <p:nvSpPr>
          <p:cNvPr id="3" name="Content Placeholder 2">
            <a:extLst>
              <a:ext uri="{FF2B5EF4-FFF2-40B4-BE49-F238E27FC236}">
                <a16:creationId xmlns:a16="http://schemas.microsoft.com/office/drawing/2014/main" id="{EF25C9E4-F0C0-42BD-81D2-76138B59B8CE}"/>
              </a:ext>
            </a:extLst>
          </p:cNvPr>
          <p:cNvSpPr>
            <a:spLocks noGrp="1"/>
          </p:cNvSpPr>
          <p:nvPr>
            <p:ph idx="1"/>
          </p:nvPr>
        </p:nvSpPr>
        <p:spPr/>
        <p:txBody>
          <a:bodyPr/>
          <a:lstStyle/>
          <a:p>
            <a:r>
              <a:rPr lang="en-US" dirty="0"/>
              <a:t>Hard to define</a:t>
            </a:r>
          </a:p>
          <a:p>
            <a:endParaRPr lang="en-US" dirty="0"/>
          </a:p>
          <a:p>
            <a:r>
              <a:rPr lang="en-US" dirty="0"/>
              <a:t>The central paradigm of contemporary schooling in the USA and many other countries</a:t>
            </a:r>
          </a:p>
          <a:p>
            <a:endParaRPr lang="en-US" dirty="0"/>
          </a:p>
          <a:p>
            <a:r>
              <a:rPr lang="en-US" dirty="0"/>
              <a:t>And yet “</a:t>
            </a:r>
            <a:r>
              <a:rPr lang="en-US" dirty="0" err="1"/>
              <a:t>instructionism</a:t>
            </a:r>
            <a:r>
              <a:rPr lang="en-US" dirty="0"/>
              <a:t>” is primarily defined by people who disagree with it</a:t>
            </a:r>
          </a:p>
        </p:txBody>
      </p:sp>
    </p:spTree>
    <p:extLst>
      <p:ext uri="{BB962C8B-B14F-4D97-AF65-F5344CB8AC3E}">
        <p14:creationId xmlns:p14="http://schemas.microsoft.com/office/powerpoint/2010/main" val="1593660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0AE0E-F641-4819-BF8A-64FEA0BBA785}"/>
              </a:ext>
            </a:extLst>
          </p:cNvPr>
          <p:cNvSpPr>
            <a:spLocks noGrp="1"/>
          </p:cNvSpPr>
          <p:nvPr>
            <p:ph type="title"/>
          </p:nvPr>
        </p:nvSpPr>
        <p:spPr/>
        <p:txBody>
          <a:bodyPr/>
          <a:lstStyle/>
          <a:p>
            <a:r>
              <a:rPr lang="en-US" dirty="0"/>
              <a:t>Comments? Questions?</a:t>
            </a:r>
          </a:p>
        </p:txBody>
      </p:sp>
      <p:sp>
        <p:nvSpPr>
          <p:cNvPr id="3" name="Content Placeholder 2">
            <a:extLst>
              <a:ext uri="{FF2B5EF4-FFF2-40B4-BE49-F238E27FC236}">
                <a16:creationId xmlns:a16="http://schemas.microsoft.com/office/drawing/2014/main" id="{B99C2FE9-5154-4AE2-AB6C-EE6EEE570B8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08852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D8DA-EF62-4F17-A383-BB82FB6168C0}"/>
              </a:ext>
            </a:extLst>
          </p:cNvPr>
          <p:cNvSpPr>
            <a:spLocks noGrp="1"/>
          </p:cNvSpPr>
          <p:nvPr>
            <p:ph type="title"/>
          </p:nvPr>
        </p:nvSpPr>
        <p:spPr/>
        <p:txBody>
          <a:bodyPr>
            <a:normAutofit fontScale="90000"/>
          </a:bodyPr>
          <a:lstStyle/>
          <a:p>
            <a:r>
              <a:rPr lang="en-US" dirty="0"/>
              <a:t>What did Merrill mean by </a:t>
            </a:r>
            <a:br>
              <a:rPr lang="en-US" dirty="0"/>
            </a:br>
            <a:r>
              <a:rPr lang="en-US" dirty="0"/>
              <a:t>problem-centered instruction?</a:t>
            </a:r>
          </a:p>
        </p:txBody>
      </p:sp>
      <p:sp>
        <p:nvSpPr>
          <p:cNvPr id="6" name="Content Placeholder 2">
            <a:extLst>
              <a:ext uri="{FF2B5EF4-FFF2-40B4-BE49-F238E27FC236}">
                <a16:creationId xmlns:a16="http://schemas.microsoft.com/office/drawing/2014/main" id="{E78118B7-27EC-4153-B58F-4BE41C910B8C}"/>
              </a:ext>
            </a:extLst>
          </p:cNvPr>
          <p:cNvSpPr>
            <a:spLocks noGrp="1"/>
          </p:cNvSpPr>
          <p:nvPr>
            <p:ph idx="1"/>
          </p:nvPr>
        </p:nvSpPr>
        <p:spPr>
          <a:xfrm>
            <a:off x="457200" y="1600201"/>
            <a:ext cx="8305800" cy="4267200"/>
          </a:xfrm>
        </p:spPr>
        <p:txBody>
          <a:bodyPr>
            <a:normAutofit fontScale="85000" lnSpcReduction="10000"/>
          </a:bodyPr>
          <a:lstStyle/>
          <a:p>
            <a:r>
              <a:rPr lang="en-US" dirty="0"/>
              <a:t>“I use the word problem to include a wide range of activities, with the most critical characteristics being that the activity is some whole task rather than only components of a task and that the task is representative of those the learner will encounter in the world following instruction. Problem-centered instruction is contrasted with topic-centered instruction where components of the task are taught in isolation (e.g., “You won’t understand this now but later it will really be important to you”) before introducing the real world task to the students.”</a:t>
            </a:r>
          </a:p>
        </p:txBody>
      </p:sp>
    </p:spTree>
    <p:extLst>
      <p:ext uri="{BB962C8B-B14F-4D97-AF65-F5344CB8AC3E}">
        <p14:creationId xmlns:p14="http://schemas.microsoft.com/office/powerpoint/2010/main" val="3348030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D8DA-EF62-4F17-A383-BB82FB6168C0}"/>
              </a:ext>
            </a:extLst>
          </p:cNvPr>
          <p:cNvSpPr>
            <a:spLocks noGrp="1"/>
          </p:cNvSpPr>
          <p:nvPr>
            <p:ph type="title"/>
          </p:nvPr>
        </p:nvSpPr>
        <p:spPr/>
        <p:txBody>
          <a:bodyPr>
            <a:normAutofit fontScale="90000"/>
          </a:bodyPr>
          <a:lstStyle/>
          <a:p>
            <a:r>
              <a:rPr lang="en-US" dirty="0"/>
              <a:t>What did Merrill mean by </a:t>
            </a:r>
            <a:br>
              <a:rPr lang="en-US" dirty="0"/>
            </a:br>
            <a:r>
              <a:rPr lang="en-US" dirty="0"/>
              <a:t>problem-centered instruction?</a:t>
            </a:r>
          </a:p>
        </p:txBody>
      </p:sp>
      <p:sp>
        <p:nvSpPr>
          <p:cNvPr id="3" name="Content Placeholder 2">
            <a:extLst>
              <a:ext uri="{FF2B5EF4-FFF2-40B4-BE49-F238E27FC236}">
                <a16:creationId xmlns:a16="http://schemas.microsoft.com/office/drawing/2014/main" id="{2D35E8CF-F92C-4422-B869-E7F3D9362A6C}"/>
              </a:ext>
            </a:extLst>
          </p:cNvPr>
          <p:cNvSpPr>
            <a:spLocks noGrp="1"/>
          </p:cNvSpPr>
          <p:nvPr>
            <p:ph idx="1"/>
          </p:nvPr>
        </p:nvSpPr>
        <p:spPr>
          <a:xfrm>
            <a:off x="457200" y="1600201"/>
            <a:ext cx="8305800" cy="4267200"/>
          </a:xfrm>
        </p:spPr>
        <p:txBody>
          <a:bodyPr>
            <a:normAutofit fontScale="85000" lnSpcReduction="10000"/>
          </a:bodyPr>
          <a:lstStyle/>
          <a:p>
            <a:r>
              <a:rPr lang="en-US" dirty="0"/>
              <a:t>“I use the word problem to include a wide range of activities, with the most critical characteristics being that the activity is some whole task rather than only components of a task and that the task is representative of those the learner will encounter in the world following instruction. Problem-centered instruction is contrasted with topic-centered instruction where components of the task are taught in isolation (e.g., “You won’t understand this now but later it will really be important to you”) before introducing the real world task to the students.”</a:t>
            </a:r>
          </a:p>
        </p:txBody>
      </p:sp>
      <p:pic>
        <p:nvPicPr>
          <p:cNvPr id="4" name="Picture 2">
            <a:extLst>
              <a:ext uri="{FF2B5EF4-FFF2-40B4-BE49-F238E27FC236}">
                <a16:creationId xmlns:a16="http://schemas.microsoft.com/office/drawing/2014/main" id="{572A63BC-77BC-48AE-8104-830D5FA0A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428641"/>
            <a:ext cx="1009650" cy="12426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E323FF-3545-4992-84AE-6495640F7349}"/>
              </a:ext>
            </a:extLst>
          </p:cNvPr>
          <p:cNvSpPr txBox="1"/>
          <p:nvPr/>
        </p:nvSpPr>
        <p:spPr>
          <a:xfrm>
            <a:off x="8153400" y="5638800"/>
            <a:ext cx="990600" cy="646331"/>
          </a:xfrm>
          <a:prstGeom prst="rect">
            <a:avLst/>
          </a:prstGeom>
          <a:noFill/>
        </p:spPr>
        <p:txBody>
          <a:bodyPr wrap="square" rtlCol="0">
            <a:spAutoFit/>
          </a:bodyPr>
          <a:lstStyle/>
          <a:p>
            <a:r>
              <a:rPr lang="en-US" dirty="0"/>
              <a:t>What</a:t>
            </a:r>
            <a:br>
              <a:rPr lang="en-US" dirty="0"/>
            </a:br>
            <a:r>
              <a:rPr lang="en-US" dirty="0" err="1"/>
              <a:t>what</a:t>
            </a:r>
            <a:r>
              <a:rPr lang="en-US" dirty="0"/>
              <a:t>?</a:t>
            </a:r>
          </a:p>
        </p:txBody>
      </p:sp>
    </p:spTree>
    <p:extLst>
      <p:ext uri="{BB962C8B-B14F-4D97-AF65-F5344CB8AC3E}">
        <p14:creationId xmlns:p14="http://schemas.microsoft.com/office/powerpoint/2010/main" val="351347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2023-51F8-4C2D-A813-D1FB2F7385B8}"/>
              </a:ext>
            </a:extLst>
          </p:cNvPr>
          <p:cNvSpPr>
            <a:spLocks noGrp="1"/>
          </p:cNvSpPr>
          <p:nvPr>
            <p:ph type="title"/>
          </p:nvPr>
        </p:nvSpPr>
        <p:spPr/>
        <p:txBody>
          <a:bodyPr>
            <a:normAutofit/>
          </a:bodyPr>
          <a:lstStyle/>
          <a:p>
            <a:r>
              <a:rPr lang="en-US" dirty="0"/>
              <a:t>Problem-centered instruction</a:t>
            </a:r>
          </a:p>
        </p:txBody>
      </p:sp>
      <p:sp>
        <p:nvSpPr>
          <p:cNvPr id="3" name="Content Placeholder 2">
            <a:extLst>
              <a:ext uri="{FF2B5EF4-FFF2-40B4-BE49-F238E27FC236}">
                <a16:creationId xmlns:a16="http://schemas.microsoft.com/office/drawing/2014/main" id="{5F8972F2-A2CB-4BED-A122-8AB295DBEEDE}"/>
              </a:ext>
            </a:extLst>
          </p:cNvPr>
          <p:cNvSpPr>
            <a:spLocks noGrp="1"/>
          </p:cNvSpPr>
          <p:nvPr>
            <p:ph idx="1"/>
          </p:nvPr>
        </p:nvSpPr>
        <p:spPr>
          <a:xfrm>
            <a:off x="457200" y="1600200"/>
            <a:ext cx="8229600" cy="4983162"/>
          </a:xfrm>
        </p:spPr>
        <p:txBody>
          <a:bodyPr>
            <a:normAutofit/>
          </a:bodyPr>
          <a:lstStyle/>
          <a:p>
            <a:pPr marL="0" indent="0">
              <a:buNone/>
            </a:pPr>
            <a:r>
              <a:rPr lang="en-US" dirty="0"/>
              <a:t>“Learning to complete a whole task involves four levels of instruction: </a:t>
            </a:r>
          </a:p>
          <a:p>
            <a:pPr marL="0" indent="0">
              <a:buNone/>
            </a:pPr>
            <a:r>
              <a:rPr lang="en-US" dirty="0"/>
              <a:t>(a) the problem</a:t>
            </a:r>
            <a:br>
              <a:rPr lang="en-US" dirty="0"/>
            </a:br>
            <a:r>
              <a:rPr lang="en-US" dirty="0"/>
              <a:t>(b) the tasks required to solve the problem</a:t>
            </a:r>
            <a:br>
              <a:rPr lang="en-US" dirty="0"/>
            </a:br>
            <a:r>
              <a:rPr lang="en-US" dirty="0"/>
              <a:t>(c) the operations that comprise the tasks</a:t>
            </a:r>
            <a:br>
              <a:rPr lang="en-US" dirty="0"/>
            </a:br>
            <a:r>
              <a:rPr lang="en-US" dirty="0"/>
              <a:t>(d) the actions that comprise the operations.</a:t>
            </a:r>
          </a:p>
          <a:p>
            <a:pPr marL="0" indent="0">
              <a:buNone/>
            </a:pPr>
            <a:r>
              <a:rPr lang="en-US" dirty="0"/>
              <a:t> </a:t>
            </a:r>
          </a:p>
          <a:p>
            <a:pPr marL="0" indent="0">
              <a:buNone/>
            </a:pPr>
            <a:r>
              <a:rPr lang="en-US" dirty="0"/>
              <a:t>Effective instruction should engage students in all four levels of performance. </a:t>
            </a:r>
          </a:p>
        </p:txBody>
      </p:sp>
    </p:spTree>
    <p:extLst>
      <p:ext uri="{BB962C8B-B14F-4D97-AF65-F5344CB8AC3E}">
        <p14:creationId xmlns:p14="http://schemas.microsoft.com/office/powerpoint/2010/main" val="30942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EEF7-0A4D-4D38-B2A5-9283C45B3F0D}"/>
              </a:ext>
            </a:extLst>
          </p:cNvPr>
          <p:cNvSpPr>
            <a:spLocks noGrp="1"/>
          </p:cNvSpPr>
          <p:nvPr>
            <p:ph type="title"/>
          </p:nvPr>
        </p:nvSpPr>
        <p:spPr/>
        <p:txBody>
          <a:bodyPr>
            <a:normAutofit/>
          </a:bodyPr>
          <a:lstStyle/>
          <a:p>
            <a:r>
              <a:rPr lang="en-US" dirty="0"/>
              <a:t>Problem-centered instruction</a:t>
            </a:r>
          </a:p>
        </p:txBody>
      </p:sp>
      <p:sp>
        <p:nvSpPr>
          <p:cNvPr id="3" name="Content Placeholder 2">
            <a:extLst>
              <a:ext uri="{FF2B5EF4-FFF2-40B4-BE49-F238E27FC236}">
                <a16:creationId xmlns:a16="http://schemas.microsoft.com/office/drawing/2014/main" id="{3C3C42CD-95B7-43E1-8B6B-611AF4EA0945}"/>
              </a:ext>
            </a:extLst>
          </p:cNvPr>
          <p:cNvSpPr>
            <a:spLocks noGrp="1"/>
          </p:cNvSpPr>
          <p:nvPr>
            <p:ph idx="1"/>
          </p:nvPr>
        </p:nvSpPr>
        <p:spPr/>
        <p:txBody>
          <a:bodyPr/>
          <a:lstStyle/>
          <a:p>
            <a:r>
              <a:rPr lang="en-US" dirty="0"/>
              <a:t>“To master a complex problem students must first start with a less complex problem. When the first problem is mastered, students are then given a more complex problem. Through a progression of increasingly complex problems, the students’ skills gradually improve until they are able to solve complex problems.”</a:t>
            </a:r>
          </a:p>
        </p:txBody>
      </p:sp>
    </p:spTree>
    <p:extLst>
      <p:ext uri="{BB962C8B-B14F-4D97-AF65-F5344CB8AC3E}">
        <p14:creationId xmlns:p14="http://schemas.microsoft.com/office/powerpoint/2010/main" val="2878096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C6F7D-DA9D-4177-8C9B-B837625563E6}"/>
              </a:ext>
            </a:extLst>
          </p:cNvPr>
          <p:cNvSpPr>
            <a:spLocks noGrp="1"/>
          </p:cNvSpPr>
          <p:nvPr>
            <p:ph type="title"/>
          </p:nvPr>
        </p:nvSpPr>
        <p:spPr/>
        <p:txBody>
          <a:bodyPr/>
          <a:lstStyle/>
          <a:p>
            <a:r>
              <a:rPr lang="en-US" dirty="0"/>
              <a:t>Different structures of instruction</a:t>
            </a:r>
          </a:p>
        </p:txBody>
      </p:sp>
      <p:sp>
        <p:nvSpPr>
          <p:cNvPr id="3" name="Content Placeholder 2">
            <a:extLst>
              <a:ext uri="{FF2B5EF4-FFF2-40B4-BE49-F238E27FC236}">
                <a16:creationId xmlns:a16="http://schemas.microsoft.com/office/drawing/2014/main" id="{9A37A6BA-BD16-4B83-B3FA-760E9DAC0F21}"/>
              </a:ext>
            </a:extLst>
          </p:cNvPr>
          <p:cNvSpPr>
            <a:spLocks noGrp="1"/>
          </p:cNvSpPr>
          <p:nvPr>
            <p:ph idx="1"/>
          </p:nvPr>
        </p:nvSpPr>
        <p:spPr/>
        <p:txBody>
          <a:bodyPr/>
          <a:lstStyle/>
          <a:p>
            <a:r>
              <a:rPr lang="en-US" dirty="0"/>
              <a:t>Learn each of the component skills, based on prerequisite order, before thinking about solving a complex problem</a:t>
            </a:r>
          </a:p>
          <a:p>
            <a:endParaRPr lang="en-US" dirty="0"/>
          </a:p>
          <a:p>
            <a:pPr marL="0" indent="0">
              <a:buNone/>
            </a:pPr>
            <a:endParaRPr lang="en-US" dirty="0"/>
          </a:p>
          <a:p>
            <a:r>
              <a:rPr lang="en-US" dirty="0"/>
              <a:t>Solve increasingly complex problems, but focused on the overall problem from the start</a:t>
            </a:r>
          </a:p>
        </p:txBody>
      </p:sp>
      <p:pic>
        <p:nvPicPr>
          <p:cNvPr id="4" name="Picture 2">
            <a:extLst>
              <a:ext uri="{FF2B5EF4-FFF2-40B4-BE49-F238E27FC236}">
                <a16:creationId xmlns:a16="http://schemas.microsoft.com/office/drawing/2014/main" id="{1A321D34-1360-45DE-84D9-3A8A4E54F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756559"/>
            <a:ext cx="1009650" cy="12426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F85912-C90F-4F6D-B369-1BF4096BAAEA}"/>
              </a:ext>
            </a:extLst>
          </p:cNvPr>
          <p:cNvPicPr>
            <a:picLocks noChangeAspect="1"/>
          </p:cNvPicPr>
          <p:nvPr/>
        </p:nvPicPr>
        <p:blipFill>
          <a:blip r:embed="rId3"/>
          <a:stretch>
            <a:fillRect/>
          </a:stretch>
        </p:blipFill>
        <p:spPr>
          <a:xfrm>
            <a:off x="6719364" y="5504840"/>
            <a:ext cx="1072086" cy="1242645"/>
          </a:xfrm>
          <a:prstGeom prst="rect">
            <a:avLst/>
          </a:prstGeom>
        </p:spPr>
      </p:pic>
      <p:sp>
        <p:nvSpPr>
          <p:cNvPr id="6" name="TextBox 5">
            <a:extLst>
              <a:ext uri="{FF2B5EF4-FFF2-40B4-BE49-F238E27FC236}">
                <a16:creationId xmlns:a16="http://schemas.microsoft.com/office/drawing/2014/main" id="{D0DE0A4B-0015-4FD8-A3CB-8473977CB5DB}"/>
              </a:ext>
            </a:extLst>
          </p:cNvPr>
          <p:cNvSpPr txBox="1"/>
          <p:nvPr/>
        </p:nvSpPr>
        <p:spPr>
          <a:xfrm>
            <a:off x="8077200" y="5662394"/>
            <a:ext cx="990600" cy="646331"/>
          </a:xfrm>
          <a:prstGeom prst="rect">
            <a:avLst/>
          </a:prstGeom>
          <a:noFill/>
        </p:spPr>
        <p:txBody>
          <a:bodyPr wrap="square" rtlCol="0">
            <a:spAutoFit/>
          </a:bodyPr>
          <a:lstStyle/>
          <a:p>
            <a:r>
              <a:rPr lang="en-US" dirty="0"/>
              <a:t>No this is better</a:t>
            </a:r>
          </a:p>
        </p:txBody>
      </p:sp>
      <p:sp>
        <p:nvSpPr>
          <p:cNvPr id="7" name="TextBox 6">
            <a:extLst>
              <a:ext uri="{FF2B5EF4-FFF2-40B4-BE49-F238E27FC236}">
                <a16:creationId xmlns:a16="http://schemas.microsoft.com/office/drawing/2014/main" id="{C7628554-5734-4FFD-95D4-597B673ABA38}"/>
              </a:ext>
            </a:extLst>
          </p:cNvPr>
          <p:cNvSpPr txBox="1"/>
          <p:nvPr/>
        </p:nvSpPr>
        <p:spPr>
          <a:xfrm>
            <a:off x="8044070" y="2789689"/>
            <a:ext cx="990600" cy="923330"/>
          </a:xfrm>
          <a:prstGeom prst="rect">
            <a:avLst/>
          </a:prstGeom>
          <a:noFill/>
        </p:spPr>
        <p:txBody>
          <a:bodyPr wrap="square" rtlCol="0">
            <a:spAutoFit/>
          </a:bodyPr>
          <a:lstStyle/>
          <a:p>
            <a:r>
              <a:rPr lang="en-US" dirty="0"/>
              <a:t>That’s more like it</a:t>
            </a:r>
          </a:p>
        </p:txBody>
      </p:sp>
    </p:spTree>
    <p:extLst>
      <p:ext uri="{BB962C8B-B14F-4D97-AF65-F5344CB8AC3E}">
        <p14:creationId xmlns:p14="http://schemas.microsoft.com/office/powerpoint/2010/main" val="1397550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66087-B945-4EFF-B790-6FCD10D3D4E0}"/>
              </a:ext>
            </a:extLst>
          </p:cNvPr>
          <p:cNvSpPr>
            <a:spLocks noGrp="1"/>
          </p:cNvSpPr>
          <p:nvPr>
            <p:ph type="title"/>
          </p:nvPr>
        </p:nvSpPr>
        <p:spPr/>
        <p:txBody>
          <a:bodyPr>
            <a:normAutofit fontScale="90000"/>
          </a:bodyPr>
          <a:lstStyle/>
          <a:p>
            <a:r>
              <a:rPr lang="en-US" dirty="0"/>
              <a:t>Note the kind of debates we can have within this paradigm</a:t>
            </a:r>
          </a:p>
        </p:txBody>
      </p:sp>
      <p:sp>
        <p:nvSpPr>
          <p:cNvPr id="3" name="Content Placeholder 2">
            <a:extLst>
              <a:ext uri="{FF2B5EF4-FFF2-40B4-BE49-F238E27FC236}">
                <a16:creationId xmlns:a16="http://schemas.microsoft.com/office/drawing/2014/main" id="{822F61EE-3811-416B-9C91-A798F833BBC2}"/>
              </a:ext>
            </a:extLst>
          </p:cNvPr>
          <p:cNvSpPr>
            <a:spLocks noGrp="1"/>
          </p:cNvSpPr>
          <p:nvPr>
            <p:ph idx="1"/>
          </p:nvPr>
        </p:nvSpPr>
        <p:spPr/>
        <p:txBody>
          <a:bodyPr/>
          <a:lstStyle/>
          <a:p>
            <a:r>
              <a:rPr lang="en-US" dirty="0"/>
              <a:t>The core assumptions are set: it’s the teacher structuring the experiences with the goal of teaching something</a:t>
            </a:r>
          </a:p>
          <a:p>
            <a:endParaRPr lang="en-US" dirty="0"/>
          </a:p>
          <a:p>
            <a:r>
              <a:rPr lang="en-US" dirty="0"/>
              <a:t>The question is on the tactics</a:t>
            </a:r>
          </a:p>
        </p:txBody>
      </p:sp>
    </p:spTree>
    <p:extLst>
      <p:ext uri="{BB962C8B-B14F-4D97-AF65-F5344CB8AC3E}">
        <p14:creationId xmlns:p14="http://schemas.microsoft.com/office/powerpoint/2010/main" val="4012126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9768-1673-4F20-838C-58E4D2AD3AFB}"/>
              </a:ext>
            </a:extLst>
          </p:cNvPr>
          <p:cNvSpPr>
            <a:spLocks noGrp="1"/>
          </p:cNvSpPr>
          <p:nvPr>
            <p:ph type="title"/>
          </p:nvPr>
        </p:nvSpPr>
        <p:spPr/>
        <p:txBody>
          <a:bodyPr/>
          <a:lstStyle/>
          <a:p>
            <a:r>
              <a:rPr lang="en-US" dirty="0"/>
              <a:t>Questions? Comments?</a:t>
            </a:r>
          </a:p>
        </p:txBody>
      </p:sp>
      <p:sp>
        <p:nvSpPr>
          <p:cNvPr id="3" name="Content Placeholder 2">
            <a:extLst>
              <a:ext uri="{FF2B5EF4-FFF2-40B4-BE49-F238E27FC236}">
                <a16:creationId xmlns:a16="http://schemas.microsoft.com/office/drawing/2014/main" id="{A0229352-82A5-47AC-96FB-97B7E58FB47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33267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EE7FC-B9A3-4C46-9C1B-A1C0DDC12A22}"/>
              </a:ext>
            </a:extLst>
          </p:cNvPr>
          <p:cNvSpPr>
            <a:spLocks noGrp="1"/>
          </p:cNvSpPr>
          <p:nvPr>
            <p:ph type="title"/>
          </p:nvPr>
        </p:nvSpPr>
        <p:spPr/>
        <p:txBody>
          <a:bodyPr>
            <a:normAutofit fontScale="90000"/>
          </a:bodyPr>
          <a:lstStyle/>
          <a:p>
            <a:r>
              <a:rPr lang="en-US" dirty="0"/>
              <a:t>BTW, if you liked this article, check out</a:t>
            </a:r>
          </a:p>
        </p:txBody>
      </p:sp>
      <p:sp>
        <p:nvSpPr>
          <p:cNvPr id="3" name="Content Placeholder 2">
            <a:extLst>
              <a:ext uri="{FF2B5EF4-FFF2-40B4-BE49-F238E27FC236}">
                <a16:creationId xmlns:a16="http://schemas.microsoft.com/office/drawing/2014/main" id="{81C6A700-7059-48E4-B71F-3BA119C39DEB}"/>
              </a:ext>
            </a:extLst>
          </p:cNvPr>
          <p:cNvSpPr>
            <a:spLocks noGrp="1"/>
          </p:cNvSpPr>
          <p:nvPr>
            <p:ph idx="1"/>
          </p:nvPr>
        </p:nvSpPr>
        <p:spPr/>
        <p:txBody>
          <a:bodyPr>
            <a:normAutofit lnSpcReduction="10000"/>
          </a:bodyPr>
          <a:lstStyle/>
          <a:p>
            <a:r>
              <a:rPr lang="en-US" dirty="0"/>
              <a:t>Other work by Merrill</a:t>
            </a:r>
          </a:p>
          <a:p>
            <a:endParaRPr lang="en-US" dirty="0"/>
          </a:p>
          <a:p>
            <a:r>
              <a:rPr lang="en-US" dirty="0"/>
              <a:t>Component Display Theory – a </a:t>
            </a:r>
            <a:r>
              <a:rPr lang="en-US" i="1" dirty="0"/>
              <a:t>really </a:t>
            </a:r>
            <a:r>
              <a:rPr lang="en-US" dirty="0"/>
              <a:t>detailed model for how to present information; used today by many instructional designers</a:t>
            </a:r>
          </a:p>
          <a:p>
            <a:endParaRPr lang="en-US" dirty="0"/>
          </a:p>
          <a:p>
            <a:r>
              <a:rPr lang="en-US" dirty="0"/>
              <a:t>Instructional Transactional Theory – an extension of CDT and Gagne’s ideas, used for the design of computer-aided instruction</a:t>
            </a:r>
          </a:p>
        </p:txBody>
      </p:sp>
    </p:spTree>
    <p:extLst>
      <p:ext uri="{BB962C8B-B14F-4D97-AF65-F5344CB8AC3E}">
        <p14:creationId xmlns:p14="http://schemas.microsoft.com/office/powerpoint/2010/main" val="493512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Benjamin Bloom</a:t>
            </a:r>
          </a:p>
        </p:txBody>
      </p:sp>
      <p:pic>
        <p:nvPicPr>
          <p:cNvPr id="1026" name="Picture 2" descr="http://oaks.nvg.org/w/bbl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67" y="1905000"/>
            <a:ext cx="326009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66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4F4C4-85E3-4DBA-BC76-2233F0F9F2C2}"/>
              </a:ext>
            </a:extLst>
          </p:cNvPr>
          <p:cNvSpPr>
            <a:spLocks noGrp="1"/>
          </p:cNvSpPr>
          <p:nvPr>
            <p:ph type="title"/>
          </p:nvPr>
        </p:nvSpPr>
        <p:spPr/>
        <p:txBody>
          <a:bodyPr/>
          <a:lstStyle/>
          <a:p>
            <a:r>
              <a:rPr lang="en-US" dirty="0" err="1"/>
              <a:t>Instructionism</a:t>
            </a:r>
            <a:endParaRPr lang="en-US" dirty="0"/>
          </a:p>
        </p:txBody>
      </p:sp>
      <p:sp>
        <p:nvSpPr>
          <p:cNvPr id="3" name="Content Placeholder 2">
            <a:extLst>
              <a:ext uri="{FF2B5EF4-FFF2-40B4-BE49-F238E27FC236}">
                <a16:creationId xmlns:a16="http://schemas.microsoft.com/office/drawing/2014/main" id="{657117AF-5455-48F1-A109-D82EA19ED65A}"/>
              </a:ext>
            </a:extLst>
          </p:cNvPr>
          <p:cNvSpPr>
            <a:spLocks noGrp="1"/>
          </p:cNvSpPr>
          <p:nvPr>
            <p:ph idx="1"/>
          </p:nvPr>
        </p:nvSpPr>
        <p:spPr/>
        <p:txBody>
          <a:bodyPr/>
          <a:lstStyle/>
          <a:p>
            <a:r>
              <a:rPr lang="en-US" dirty="0" err="1"/>
              <a:t>Papert’s</a:t>
            </a:r>
            <a:r>
              <a:rPr lang="en-US" dirty="0"/>
              <a:t> </a:t>
            </a:r>
            <a:r>
              <a:rPr lang="en-US" dirty="0" err="1"/>
              <a:t>Instructionism</a:t>
            </a:r>
            <a:endParaRPr lang="en-US" dirty="0"/>
          </a:p>
          <a:p>
            <a:endParaRPr lang="en-US" dirty="0"/>
          </a:p>
          <a:p>
            <a:r>
              <a:rPr lang="en-US" dirty="0"/>
              <a:t>Dewey’s Traditional Schools (next week!)</a:t>
            </a:r>
          </a:p>
          <a:p>
            <a:endParaRPr lang="en-US" dirty="0"/>
          </a:p>
          <a:p>
            <a:r>
              <a:rPr lang="en-US" dirty="0"/>
              <a:t>Freire’s Banking Education (October 22!)</a:t>
            </a:r>
          </a:p>
        </p:txBody>
      </p:sp>
    </p:spTree>
    <p:extLst>
      <p:ext uri="{BB962C8B-B14F-4D97-AF65-F5344CB8AC3E}">
        <p14:creationId xmlns:p14="http://schemas.microsoft.com/office/powerpoint/2010/main" val="1117714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Shift from whole-class instruction to mastery learning</a:t>
            </a:r>
          </a:p>
        </p:txBody>
      </p:sp>
      <p:sp>
        <p:nvSpPr>
          <p:cNvPr id="3" name="Content Placeholder 2"/>
          <p:cNvSpPr>
            <a:spLocks noGrp="1"/>
          </p:cNvSpPr>
          <p:nvPr>
            <p:ph idx="1"/>
          </p:nvPr>
        </p:nvSpPr>
        <p:spPr/>
        <p:txBody>
          <a:bodyPr/>
          <a:lstStyle/>
          <a:p>
            <a:r>
              <a:rPr lang="en-US" dirty="0"/>
              <a:t>What is mastery learning?</a:t>
            </a:r>
          </a:p>
        </p:txBody>
      </p:sp>
    </p:spTree>
    <p:extLst>
      <p:ext uri="{BB962C8B-B14F-4D97-AF65-F5344CB8AC3E}">
        <p14:creationId xmlns:p14="http://schemas.microsoft.com/office/powerpoint/2010/main" val="3477885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Mastery Learning</a:t>
            </a:r>
          </a:p>
        </p:txBody>
      </p:sp>
      <p:sp>
        <p:nvSpPr>
          <p:cNvPr id="3" name="Content Placeholder 2"/>
          <p:cNvSpPr>
            <a:spLocks noGrp="1"/>
          </p:cNvSpPr>
          <p:nvPr>
            <p:ph idx="1"/>
          </p:nvPr>
        </p:nvSpPr>
        <p:spPr/>
        <p:txBody>
          <a:bodyPr/>
          <a:lstStyle/>
          <a:p>
            <a:r>
              <a:rPr lang="en-US" dirty="0"/>
              <a:t>In its simplest articulation:</a:t>
            </a:r>
            <a:br>
              <a:rPr lang="en-US" dirty="0"/>
            </a:br>
            <a:endParaRPr lang="en-US" dirty="0"/>
          </a:p>
          <a:p>
            <a:r>
              <a:rPr lang="en-US" dirty="0"/>
              <a:t>You keep working until you get it</a:t>
            </a:r>
          </a:p>
        </p:txBody>
      </p:sp>
    </p:spTree>
    <p:extLst>
      <p:ext uri="{BB962C8B-B14F-4D97-AF65-F5344CB8AC3E}">
        <p14:creationId xmlns:p14="http://schemas.microsoft.com/office/powerpoint/2010/main" val="3142725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Mastery Learning</a:t>
            </a:r>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dirty="0"/>
              <a:t>In Bloom’s work</a:t>
            </a:r>
          </a:p>
          <a:p>
            <a:pPr marL="0" indent="0">
              <a:buNone/>
            </a:pPr>
            <a:endParaRPr lang="en-US" dirty="0"/>
          </a:p>
          <a:p>
            <a:pPr marL="0" indent="0">
              <a:buNone/>
            </a:pPr>
            <a:r>
              <a:rPr lang="en-US" dirty="0"/>
              <a:t>1. Receive learning experience</a:t>
            </a:r>
          </a:p>
          <a:p>
            <a:endParaRPr lang="en-US" dirty="0"/>
          </a:p>
          <a:p>
            <a:pPr marL="0" indent="0">
              <a:buNone/>
            </a:pPr>
            <a:r>
              <a:rPr lang="en-US" dirty="0"/>
              <a:t>2. Take a test</a:t>
            </a:r>
          </a:p>
          <a:p>
            <a:endParaRPr lang="en-US" dirty="0"/>
          </a:p>
          <a:p>
            <a:pPr marL="0" indent="0">
              <a:buNone/>
            </a:pPr>
            <a:r>
              <a:rPr lang="en-US" dirty="0"/>
              <a:t>3a. If test mastered, MOVE ON</a:t>
            </a:r>
          </a:p>
          <a:p>
            <a:pPr marL="0" indent="0">
              <a:buNone/>
            </a:pPr>
            <a:r>
              <a:rPr lang="en-US" dirty="0"/>
              <a:t>3b. If test not mastered, get feedback and return to #1 (possibly with other activity on same material)</a:t>
            </a:r>
          </a:p>
        </p:txBody>
      </p:sp>
    </p:spTree>
    <p:extLst>
      <p:ext uri="{BB962C8B-B14F-4D97-AF65-F5344CB8AC3E}">
        <p14:creationId xmlns:p14="http://schemas.microsoft.com/office/powerpoint/2010/main" val="2583448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Mastery learning works</a:t>
            </a:r>
          </a:p>
        </p:txBody>
      </p:sp>
      <p:sp>
        <p:nvSpPr>
          <p:cNvPr id="3" name="Content Placeholder 2"/>
          <p:cNvSpPr>
            <a:spLocks noGrp="1"/>
          </p:cNvSpPr>
          <p:nvPr>
            <p:ph idx="1"/>
          </p:nvPr>
        </p:nvSpPr>
        <p:spPr/>
        <p:txBody>
          <a:bodyPr/>
          <a:lstStyle/>
          <a:p>
            <a:r>
              <a:rPr lang="en-US" dirty="0"/>
              <a:t>Tons of evidence in live classrooms in the 1970s and 1980s</a:t>
            </a:r>
          </a:p>
          <a:p>
            <a:pPr lvl="1"/>
            <a:r>
              <a:rPr lang="en-US" dirty="0"/>
              <a:t>Meta-analysis in </a:t>
            </a:r>
            <a:r>
              <a:rPr lang="en-US" dirty="0" err="1"/>
              <a:t>Kulik</a:t>
            </a:r>
            <a:r>
              <a:rPr lang="en-US" dirty="0"/>
              <a:t>, </a:t>
            </a:r>
            <a:r>
              <a:rPr lang="en-US" dirty="0" err="1"/>
              <a:t>Kulik</a:t>
            </a:r>
            <a:r>
              <a:rPr lang="en-US" dirty="0"/>
              <a:t>, &amp; </a:t>
            </a:r>
            <a:r>
              <a:rPr lang="en-US" dirty="0" err="1"/>
              <a:t>Bangert</a:t>
            </a:r>
            <a:r>
              <a:rPr lang="en-US" dirty="0"/>
              <a:t>-Drowns (1990)</a:t>
            </a:r>
          </a:p>
          <a:p>
            <a:pPr lvl="1"/>
            <a:endParaRPr lang="en-US" dirty="0"/>
          </a:p>
          <a:p>
            <a:r>
              <a:rPr lang="en-US" dirty="0"/>
              <a:t>Basis of most of the successful adaptive learning platforms </a:t>
            </a:r>
          </a:p>
        </p:txBody>
      </p:sp>
    </p:spTree>
    <p:extLst>
      <p:ext uri="{BB962C8B-B14F-4D97-AF65-F5344CB8AC3E}">
        <p14:creationId xmlns:p14="http://schemas.microsoft.com/office/powerpoint/2010/main" val="3910965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But…</a:t>
            </a:r>
          </a:p>
        </p:txBody>
      </p:sp>
      <p:sp>
        <p:nvSpPr>
          <p:cNvPr id="3" name="Content Placeholder 2"/>
          <p:cNvSpPr>
            <a:spLocks noGrp="1"/>
          </p:cNvSpPr>
          <p:nvPr>
            <p:ph idx="1"/>
          </p:nvPr>
        </p:nvSpPr>
        <p:spPr/>
        <p:txBody>
          <a:bodyPr>
            <a:normAutofit/>
          </a:bodyPr>
          <a:lstStyle/>
          <a:p>
            <a:r>
              <a:rPr lang="en-US" dirty="0"/>
              <a:t>As we discussed on the forum…</a:t>
            </a:r>
          </a:p>
          <a:p>
            <a:endParaRPr lang="en-US" dirty="0"/>
          </a:p>
          <a:p>
            <a:r>
              <a:rPr lang="en-US" dirty="0"/>
              <a:t>It’s uncommon in non-technology mediated platforms</a:t>
            </a:r>
          </a:p>
          <a:p>
            <a:endParaRPr lang="en-US" dirty="0"/>
          </a:p>
          <a:p>
            <a:r>
              <a:rPr lang="en-US" dirty="0"/>
              <a:t>And despite its effectiveness, it is often one of the least popular parts of adaptive learning platforms, for teachers</a:t>
            </a:r>
          </a:p>
          <a:p>
            <a:endParaRPr lang="en-US" dirty="0"/>
          </a:p>
        </p:txBody>
      </p:sp>
    </p:spTree>
    <p:extLst>
      <p:ext uri="{BB962C8B-B14F-4D97-AF65-F5344CB8AC3E}">
        <p14:creationId xmlns:p14="http://schemas.microsoft.com/office/powerpoint/2010/main" val="3637965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Expert tutoring</a:t>
            </a:r>
          </a:p>
        </p:txBody>
      </p:sp>
      <p:sp>
        <p:nvSpPr>
          <p:cNvPr id="3" name="Content Placeholder 2"/>
          <p:cNvSpPr>
            <a:spLocks noGrp="1"/>
          </p:cNvSpPr>
          <p:nvPr>
            <p:ph idx="1"/>
          </p:nvPr>
        </p:nvSpPr>
        <p:spPr/>
        <p:txBody>
          <a:bodyPr/>
          <a:lstStyle/>
          <a:p>
            <a:r>
              <a:rPr lang="en-US" dirty="0"/>
              <a:t>The 2-sigma effect</a:t>
            </a:r>
          </a:p>
          <a:p>
            <a:pPr lvl="1"/>
            <a:r>
              <a:rPr lang="en-US" dirty="0"/>
              <a:t>Very influential jargon</a:t>
            </a:r>
          </a:p>
          <a:p>
            <a:pPr lvl="1"/>
            <a:r>
              <a:rPr lang="en-US" dirty="0"/>
              <a:t>It’s actually more like a 0.79-sigma effect (</a:t>
            </a:r>
            <a:r>
              <a:rPr lang="en-US" dirty="0" err="1"/>
              <a:t>VanLehn</a:t>
            </a:r>
            <a:r>
              <a:rPr lang="en-US" dirty="0"/>
              <a:t>, 2011)</a:t>
            </a:r>
          </a:p>
        </p:txBody>
      </p:sp>
    </p:spTree>
    <p:extLst>
      <p:ext uri="{BB962C8B-B14F-4D97-AF65-F5344CB8AC3E}">
        <p14:creationId xmlns:p14="http://schemas.microsoft.com/office/powerpoint/2010/main" val="20470807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Sigma effect size</a:t>
            </a: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a:t>2 Sigma</a:t>
            </a:r>
          </a:p>
          <a:p>
            <a:pPr lvl="1"/>
            <a:r>
              <a:rPr lang="en-US" dirty="0"/>
              <a:t>A student who would normally perform at the 50</a:t>
            </a:r>
            <a:r>
              <a:rPr lang="en-US" baseline="30000" dirty="0"/>
              <a:t>th</a:t>
            </a:r>
            <a:r>
              <a:rPr lang="en-US" dirty="0"/>
              <a:t> percentile now performs at the 98</a:t>
            </a:r>
            <a:r>
              <a:rPr lang="en-US" baseline="30000" dirty="0"/>
              <a:t>th</a:t>
            </a:r>
            <a:r>
              <a:rPr lang="en-US" dirty="0"/>
              <a:t> percentile</a:t>
            </a:r>
          </a:p>
          <a:p>
            <a:pPr lvl="1"/>
            <a:endParaRPr lang="en-US" dirty="0"/>
          </a:p>
          <a:p>
            <a:r>
              <a:rPr lang="en-US" dirty="0"/>
              <a:t>0.79 Sigma</a:t>
            </a:r>
          </a:p>
          <a:p>
            <a:pPr lvl="1"/>
            <a:r>
              <a:rPr lang="en-US" dirty="0"/>
              <a:t>A student who would normally perform at the 50</a:t>
            </a:r>
            <a:r>
              <a:rPr lang="en-US" baseline="30000" dirty="0"/>
              <a:t>th</a:t>
            </a:r>
            <a:r>
              <a:rPr lang="en-US" dirty="0"/>
              <a:t> percentile now performs at the 78th percentile</a:t>
            </a:r>
          </a:p>
          <a:p>
            <a:endParaRPr lang="en-US" dirty="0"/>
          </a:p>
          <a:p>
            <a:r>
              <a:rPr lang="en-US" dirty="0"/>
              <a:t>Still pretty cool but not quite so absurdly high</a:t>
            </a:r>
          </a:p>
          <a:p>
            <a:endParaRPr lang="en-US" dirty="0"/>
          </a:p>
          <a:p>
            <a:r>
              <a:rPr lang="en-US" dirty="0"/>
              <a:t>When you see a report of a huge effect size in education, someone probably played games with their study design, or there was luck going on</a:t>
            </a:r>
          </a:p>
        </p:txBody>
      </p:sp>
    </p:spTree>
    <p:extLst>
      <p:ext uri="{BB962C8B-B14F-4D97-AF65-F5344CB8AC3E}">
        <p14:creationId xmlns:p14="http://schemas.microsoft.com/office/powerpoint/2010/main" val="2256369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Incidentally, the latest numbers</a:t>
            </a:r>
          </a:p>
        </p:txBody>
      </p:sp>
      <p:sp>
        <p:nvSpPr>
          <p:cNvPr id="3" name="Content Placeholder 2"/>
          <p:cNvSpPr>
            <a:spLocks noGrp="1"/>
          </p:cNvSpPr>
          <p:nvPr>
            <p:ph idx="1"/>
          </p:nvPr>
        </p:nvSpPr>
        <p:spPr/>
        <p:txBody>
          <a:bodyPr/>
          <a:lstStyle/>
          <a:p>
            <a:r>
              <a:rPr lang="en-US" dirty="0"/>
              <a:t>Expert tutoring: 0.79 Sigma</a:t>
            </a:r>
          </a:p>
          <a:p>
            <a:r>
              <a:rPr lang="en-US" dirty="0"/>
              <a:t>Intelligent tutoring system (computerized): 0.76 Sigma </a:t>
            </a:r>
          </a:p>
          <a:p>
            <a:r>
              <a:rPr lang="en-US" dirty="0"/>
              <a:t>Mastery learning: 0.5 Sigma</a:t>
            </a:r>
          </a:p>
          <a:p>
            <a:r>
              <a:rPr lang="en-US" dirty="0"/>
              <a:t>General computer-assisted learning: 0.33 Sigma</a:t>
            </a:r>
          </a:p>
        </p:txBody>
      </p:sp>
    </p:spTree>
    <p:extLst>
      <p:ext uri="{BB962C8B-B14F-4D97-AF65-F5344CB8AC3E}">
        <p14:creationId xmlns:p14="http://schemas.microsoft.com/office/powerpoint/2010/main" val="3817210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Trade-offs</a:t>
            </a:r>
          </a:p>
        </p:txBody>
      </p:sp>
      <p:sp>
        <p:nvSpPr>
          <p:cNvPr id="3" name="Content Placeholder 2"/>
          <p:cNvSpPr>
            <a:spLocks noGrp="1"/>
          </p:cNvSpPr>
          <p:nvPr>
            <p:ph idx="1"/>
          </p:nvPr>
        </p:nvSpPr>
        <p:spPr/>
        <p:txBody>
          <a:bodyPr/>
          <a:lstStyle/>
          <a:p>
            <a:r>
              <a:rPr lang="en-US" dirty="0"/>
              <a:t>What are the relative trade-offs between using expert tutoring, intelligent tutoring systems, and traditional instruction?</a:t>
            </a:r>
          </a:p>
        </p:txBody>
      </p:sp>
    </p:spTree>
    <p:extLst>
      <p:ext uri="{BB962C8B-B14F-4D97-AF65-F5344CB8AC3E}">
        <p14:creationId xmlns:p14="http://schemas.microsoft.com/office/powerpoint/2010/main" val="33402004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Bloom’s Taxonomy</a:t>
            </a:r>
          </a:p>
        </p:txBody>
      </p:sp>
      <p:sp>
        <p:nvSpPr>
          <p:cNvPr id="3" name="Content Placeholder 2"/>
          <p:cNvSpPr>
            <a:spLocks noGrp="1"/>
          </p:cNvSpPr>
          <p:nvPr>
            <p:ph idx="1"/>
          </p:nvPr>
        </p:nvSpPr>
        <p:spPr/>
        <p:txBody>
          <a:bodyPr/>
          <a:lstStyle/>
          <a:p>
            <a:r>
              <a:rPr lang="en-US" dirty="0"/>
              <a:t>What are the classes of Bloom’s Taxonomy?</a:t>
            </a:r>
          </a:p>
        </p:txBody>
      </p:sp>
    </p:spTree>
    <p:extLst>
      <p:ext uri="{BB962C8B-B14F-4D97-AF65-F5344CB8AC3E}">
        <p14:creationId xmlns:p14="http://schemas.microsoft.com/office/powerpoint/2010/main" val="3685243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AFF6B-DE44-4591-8802-24F349DEF82B}"/>
              </a:ext>
            </a:extLst>
          </p:cNvPr>
          <p:cNvSpPr>
            <a:spLocks noGrp="1"/>
          </p:cNvSpPr>
          <p:nvPr>
            <p:ph type="title"/>
          </p:nvPr>
        </p:nvSpPr>
        <p:spPr/>
        <p:txBody>
          <a:bodyPr/>
          <a:lstStyle/>
          <a:p>
            <a:r>
              <a:rPr lang="en-US" dirty="0" err="1"/>
              <a:t>Instructionism</a:t>
            </a:r>
            <a:endParaRPr lang="en-US" dirty="0"/>
          </a:p>
        </p:txBody>
      </p:sp>
      <p:sp>
        <p:nvSpPr>
          <p:cNvPr id="3" name="Content Placeholder 2">
            <a:extLst>
              <a:ext uri="{FF2B5EF4-FFF2-40B4-BE49-F238E27FC236}">
                <a16:creationId xmlns:a16="http://schemas.microsoft.com/office/drawing/2014/main" id="{198B57E8-544F-445F-95C3-17ABEB62A848}"/>
              </a:ext>
            </a:extLst>
          </p:cNvPr>
          <p:cNvSpPr>
            <a:spLocks noGrp="1"/>
          </p:cNvSpPr>
          <p:nvPr>
            <p:ph idx="1"/>
          </p:nvPr>
        </p:nvSpPr>
        <p:spPr>
          <a:xfrm>
            <a:off x="457200" y="1600200"/>
            <a:ext cx="8229600" cy="5105400"/>
          </a:xfrm>
        </p:spPr>
        <p:txBody>
          <a:bodyPr>
            <a:normAutofit/>
          </a:bodyPr>
          <a:lstStyle/>
          <a:p>
            <a:r>
              <a:rPr lang="en-US" i="1" dirty="0"/>
              <a:t>Instruction </a:t>
            </a:r>
            <a:r>
              <a:rPr lang="en-US" dirty="0"/>
              <a:t>is at the center of the learning experience</a:t>
            </a:r>
          </a:p>
          <a:p>
            <a:r>
              <a:rPr lang="en-US" i="1" dirty="0"/>
              <a:t>Instruction </a:t>
            </a:r>
            <a:r>
              <a:rPr lang="en-US" dirty="0"/>
              <a:t>has a pre-defined goal for what we want the student to learn</a:t>
            </a:r>
          </a:p>
          <a:p>
            <a:r>
              <a:rPr lang="en-US" i="1" dirty="0"/>
              <a:t>Instruction </a:t>
            </a:r>
            <a:r>
              <a:rPr lang="en-US" dirty="0"/>
              <a:t>is something that is designed (whether expertly or poorly)</a:t>
            </a:r>
          </a:p>
          <a:p>
            <a:r>
              <a:rPr lang="en-US" i="1" dirty="0"/>
              <a:t>Instruction </a:t>
            </a:r>
            <a:r>
              <a:rPr lang="en-US" dirty="0"/>
              <a:t>is something that is led by the teacher (or a computer system) instead of the student</a:t>
            </a:r>
          </a:p>
        </p:txBody>
      </p:sp>
    </p:spTree>
    <p:extLst>
      <p:ext uri="{BB962C8B-B14F-4D97-AF65-F5344CB8AC3E}">
        <p14:creationId xmlns:p14="http://schemas.microsoft.com/office/powerpoint/2010/main" val="428210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Bloom’s Taxonomy</a:t>
            </a:r>
          </a:p>
        </p:txBody>
      </p:sp>
      <p:sp>
        <p:nvSpPr>
          <p:cNvPr id="3" name="Content Placeholder 2"/>
          <p:cNvSpPr>
            <a:spLocks noGrp="1"/>
          </p:cNvSpPr>
          <p:nvPr>
            <p:ph idx="1"/>
          </p:nvPr>
        </p:nvSpPr>
        <p:spPr/>
        <p:txBody>
          <a:bodyPr/>
          <a:lstStyle/>
          <a:p>
            <a:r>
              <a:rPr lang="en-US" dirty="0"/>
              <a:t>Knowledge</a:t>
            </a:r>
          </a:p>
          <a:p>
            <a:r>
              <a:rPr lang="en-US" dirty="0"/>
              <a:t>Comprehension</a:t>
            </a:r>
          </a:p>
          <a:p>
            <a:r>
              <a:rPr lang="en-US" dirty="0"/>
              <a:t>Application</a:t>
            </a:r>
          </a:p>
          <a:p>
            <a:r>
              <a:rPr lang="en-US" dirty="0"/>
              <a:t>Analysis</a:t>
            </a:r>
          </a:p>
          <a:p>
            <a:r>
              <a:rPr lang="en-US" dirty="0"/>
              <a:t>Synthesis</a:t>
            </a:r>
          </a:p>
          <a:p>
            <a:r>
              <a:rPr lang="en-US" dirty="0"/>
              <a:t>Evaluation</a:t>
            </a:r>
          </a:p>
        </p:txBody>
      </p:sp>
    </p:spTree>
    <p:extLst>
      <p:ext uri="{BB962C8B-B14F-4D97-AF65-F5344CB8AC3E}">
        <p14:creationId xmlns:p14="http://schemas.microsoft.com/office/powerpoint/2010/main" val="1361863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85800" y="1738312"/>
            <a:ext cx="7772400" cy="3381375"/>
          </a:xfrm>
          <a:prstGeom prst="rect">
            <a:avLst/>
          </a:prstGeom>
        </p:spPr>
      </p:pic>
    </p:spTree>
    <p:extLst>
      <p:ext uri="{BB962C8B-B14F-4D97-AF65-F5344CB8AC3E}">
        <p14:creationId xmlns:p14="http://schemas.microsoft.com/office/powerpoint/2010/main" val="5139146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Comprehension</a:t>
            </a:r>
          </a:p>
        </p:txBody>
      </p:sp>
      <p:sp>
        <p:nvSpPr>
          <p:cNvPr id="3" name="Content Placeholder 2"/>
          <p:cNvSpPr>
            <a:spLocks noGrp="1"/>
          </p:cNvSpPr>
          <p:nvPr>
            <p:ph idx="1"/>
          </p:nvPr>
        </p:nvSpPr>
        <p:spPr/>
        <p:txBody>
          <a:bodyPr/>
          <a:lstStyle/>
          <a:p>
            <a:r>
              <a:rPr lang="en-US" dirty="0"/>
              <a:t>“… when students are confronted with a communication, they are expected to know what is being communicated and to be able to make some use of the material or ideas contained in it… Here we are using the term ‘comprehension’ to include those </a:t>
            </a:r>
            <a:r>
              <a:rPr lang="en-US" u="sng" dirty="0"/>
              <a:t>objectives, behaviors, </a:t>
            </a:r>
            <a:r>
              <a:rPr lang="en-US" dirty="0"/>
              <a:t>or </a:t>
            </a:r>
            <a:r>
              <a:rPr lang="en-US" u="sng" dirty="0"/>
              <a:t>responses</a:t>
            </a:r>
            <a:r>
              <a:rPr lang="en-US" dirty="0"/>
              <a:t> which represent an understanding of the literal message contained in a communication.”</a:t>
            </a:r>
          </a:p>
        </p:txBody>
      </p:sp>
    </p:spTree>
    <p:extLst>
      <p:ext uri="{BB962C8B-B14F-4D97-AF65-F5344CB8AC3E}">
        <p14:creationId xmlns:p14="http://schemas.microsoft.com/office/powerpoint/2010/main" val="27757339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difference between knowledge and comprehension?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405048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 you give an example…</a:t>
            </a:r>
          </a:p>
        </p:txBody>
      </p:sp>
      <p:sp>
        <p:nvSpPr>
          <p:cNvPr id="3" name="Content Placeholder 2"/>
          <p:cNvSpPr>
            <a:spLocks noGrp="1"/>
          </p:cNvSpPr>
          <p:nvPr>
            <p:ph idx="1"/>
          </p:nvPr>
        </p:nvSpPr>
        <p:spPr/>
        <p:txBody>
          <a:bodyPr/>
          <a:lstStyle/>
          <a:p>
            <a:r>
              <a:rPr lang="en-US" dirty="0"/>
              <a:t>Of how a student might be asked to demonstrate </a:t>
            </a:r>
            <a:r>
              <a:rPr lang="en-US" i="1" dirty="0"/>
              <a:t>knowledge</a:t>
            </a:r>
            <a:r>
              <a:rPr lang="en-US" dirty="0"/>
              <a:t> in a school setting? </a:t>
            </a:r>
          </a:p>
        </p:txBody>
      </p:sp>
    </p:spTree>
    <p:extLst>
      <p:ext uri="{BB962C8B-B14F-4D97-AF65-F5344CB8AC3E}">
        <p14:creationId xmlns:p14="http://schemas.microsoft.com/office/powerpoint/2010/main" val="4908239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 you give an example…</a:t>
            </a:r>
          </a:p>
        </p:txBody>
      </p:sp>
      <p:sp>
        <p:nvSpPr>
          <p:cNvPr id="3" name="Content Placeholder 2"/>
          <p:cNvSpPr>
            <a:spLocks noGrp="1"/>
          </p:cNvSpPr>
          <p:nvPr>
            <p:ph idx="1"/>
          </p:nvPr>
        </p:nvSpPr>
        <p:spPr/>
        <p:txBody>
          <a:bodyPr/>
          <a:lstStyle/>
          <a:p>
            <a:r>
              <a:rPr lang="en-US" dirty="0"/>
              <a:t>Of how a student might be asked to demonstrate </a:t>
            </a:r>
            <a:r>
              <a:rPr lang="en-US" i="1" dirty="0"/>
              <a:t>comprehension </a:t>
            </a:r>
            <a:r>
              <a:rPr lang="en-US" dirty="0"/>
              <a:t>in a school setting? </a:t>
            </a:r>
          </a:p>
        </p:txBody>
      </p:sp>
    </p:spTree>
    <p:extLst>
      <p:ext uri="{BB962C8B-B14F-4D97-AF65-F5344CB8AC3E}">
        <p14:creationId xmlns:p14="http://schemas.microsoft.com/office/powerpoint/2010/main" val="29627158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Bloom’s three types of comprehension?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39851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Bloom’s three types of comprehension?</a:t>
            </a:r>
          </a:p>
        </p:txBody>
      </p:sp>
      <p:sp>
        <p:nvSpPr>
          <p:cNvPr id="3" name="Content Placeholder 2"/>
          <p:cNvSpPr>
            <a:spLocks noGrp="1"/>
          </p:cNvSpPr>
          <p:nvPr>
            <p:ph idx="1"/>
          </p:nvPr>
        </p:nvSpPr>
        <p:spPr/>
        <p:txBody>
          <a:bodyPr/>
          <a:lstStyle/>
          <a:p>
            <a:r>
              <a:rPr lang="en-US" dirty="0"/>
              <a:t>Translation – Converting content into other terms or another form of communication</a:t>
            </a:r>
          </a:p>
          <a:p>
            <a:r>
              <a:rPr lang="en-US" dirty="0"/>
              <a:t>Interpretation – Reordering ideas into new configurations; inferences, generalizations, or summarizations</a:t>
            </a:r>
          </a:p>
          <a:p>
            <a:r>
              <a:rPr lang="en-US" dirty="0"/>
              <a:t>Extrapolation</a:t>
            </a:r>
          </a:p>
        </p:txBody>
      </p:sp>
    </p:spTree>
    <p:extLst>
      <p:ext uri="{BB962C8B-B14F-4D97-AF65-F5344CB8AC3E}">
        <p14:creationId xmlns:p14="http://schemas.microsoft.com/office/powerpoint/2010/main" val="13390224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p>
        </p:txBody>
      </p:sp>
      <p:sp>
        <p:nvSpPr>
          <p:cNvPr id="3" name="Content Placeholder 2"/>
          <p:cNvSpPr>
            <a:spLocks noGrp="1"/>
          </p:cNvSpPr>
          <p:nvPr>
            <p:ph idx="1"/>
          </p:nvPr>
        </p:nvSpPr>
        <p:spPr/>
        <p:txBody>
          <a:bodyPr>
            <a:normAutofit fontScale="92500" lnSpcReduction="10000"/>
          </a:bodyPr>
          <a:lstStyle/>
          <a:p>
            <a:r>
              <a:rPr lang="en-US" dirty="0"/>
              <a:t>“A problem in the comprehension category requires the student to know an abstraction well enough that he can correctly demonstrate its use when specifically asked to do so. ‘Application’, however, requires a step beyond this. Given a problem new to the student, he will apply the appropriate abstraction without having to be prompted as to which abstraction is correct or without having to be shown how to use it in that situation”</a:t>
            </a:r>
          </a:p>
        </p:txBody>
      </p:sp>
    </p:spTree>
    <p:extLst>
      <p:ext uri="{BB962C8B-B14F-4D97-AF65-F5344CB8AC3E}">
        <p14:creationId xmlns:p14="http://schemas.microsoft.com/office/powerpoint/2010/main" val="40939957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71925" y="274638"/>
            <a:ext cx="5172075" cy="6372225"/>
          </a:xfrm>
          <a:prstGeom prst="rect">
            <a:avLst/>
          </a:prstGeom>
        </p:spPr>
      </p:pic>
      <p:sp>
        <p:nvSpPr>
          <p:cNvPr id="5" name="TextBox 4"/>
          <p:cNvSpPr txBox="1"/>
          <p:nvPr/>
        </p:nvSpPr>
        <p:spPr>
          <a:xfrm>
            <a:off x="2362200" y="5879068"/>
            <a:ext cx="1905000" cy="369332"/>
          </a:xfrm>
          <a:prstGeom prst="rect">
            <a:avLst/>
          </a:prstGeom>
          <a:noFill/>
        </p:spPr>
        <p:txBody>
          <a:bodyPr wrap="square" rtlCol="0">
            <a:spAutoFit/>
          </a:bodyPr>
          <a:lstStyle/>
          <a:p>
            <a:r>
              <a:rPr lang="en-US" dirty="0"/>
              <a:t>Comprehension</a:t>
            </a:r>
          </a:p>
        </p:txBody>
      </p:sp>
      <p:cxnSp>
        <p:nvCxnSpPr>
          <p:cNvPr id="7" name="Straight Connector 6"/>
          <p:cNvCxnSpPr/>
          <p:nvPr/>
        </p:nvCxnSpPr>
        <p:spPr>
          <a:xfrm flipH="1">
            <a:off x="2362200" y="54102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362200" y="67818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362200" y="5410200"/>
            <a:ext cx="0"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600" y="2983468"/>
            <a:ext cx="1905000" cy="369332"/>
          </a:xfrm>
          <a:prstGeom prst="rect">
            <a:avLst/>
          </a:prstGeom>
          <a:noFill/>
        </p:spPr>
        <p:txBody>
          <a:bodyPr wrap="square" rtlCol="0">
            <a:spAutoFit/>
          </a:bodyPr>
          <a:lstStyle/>
          <a:p>
            <a:r>
              <a:rPr lang="en-US" dirty="0"/>
              <a:t>Application</a:t>
            </a:r>
          </a:p>
        </p:txBody>
      </p:sp>
      <p:cxnSp>
        <p:nvCxnSpPr>
          <p:cNvPr id="12" name="Straight Connector 11"/>
          <p:cNvCxnSpPr/>
          <p:nvPr/>
        </p:nvCxnSpPr>
        <p:spPr>
          <a:xfrm flipH="1">
            <a:off x="381000" y="3810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81000" y="6553200"/>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1000" y="381000"/>
            <a:ext cx="0" cy="6172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487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5CFD-68D7-4758-BB8C-D2D795E545D7}"/>
              </a:ext>
            </a:extLst>
          </p:cNvPr>
          <p:cNvSpPr>
            <a:spLocks noGrp="1"/>
          </p:cNvSpPr>
          <p:nvPr>
            <p:ph type="title"/>
          </p:nvPr>
        </p:nvSpPr>
        <p:spPr/>
        <p:txBody>
          <a:bodyPr/>
          <a:lstStyle/>
          <a:p>
            <a:r>
              <a:rPr lang="en-US" dirty="0"/>
              <a:t>Direct Instruction</a:t>
            </a:r>
          </a:p>
        </p:txBody>
      </p:sp>
      <p:sp>
        <p:nvSpPr>
          <p:cNvPr id="3" name="Content Placeholder 2">
            <a:extLst>
              <a:ext uri="{FF2B5EF4-FFF2-40B4-BE49-F238E27FC236}">
                <a16:creationId xmlns:a16="http://schemas.microsoft.com/office/drawing/2014/main" id="{A694A261-40C5-4135-AC93-018D0F486E5F}"/>
              </a:ext>
            </a:extLst>
          </p:cNvPr>
          <p:cNvSpPr>
            <a:spLocks noGrp="1"/>
          </p:cNvSpPr>
          <p:nvPr>
            <p:ph idx="1"/>
          </p:nvPr>
        </p:nvSpPr>
        <p:spPr/>
        <p:txBody>
          <a:bodyPr/>
          <a:lstStyle/>
          <a:p>
            <a:r>
              <a:rPr lang="en-US" dirty="0"/>
              <a:t>You might think this is a little easier to define</a:t>
            </a:r>
          </a:p>
          <a:p>
            <a:endParaRPr lang="en-US" dirty="0"/>
          </a:p>
          <a:p>
            <a:r>
              <a:rPr lang="en-US" dirty="0"/>
              <a:t>But even there, </a:t>
            </a:r>
            <a:r>
              <a:rPr lang="en-US" dirty="0" err="1"/>
              <a:t>Rosenshine</a:t>
            </a:r>
            <a:r>
              <a:rPr lang="en-US" dirty="0"/>
              <a:t> (2008) finds five distinct definitions in the literature</a:t>
            </a:r>
          </a:p>
        </p:txBody>
      </p:sp>
    </p:spTree>
    <p:extLst>
      <p:ext uri="{BB962C8B-B14F-4D97-AF65-F5344CB8AC3E}">
        <p14:creationId xmlns:p14="http://schemas.microsoft.com/office/powerpoint/2010/main" val="18632625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3" name="Content Placeholder 2"/>
          <p:cNvSpPr>
            <a:spLocks noGrp="1"/>
          </p:cNvSpPr>
          <p:nvPr>
            <p:ph idx="1"/>
          </p:nvPr>
        </p:nvSpPr>
        <p:spPr/>
        <p:txBody>
          <a:bodyPr/>
          <a:lstStyle/>
          <a:p>
            <a:r>
              <a:rPr lang="en-US" dirty="0"/>
              <a:t>Informal understanding of Bloom’s Taxonomy often classifies all use of knowledge as Application</a:t>
            </a:r>
          </a:p>
          <a:p>
            <a:endParaRPr lang="en-US" dirty="0"/>
          </a:p>
          <a:p>
            <a:r>
              <a:rPr lang="en-US" dirty="0"/>
              <a:t>That’s not quite what Bloom’s Taxonomy is</a:t>
            </a:r>
          </a:p>
        </p:txBody>
      </p:sp>
    </p:spTree>
    <p:extLst>
      <p:ext uri="{BB962C8B-B14F-4D97-AF65-F5344CB8AC3E}">
        <p14:creationId xmlns:p14="http://schemas.microsoft.com/office/powerpoint/2010/main" val="12174495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 you give an example…</a:t>
            </a:r>
          </a:p>
        </p:txBody>
      </p:sp>
      <p:sp>
        <p:nvSpPr>
          <p:cNvPr id="3" name="Content Placeholder 2"/>
          <p:cNvSpPr>
            <a:spLocks noGrp="1"/>
          </p:cNvSpPr>
          <p:nvPr>
            <p:ph idx="1"/>
          </p:nvPr>
        </p:nvSpPr>
        <p:spPr/>
        <p:txBody>
          <a:bodyPr/>
          <a:lstStyle/>
          <a:p>
            <a:r>
              <a:rPr lang="en-US" dirty="0"/>
              <a:t>Of how a student might be asked to demonstrate </a:t>
            </a:r>
            <a:r>
              <a:rPr lang="en-US" i="1" dirty="0"/>
              <a:t>application </a:t>
            </a:r>
            <a:r>
              <a:rPr lang="en-US" dirty="0"/>
              <a:t>in a school setting? </a:t>
            </a:r>
          </a:p>
        </p:txBody>
      </p:sp>
    </p:spTree>
    <p:extLst>
      <p:ext uri="{BB962C8B-B14F-4D97-AF65-F5344CB8AC3E}">
        <p14:creationId xmlns:p14="http://schemas.microsoft.com/office/powerpoint/2010/main" val="15440451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a:t>
            </a:r>
          </a:p>
        </p:txBody>
      </p:sp>
      <p:pic>
        <p:nvPicPr>
          <p:cNvPr id="4" name="Picture 3"/>
          <p:cNvPicPr>
            <a:picLocks noChangeAspect="1"/>
          </p:cNvPicPr>
          <p:nvPr/>
        </p:nvPicPr>
        <p:blipFill>
          <a:blip r:embed="rId2"/>
          <a:stretch>
            <a:fillRect/>
          </a:stretch>
        </p:blipFill>
        <p:spPr>
          <a:xfrm>
            <a:off x="542925" y="1876425"/>
            <a:ext cx="8058150" cy="3105150"/>
          </a:xfrm>
          <a:prstGeom prst="rect">
            <a:avLst/>
          </a:prstGeom>
        </p:spPr>
      </p:pic>
    </p:spTree>
    <p:extLst>
      <p:ext uri="{BB962C8B-B14F-4D97-AF65-F5344CB8AC3E}">
        <p14:creationId xmlns:p14="http://schemas.microsoft.com/office/powerpoint/2010/main" val="705526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Bloom’s three levels of analysis?</a:t>
            </a:r>
          </a:p>
        </p:txBody>
      </p:sp>
      <p:sp>
        <p:nvSpPr>
          <p:cNvPr id="3" name="Content Placeholder 2"/>
          <p:cNvSpPr>
            <a:spLocks noGrp="1"/>
          </p:cNvSpPr>
          <p:nvPr>
            <p:ph idx="1"/>
          </p:nvPr>
        </p:nvSpPr>
        <p:spPr/>
        <p:txBody>
          <a:bodyPr/>
          <a:lstStyle/>
          <a:p>
            <a:pPr marL="514350" indent="-514350">
              <a:buFont typeface="+mj-lt"/>
              <a:buAutoNum type="arabicPeriod"/>
            </a:pPr>
            <a:r>
              <a:rPr lang="en-US" dirty="0"/>
              <a:t>Break down material into constituent parts, to identify the </a:t>
            </a:r>
            <a:r>
              <a:rPr lang="en-US" u="sng" dirty="0"/>
              <a:t>elements</a:t>
            </a:r>
          </a:p>
          <a:p>
            <a:pPr marL="514350" indent="-514350">
              <a:buFont typeface="+mj-lt"/>
              <a:buAutoNum type="arabicPeriod"/>
            </a:pPr>
            <a:r>
              <a:rPr lang="en-US" dirty="0"/>
              <a:t>Make the </a:t>
            </a:r>
            <a:r>
              <a:rPr lang="en-US" u="sng" dirty="0"/>
              <a:t>relationships</a:t>
            </a:r>
            <a:r>
              <a:rPr lang="en-US" dirty="0"/>
              <a:t> among the elements explicit</a:t>
            </a:r>
          </a:p>
          <a:p>
            <a:pPr marL="514350" indent="-514350">
              <a:buFont typeface="+mj-lt"/>
              <a:buAutoNum type="arabicPeriod"/>
            </a:pPr>
            <a:r>
              <a:rPr lang="en-US" dirty="0"/>
              <a:t>Recognize the </a:t>
            </a:r>
            <a:r>
              <a:rPr lang="en-US" u="sng" dirty="0"/>
              <a:t>organizational principles, </a:t>
            </a:r>
            <a:r>
              <a:rPr lang="en-US" dirty="0"/>
              <a:t>the arrangement and structure, which hold together the idea as a whole</a:t>
            </a:r>
          </a:p>
        </p:txBody>
      </p:sp>
    </p:spTree>
    <p:extLst>
      <p:ext uri="{BB962C8B-B14F-4D97-AF65-F5344CB8AC3E}">
        <p14:creationId xmlns:p14="http://schemas.microsoft.com/office/powerpoint/2010/main" val="9276205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 you give an example…</a:t>
            </a:r>
          </a:p>
        </p:txBody>
      </p:sp>
      <p:sp>
        <p:nvSpPr>
          <p:cNvPr id="3" name="Content Placeholder 2"/>
          <p:cNvSpPr>
            <a:spLocks noGrp="1"/>
          </p:cNvSpPr>
          <p:nvPr>
            <p:ph idx="1"/>
          </p:nvPr>
        </p:nvSpPr>
        <p:spPr/>
        <p:txBody>
          <a:bodyPr/>
          <a:lstStyle/>
          <a:p>
            <a:r>
              <a:rPr lang="en-US" dirty="0"/>
              <a:t>Of how a student might be asked to demonstrate </a:t>
            </a:r>
            <a:r>
              <a:rPr lang="en-US" i="1" dirty="0"/>
              <a:t>analysis </a:t>
            </a:r>
            <a:r>
              <a:rPr lang="en-US" dirty="0"/>
              <a:t>in a school setting? </a:t>
            </a:r>
          </a:p>
        </p:txBody>
      </p:sp>
    </p:spTree>
    <p:extLst>
      <p:ext uri="{BB962C8B-B14F-4D97-AF65-F5344CB8AC3E}">
        <p14:creationId xmlns:p14="http://schemas.microsoft.com/office/powerpoint/2010/main" val="2795031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Synthesis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04837" y="1600200"/>
            <a:ext cx="7934325" cy="4143375"/>
          </a:xfrm>
          <a:prstGeom prst="rect">
            <a:avLst/>
          </a:prstGeom>
        </p:spPr>
      </p:pic>
    </p:spTree>
    <p:extLst>
      <p:ext uri="{BB962C8B-B14F-4D97-AF65-F5344CB8AC3E}">
        <p14:creationId xmlns:p14="http://schemas.microsoft.com/office/powerpoint/2010/main" val="27021728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 you give an example…</a:t>
            </a:r>
          </a:p>
        </p:txBody>
      </p:sp>
      <p:sp>
        <p:nvSpPr>
          <p:cNvPr id="3" name="Content Placeholder 2"/>
          <p:cNvSpPr>
            <a:spLocks noGrp="1"/>
          </p:cNvSpPr>
          <p:nvPr>
            <p:ph idx="1"/>
          </p:nvPr>
        </p:nvSpPr>
        <p:spPr/>
        <p:txBody>
          <a:bodyPr/>
          <a:lstStyle/>
          <a:p>
            <a:r>
              <a:rPr lang="en-US" dirty="0"/>
              <a:t>Of how a student might be asked to demonstrate </a:t>
            </a:r>
            <a:r>
              <a:rPr lang="en-US" i="1" dirty="0"/>
              <a:t>synthesis </a:t>
            </a:r>
            <a:r>
              <a:rPr lang="en-US" dirty="0"/>
              <a:t>in a school setting? </a:t>
            </a:r>
          </a:p>
        </p:txBody>
      </p:sp>
    </p:spTree>
    <p:extLst>
      <p:ext uri="{BB962C8B-B14F-4D97-AF65-F5344CB8AC3E}">
        <p14:creationId xmlns:p14="http://schemas.microsoft.com/office/powerpoint/2010/main" val="29014139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504825" y="2133600"/>
            <a:ext cx="8134350" cy="2590800"/>
          </a:xfrm>
          <a:prstGeom prst="rect">
            <a:avLst/>
          </a:prstGeom>
        </p:spPr>
      </p:pic>
    </p:spTree>
    <p:extLst>
      <p:ext uri="{BB962C8B-B14F-4D97-AF65-F5344CB8AC3E}">
        <p14:creationId xmlns:p14="http://schemas.microsoft.com/office/powerpoint/2010/main" val="10134558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 you give an example…</a:t>
            </a:r>
          </a:p>
        </p:txBody>
      </p:sp>
      <p:sp>
        <p:nvSpPr>
          <p:cNvPr id="3" name="Content Placeholder 2"/>
          <p:cNvSpPr>
            <a:spLocks noGrp="1"/>
          </p:cNvSpPr>
          <p:nvPr>
            <p:ph idx="1"/>
          </p:nvPr>
        </p:nvSpPr>
        <p:spPr/>
        <p:txBody>
          <a:bodyPr/>
          <a:lstStyle/>
          <a:p>
            <a:r>
              <a:rPr lang="en-US" dirty="0"/>
              <a:t>Of how a student might be asked to demonstrate </a:t>
            </a:r>
            <a:r>
              <a:rPr lang="en-US" i="1" dirty="0"/>
              <a:t>evaluation </a:t>
            </a:r>
            <a:r>
              <a:rPr lang="en-US" dirty="0"/>
              <a:t>in a school setting? </a:t>
            </a:r>
          </a:p>
        </p:txBody>
      </p:sp>
    </p:spTree>
    <p:extLst>
      <p:ext uri="{BB962C8B-B14F-4D97-AF65-F5344CB8AC3E}">
        <p14:creationId xmlns:p14="http://schemas.microsoft.com/office/powerpoint/2010/main" val="16560663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did we use each level of the taxonomy in class today? (Did we?)</a:t>
            </a:r>
          </a:p>
        </p:txBody>
      </p:sp>
      <p:sp>
        <p:nvSpPr>
          <p:cNvPr id="3" name="Content Placeholder 2"/>
          <p:cNvSpPr>
            <a:spLocks noGrp="1"/>
          </p:cNvSpPr>
          <p:nvPr>
            <p:ph idx="1"/>
          </p:nvPr>
        </p:nvSpPr>
        <p:spPr/>
        <p:txBody>
          <a:bodyPr/>
          <a:lstStyle/>
          <a:p>
            <a:r>
              <a:rPr lang="en-US" dirty="0"/>
              <a:t>Knowledge</a:t>
            </a:r>
          </a:p>
          <a:p>
            <a:r>
              <a:rPr lang="en-US" dirty="0"/>
              <a:t>Comprehension</a:t>
            </a:r>
          </a:p>
          <a:p>
            <a:r>
              <a:rPr lang="en-US" dirty="0"/>
              <a:t>Application</a:t>
            </a:r>
          </a:p>
          <a:p>
            <a:r>
              <a:rPr lang="en-US" dirty="0"/>
              <a:t>Analysis</a:t>
            </a:r>
          </a:p>
          <a:p>
            <a:r>
              <a:rPr lang="en-US" dirty="0"/>
              <a:t>Synthesis</a:t>
            </a:r>
          </a:p>
          <a:p>
            <a:r>
              <a:rPr lang="en-US" dirty="0"/>
              <a:t>Evaluation</a:t>
            </a:r>
          </a:p>
          <a:p>
            <a:endParaRPr lang="en-US" dirty="0"/>
          </a:p>
        </p:txBody>
      </p:sp>
    </p:spTree>
    <p:extLst>
      <p:ext uri="{BB962C8B-B14F-4D97-AF65-F5344CB8AC3E}">
        <p14:creationId xmlns:p14="http://schemas.microsoft.com/office/powerpoint/2010/main" val="1812954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5CFD-68D7-4758-BB8C-D2D795E545D7}"/>
              </a:ext>
            </a:extLst>
          </p:cNvPr>
          <p:cNvSpPr>
            <a:spLocks noGrp="1"/>
          </p:cNvSpPr>
          <p:nvPr>
            <p:ph type="title"/>
          </p:nvPr>
        </p:nvSpPr>
        <p:spPr/>
        <p:txBody>
          <a:bodyPr>
            <a:normAutofit fontScale="90000"/>
          </a:bodyPr>
          <a:lstStyle/>
          <a:p>
            <a:r>
              <a:rPr lang="en-US" dirty="0"/>
              <a:t>Two of </a:t>
            </a:r>
            <a:r>
              <a:rPr lang="en-US" dirty="0" err="1"/>
              <a:t>Rosenshine</a:t>
            </a:r>
            <a:r>
              <a:rPr lang="en-US" dirty="0"/>
              <a:t> (2008)’s </a:t>
            </a:r>
            <a:r>
              <a:rPr lang="en-US" dirty="0" err="1"/>
              <a:t>defintions</a:t>
            </a:r>
            <a:endParaRPr lang="en-US" dirty="0"/>
          </a:p>
        </p:txBody>
      </p:sp>
      <p:sp>
        <p:nvSpPr>
          <p:cNvPr id="3" name="Content Placeholder 2">
            <a:extLst>
              <a:ext uri="{FF2B5EF4-FFF2-40B4-BE49-F238E27FC236}">
                <a16:creationId xmlns:a16="http://schemas.microsoft.com/office/drawing/2014/main" id="{A694A261-40C5-4135-AC93-018D0F486E5F}"/>
              </a:ext>
            </a:extLst>
          </p:cNvPr>
          <p:cNvSpPr>
            <a:spLocks noGrp="1"/>
          </p:cNvSpPr>
          <p:nvPr>
            <p:ph idx="1"/>
          </p:nvPr>
        </p:nvSpPr>
        <p:spPr/>
        <p:txBody>
          <a:bodyPr/>
          <a:lstStyle/>
          <a:p>
            <a:pPr marL="0" indent="0">
              <a:buNone/>
            </a:pPr>
            <a:r>
              <a:rPr lang="en-US" dirty="0"/>
              <a:t>1. Academic instruction that is led by a teacher</a:t>
            </a:r>
          </a:p>
          <a:p>
            <a:pPr marL="0" indent="0">
              <a:buNone/>
            </a:pPr>
            <a:endParaRPr lang="en-US" dirty="0"/>
          </a:p>
          <a:p>
            <a:pPr marL="0" indent="0">
              <a:buNone/>
            </a:pPr>
            <a:r>
              <a:rPr lang="en-US" dirty="0"/>
              <a:t>5. Settings where the teacher lectures and the students sit passively</a:t>
            </a:r>
          </a:p>
          <a:p>
            <a:endParaRPr lang="en-US" dirty="0"/>
          </a:p>
        </p:txBody>
      </p:sp>
    </p:spTree>
    <p:extLst>
      <p:ext uri="{BB962C8B-B14F-4D97-AF65-F5344CB8AC3E}">
        <p14:creationId xmlns:p14="http://schemas.microsoft.com/office/powerpoint/2010/main" val="1677566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would one use </a:t>
            </a:r>
            <a:br>
              <a:rPr lang="en-US" dirty="0"/>
            </a:br>
            <a:r>
              <a:rPr lang="en-US" dirty="0"/>
              <a:t>Bloom’s Taxonomy?</a:t>
            </a:r>
          </a:p>
        </p:txBody>
      </p:sp>
      <p:sp>
        <p:nvSpPr>
          <p:cNvPr id="3" name="Content Placeholder 2"/>
          <p:cNvSpPr>
            <a:spLocks noGrp="1"/>
          </p:cNvSpPr>
          <p:nvPr>
            <p:ph idx="1"/>
          </p:nvPr>
        </p:nvSpPr>
        <p:spPr/>
        <p:txBody>
          <a:bodyPr/>
          <a:lstStyle/>
          <a:p>
            <a:r>
              <a:rPr lang="en-US" dirty="0"/>
              <a:t>As a teacher or curriculum developer?</a:t>
            </a:r>
          </a:p>
        </p:txBody>
      </p:sp>
    </p:spTree>
    <p:extLst>
      <p:ext uri="{BB962C8B-B14F-4D97-AF65-F5344CB8AC3E}">
        <p14:creationId xmlns:p14="http://schemas.microsoft.com/office/powerpoint/2010/main" val="39355172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Modern thinking on Bloom’s Taxonomy</a:t>
            </a:r>
          </a:p>
        </p:txBody>
      </p:sp>
      <p:sp>
        <p:nvSpPr>
          <p:cNvPr id="3" name="Content Placeholder 2"/>
          <p:cNvSpPr>
            <a:spLocks noGrp="1"/>
          </p:cNvSpPr>
          <p:nvPr>
            <p:ph idx="1"/>
          </p:nvPr>
        </p:nvSpPr>
        <p:spPr/>
        <p:txBody>
          <a:bodyPr/>
          <a:lstStyle/>
          <a:p>
            <a:r>
              <a:rPr lang="en-US" dirty="0"/>
              <a:t>Anderson &amp; </a:t>
            </a:r>
            <a:r>
              <a:rPr lang="en-US" dirty="0" err="1"/>
              <a:t>Krathwohl</a:t>
            </a:r>
            <a:r>
              <a:rPr lang="en-US" dirty="0"/>
              <a:t> (2001) recommend some revisions to Bloom’s Taxonomy</a:t>
            </a:r>
          </a:p>
        </p:txBody>
      </p:sp>
    </p:spTree>
    <p:extLst>
      <p:ext uri="{BB962C8B-B14F-4D97-AF65-F5344CB8AC3E}">
        <p14:creationId xmlns:p14="http://schemas.microsoft.com/office/powerpoint/2010/main" val="37503625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Anderson &amp; </a:t>
            </a:r>
            <a:r>
              <a:rPr lang="en-US" dirty="0" err="1"/>
              <a:t>Krathwohl</a:t>
            </a:r>
            <a:r>
              <a:rPr lang="en-US" dirty="0"/>
              <a:t> (2001)</a:t>
            </a:r>
            <a:br>
              <a:rPr lang="en-US" dirty="0"/>
            </a:br>
            <a:r>
              <a:rPr lang="en-US" dirty="0"/>
              <a:t>Diagram from (IA State, 2015)</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90537" y="1666875"/>
            <a:ext cx="8162925" cy="4276725"/>
          </a:xfrm>
          <a:prstGeom prst="rect">
            <a:avLst/>
          </a:prstGeom>
        </p:spPr>
      </p:pic>
    </p:spTree>
    <p:extLst>
      <p:ext uri="{BB962C8B-B14F-4D97-AF65-F5344CB8AC3E}">
        <p14:creationId xmlns:p14="http://schemas.microsoft.com/office/powerpoint/2010/main" val="1854832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Anderson &amp; </a:t>
            </a:r>
            <a:r>
              <a:rPr lang="en-US" dirty="0" err="1"/>
              <a:t>Krathwohl</a:t>
            </a:r>
            <a:r>
              <a:rPr lang="en-US" dirty="0"/>
              <a:t> (2001)</a:t>
            </a:r>
            <a:br>
              <a:rPr lang="en-US" dirty="0"/>
            </a:br>
            <a:r>
              <a:rPr lang="en-US" dirty="0"/>
              <a:t>Diagram from (IA State, 2015)</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23875" y="2390775"/>
            <a:ext cx="8096250" cy="2076450"/>
          </a:xfrm>
          <a:prstGeom prst="rect">
            <a:avLst/>
          </a:prstGeom>
        </p:spPr>
      </p:pic>
    </p:spTree>
    <p:extLst>
      <p:ext uri="{BB962C8B-B14F-4D97-AF65-F5344CB8AC3E}">
        <p14:creationId xmlns:p14="http://schemas.microsoft.com/office/powerpoint/2010/main" val="33092616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Heer</a:t>
            </a:r>
            <a:r>
              <a:rPr lang="en-US" dirty="0"/>
              <a:t> (2012)</a:t>
            </a:r>
            <a:br>
              <a:rPr lang="en-US" dirty="0"/>
            </a:br>
            <a:r>
              <a:rPr lang="en-US" dirty="0"/>
              <a:t>Diagram from (IA State, 2015)</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219200" y="1828800"/>
            <a:ext cx="6567487" cy="5003800"/>
          </a:xfrm>
          <a:prstGeom prst="rect">
            <a:avLst/>
          </a:prstGeom>
        </p:spPr>
      </p:pic>
    </p:spTree>
    <p:extLst>
      <p:ext uri="{BB962C8B-B14F-4D97-AF65-F5344CB8AC3E}">
        <p14:creationId xmlns:p14="http://schemas.microsoft.com/office/powerpoint/2010/main" val="38628325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Final thoughts or questions?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177266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Classes</a:t>
            </a:r>
          </a:p>
        </p:txBody>
      </p:sp>
      <p:sp>
        <p:nvSpPr>
          <p:cNvPr id="3" name="Content Placeholder 2"/>
          <p:cNvSpPr>
            <a:spLocks noGrp="1"/>
          </p:cNvSpPr>
          <p:nvPr>
            <p:ph idx="1"/>
          </p:nvPr>
        </p:nvSpPr>
        <p:spPr>
          <a:xfrm>
            <a:off x="457200" y="1600200"/>
            <a:ext cx="8534400" cy="5105400"/>
          </a:xfrm>
        </p:spPr>
        <p:txBody>
          <a:bodyPr>
            <a:normAutofit/>
          </a:bodyPr>
          <a:lstStyle/>
          <a:p>
            <a:r>
              <a:rPr lang="en-US" dirty="0"/>
              <a:t>10/4: Learning Theory Matrix Due</a:t>
            </a:r>
          </a:p>
          <a:p>
            <a:r>
              <a:rPr lang="en-US" dirty="0"/>
              <a:t>10/8: Dewey (you need the book)</a:t>
            </a:r>
          </a:p>
          <a:p>
            <a:r>
              <a:rPr lang="en-US" dirty="0"/>
              <a:t>10/15: Socio-Cultural</a:t>
            </a:r>
          </a:p>
          <a:p>
            <a:r>
              <a:rPr lang="en-US" dirty="0"/>
              <a:t>10/18: Theoretical Paper Prospectus Due (Don’t panic! We will discuss it in the next class!)</a:t>
            </a:r>
          </a:p>
          <a:p>
            <a:r>
              <a:rPr lang="en-US" dirty="0"/>
              <a:t>10/22: Freire</a:t>
            </a:r>
          </a:p>
        </p:txBody>
      </p:sp>
    </p:spTree>
    <p:extLst>
      <p:ext uri="{BB962C8B-B14F-4D97-AF65-F5344CB8AC3E}">
        <p14:creationId xmlns:p14="http://schemas.microsoft.com/office/powerpoint/2010/main" val="1643826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A1C2C-BF80-474B-8153-FD186957E012}"/>
              </a:ext>
            </a:extLst>
          </p:cNvPr>
          <p:cNvSpPr>
            <a:spLocks noGrp="1"/>
          </p:cNvSpPr>
          <p:nvPr>
            <p:ph type="title"/>
          </p:nvPr>
        </p:nvSpPr>
        <p:spPr/>
        <p:txBody>
          <a:bodyPr/>
          <a:lstStyle/>
          <a:p>
            <a:r>
              <a:rPr lang="en-US" dirty="0"/>
              <a:t>The key disjunction</a:t>
            </a:r>
          </a:p>
        </p:txBody>
      </p:sp>
      <p:sp>
        <p:nvSpPr>
          <p:cNvPr id="3" name="Content Placeholder 2">
            <a:extLst>
              <a:ext uri="{FF2B5EF4-FFF2-40B4-BE49-F238E27FC236}">
                <a16:creationId xmlns:a16="http://schemas.microsoft.com/office/drawing/2014/main" id="{C4883D11-EADD-4F95-8A72-E069049063C9}"/>
              </a:ext>
            </a:extLst>
          </p:cNvPr>
          <p:cNvSpPr>
            <a:spLocks noGrp="1"/>
          </p:cNvSpPr>
          <p:nvPr>
            <p:ph idx="1"/>
          </p:nvPr>
        </p:nvSpPr>
        <p:spPr/>
        <p:txBody>
          <a:bodyPr>
            <a:normAutofit lnSpcReduction="10000"/>
          </a:bodyPr>
          <a:lstStyle/>
          <a:p>
            <a:r>
              <a:rPr lang="en-US" dirty="0"/>
              <a:t>People who favor this kind of approach think in terms of instruction as something that is</a:t>
            </a:r>
          </a:p>
          <a:p>
            <a:pPr lvl="1"/>
            <a:r>
              <a:rPr lang="en-US" dirty="0"/>
              <a:t>designed by someone (often a teacher, could be an instructional designer)</a:t>
            </a:r>
          </a:p>
          <a:p>
            <a:pPr lvl="1"/>
            <a:r>
              <a:rPr lang="en-US" dirty="0"/>
              <a:t>Implemented by someone (usually a teacher, could be a computer)</a:t>
            </a:r>
          </a:p>
          <a:p>
            <a:pPr lvl="1"/>
            <a:endParaRPr lang="en-US" dirty="0"/>
          </a:p>
          <a:p>
            <a:r>
              <a:rPr lang="en-US" dirty="0"/>
              <a:t>People who are negative to this approach think in terms of passive lecture</a:t>
            </a:r>
          </a:p>
        </p:txBody>
      </p:sp>
    </p:spTree>
    <p:extLst>
      <p:ext uri="{BB962C8B-B14F-4D97-AF65-F5344CB8AC3E}">
        <p14:creationId xmlns:p14="http://schemas.microsoft.com/office/powerpoint/2010/main" val="3597765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C81AC-36EA-4329-A822-934FD526866C}"/>
              </a:ext>
            </a:extLst>
          </p:cNvPr>
          <p:cNvSpPr>
            <a:spLocks noGrp="1"/>
          </p:cNvSpPr>
          <p:nvPr>
            <p:ph type="title"/>
          </p:nvPr>
        </p:nvSpPr>
        <p:spPr/>
        <p:txBody>
          <a:bodyPr>
            <a:normAutofit/>
          </a:bodyPr>
          <a:lstStyle/>
          <a:p>
            <a:r>
              <a:rPr lang="en-US" dirty="0"/>
              <a:t>Key to the </a:t>
            </a:r>
            <a:r>
              <a:rPr lang="en-US" dirty="0" err="1"/>
              <a:t>Instructionist</a:t>
            </a:r>
            <a:r>
              <a:rPr lang="en-US" dirty="0"/>
              <a:t> Paradigm</a:t>
            </a:r>
          </a:p>
        </p:txBody>
      </p:sp>
      <p:sp>
        <p:nvSpPr>
          <p:cNvPr id="3" name="Content Placeholder 2">
            <a:extLst>
              <a:ext uri="{FF2B5EF4-FFF2-40B4-BE49-F238E27FC236}">
                <a16:creationId xmlns:a16="http://schemas.microsoft.com/office/drawing/2014/main" id="{D3E1E7F3-C8FC-4376-8886-56D215D6DEAB}"/>
              </a:ext>
            </a:extLst>
          </p:cNvPr>
          <p:cNvSpPr>
            <a:spLocks noGrp="1"/>
          </p:cNvSpPr>
          <p:nvPr>
            <p:ph idx="1"/>
          </p:nvPr>
        </p:nvSpPr>
        <p:spPr/>
        <p:txBody>
          <a:bodyPr/>
          <a:lstStyle/>
          <a:p>
            <a:r>
              <a:rPr lang="en-US" dirty="0"/>
              <a:t>Principles, Processes, and Practices for instruction</a:t>
            </a:r>
          </a:p>
          <a:p>
            <a:endParaRPr lang="en-US" dirty="0"/>
          </a:p>
          <a:p>
            <a:r>
              <a:rPr lang="en-US" dirty="0"/>
              <a:t>Resulting in good designs and good implementation of those designs of instruction</a:t>
            </a:r>
          </a:p>
          <a:p>
            <a:endParaRPr lang="en-US" dirty="0"/>
          </a:p>
          <a:p>
            <a:r>
              <a:rPr lang="en-US" dirty="0"/>
              <a:t>Resulting in good learning</a:t>
            </a:r>
          </a:p>
          <a:p>
            <a:endParaRPr lang="en-US" dirty="0"/>
          </a:p>
          <a:p>
            <a:endParaRPr lang="en-US" dirty="0"/>
          </a:p>
        </p:txBody>
      </p:sp>
    </p:spTree>
    <p:extLst>
      <p:ext uri="{BB962C8B-B14F-4D97-AF65-F5344CB8AC3E}">
        <p14:creationId xmlns:p14="http://schemas.microsoft.com/office/powerpoint/2010/main" val="2965656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2092</Words>
  <Application>Microsoft Office PowerPoint</Application>
  <PresentationFormat>On-screen Show (4:3)</PresentationFormat>
  <Paragraphs>252</Paragraphs>
  <Slides>76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76</vt:i4>
      </vt:variant>
    </vt:vector>
  </HeadingPairs>
  <TitlesOfParts>
    <vt:vector size="79" baseType="lpstr">
      <vt:lpstr>Arial</vt:lpstr>
      <vt:lpstr>Calibri</vt:lpstr>
      <vt:lpstr>Office Theme</vt:lpstr>
      <vt:lpstr>Foundations of  Teaching and Learning</vt:lpstr>
      <vt:lpstr>Learning Theory Matrix</vt:lpstr>
      <vt:lpstr>Instructionism</vt:lpstr>
      <vt:lpstr>Instructionism</vt:lpstr>
      <vt:lpstr>Instructionism</vt:lpstr>
      <vt:lpstr>Direct Instruction</vt:lpstr>
      <vt:lpstr>Two of Rosenshine (2008)’s defintions</vt:lpstr>
      <vt:lpstr>The key disjunction</vt:lpstr>
      <vt:lpstr>Key to the Instructionist Paradigm</vt:lpstr>
      <vt:lpstr>Questions so far?</vt:lpstr>
      <vt:lpstr>An example</vt:lpstr>
      <vt:lpstr>Key Instructionist Thinkers</vt:lpstr>
      <vt:lpstr>Key Instructionist Thinkers</vt:lpstr>
      <vt:lpstr>Benjamin Bloom</vt:lpstr>
      <vt:lpstr>Bloom’s Model of School Learning</vt:lpstr>
      <vt:lpstr>But what goes in the box and arrow  in the middle?</vt:lpstr>
      <vt:lpstr>Robert Gagne</vt:lpstr>
      <vt:lpstr>Key focus</vt:lpstr>
      <vt:lpstr>Knowledge graphs in adaptive learning</vt:lpstr>
      <vt:lpstr>Nine events of instruction  (Gagne, 1974)</vt:lpstr>
      <vt:lpstr>Procedure for computer-aided instruction (Gagne et al., 1981)</vt:lpstr>
      <vt:lpstr>Comments? Questions? Concerns?</vt:lpstr>
      <vt:lpstr>You probably think this is all too simple…</vt:lpstr>
      <vt:lpstr>M. David Merrill</vt:lpstr>
      <vt:lpstr>Merrill’s article</vt:lpstr>
      <vt:lpstr>Merrill’s four phases of learning (instruction?)</vt:lpstr>
      <vt:lpstr>Merrill’s (2002)  five instructional principles</vt:lpstr>
      <vt:lpstr>Merrill’s critique of most instruction</vt:lpstr>
      <vt:lpstr>Merrill’s critique of most instruction</vt:lpstr>
      <vt:lpstr>Comments? Questions?</vt:lpstr>
      <vt:lpstr>What did Merrill mean by  problem-centered instruction?</vt:lpstr>
      <vt:lpstr>What did Merrill mean by  problem-centered instruction?</vt:lpstr>
      <vt:lpstr>Problem-centered instruction</vt:lpstr>
      <vt:lpstr>Problem-centered instruction</vt:lpstr>
      <vt:lpstr>Different structures of instruction</vt:lpstr>
      <vt:lpstr>Note the kind of debates we can have within this paradigm</vt:lpstr>
      <vt:lpstr>Questions? Comments?</vt:lpstr>
      <vt:lpstr>BTW, if you liked this article, check out</vt:lpstr>
      <vt:lpstr>Back to Benjamin Bloom</vt:lpstr>
      <vt:lpstr>Shift from whole-class instruction to mastery learning</vt:lpstr>
      <vt:lpstr>Mastery Learning</vt:lpstr>
      <vt:lpstr>Mastery Learning</vt:lpstr>
      <vt:lpstr>Mastery learning works</vt:lpstr>
      <vt:lpstr>But…</vt:lpstr>
      <vt:lpstr>Expert tutoring</vt:lpstr>
      <vt:lpstr>Sigma effect size</vt:lpstr>
      <vt:lpstr>Incidentally, the latest numbers</vt:lpstr>
      <vt:lpstr>Trade-offs</vt:lpstr>
      <vt:lpstr>Bloom’s Taxonomy</vt:lpstr>
      <vt:lpstr>Bloom’s Taxonomy</vt:lpstr>
      <vt:lpstr>Knowledge</vt:lpstr>
      <vt:lpstr>Comprehension</vt:lpstr>
      <vt:lpstr>What is the difference between knowledge and comprehension?</vt:lpstr>
      <vt:lpstr>Can you give an example…</vt:lpstr>
      <vt:lpstr>Can you give an example…</vt:lpstr>
      <vt:lpstr>What are Bloom’s three types of comprehension?</vt:lpstr>
      <vt:lpstr>What are Bloom’s three types of comprehension?</vt:lpstr>
      <vt:lpstr>Application</vt:lpstr>
      <vt:lpstr>PowerPoint Presentation</vt:lpstr>
      <vt:lpstr>Note</vt:lpstr>
      <vt:lpstr>Can you give an example…</vt:lpstr>
      <vt:lpstr>Analysis</vt:lpstr>
      <vt:lpstr>What are Bloom’s three levels of analysis?</vt:lpstr>
      <vt:lpstr>Can you give an example…</vt:lpstr>
      <vt:lpstr>Synthesis</vt:lpstr>
      <vt:lpstr>Can you give an example…</vt:lpstr>
      <vt:lpstr>Evaluation</vt:lpstr>
      <vt:lpstr>Can you give an example…</vt:lpstr>
      <vt:lpstr>When did we use each level of the taxonomy in class today? (Did we?)</vt:lpstr>
      <vt:lpstr>How would one use  Bloom’s Taxonomy?</vt:lpstr>
      <vt:lpstr>Modern thinking on Bloom’s Taxonomy</vt:lpstr>
      <vt:lpstr>Anderson &amp; Krathwohl (2001) Diagram from (IA State, 2015)</vt:lpstr>
      <vt:lpstr>Anderson &amp; Krathwohl (2001) Diagram from (IA State, 2015)</vt:lpstr>
      <vt:lpstr>Heer (2012) Diagram from (IA State, 2015)</vt:lpstr>
      <vt:lpstr>Final thoughts or questions?</vt:lpstr>
      <vt:lpstr>Upcoming Classes</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 Engineering Studio</dc:title>
  <dc:creator>Baker, Ryan Shaun</dc:creator>
  <cp:lastModifiedBy>Baker, Ryan S</cp:lastModifiedBy>
  <cp:revision>311</cp:revision>
  <dcterms:created xsi:type="dcterms:W3CDTF">2013-08-27T11:33:40Z</dcterms:created>
  <dcterms:modified xsi:type="dcterms:W3CDTF">2021-09-26T11:46:47Z</dcterms:modified>
</cp:coreProperties>
</file>