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397" r:id="rId3"/>
    <p:sldId id="277" r:id="rId4"/>
    <p:sldId id="349" r:id="rId5"/>
    <p:sldId id="350" r:id="rId6"/>
    <p:sldId id="351" r:id="rId7"/>
    <p:sldId id="355" r:id="rId8"/>
    <p:sldId id="354" r:id="rId9"/>
    <p:sldId id="356" r:id="rId10"/>
    <p:sldId id="362" r:id="rId11"/>
    <p:sldId id="363" r:id="rId12"/>
    <p:sldId id="367" r:id="rId13"/>
    <p:sldId id="369" r:id="rId14"/>
    <p:sldId id="370" r:id="rId15"/>
    <p:sldId id="371" r:id="rId16"/>
    <p:sldId id="372" r:id="rId17"/>
    <p:sldId id="373" r:id="rId18"/>
    <p:sldId id="374" r:id="rId19"/>
    <p:sldId id="375" r:id="rId20"/>
    <p:sldId id="376" r:id="rId21"/>
    <p:sldId id="377" r:id="rId22"/>
    <p:sldId id="378" r:id="rId23"/>
    <p:sldId id="379" r:id="rId24"/>
    <p:sldId id="380" r:id="rId25"/>
    <p:sldId id="381" r:id="rId26"/>
    <p:sldId id="382" r:id="rId27"/>
    <p:sldId id="383" r:id="rId28"/>
    <p:sldId id="399" r:id="rId29"/>
    <p:sldId id="384" r:id="rId30"/>
    <p:sldId id="385" r:id="rId31"/>
    <p:sldId id="386" r:id="rId32"/>
    <p:sldId id="396" r:id="rId33"/>
    <p:sldId id="388" r:id="rId34"/>
    <p:sldId id="398"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08" y="21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9381FA-03DF-4612-AD5C-DBD9F115DD8B}" type="datetimeFigureOut">
              <a:rPr lang="en-US" smtClean="0"/>
              <a:t>11/16/2021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A07B25-3290-4178-974E-2159918888D1}" type="slidenum">
              <a:rPr lang="en-US" smtClean="0"/>
              <a:t>‹#›</a:t>
            </a:fld>
            <a:endParaRPr lang="en-US" dirty="0"/>
          </a:p>
        </p:txBody>
      </p:sp>
    </p:spTree>
    <p:extLst>
      <p:ext uri="{BB962C8B-B14F-4D97-AF65-F5344CB8AC3E}">
        <p14:creationId xmlns:p14="http://schemas.microsoft.com/office/powerpoint/2010/main" val="2180996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E15B9B1-4A60-4497-8B0C-3BFC9FCCD213}" type="datetimeFigureOut">
              <a:rPr lang="en-US" smtClean="0"/>
              <a:t>11/16/2021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2062374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11/16/2021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3822278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11/16/2021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722392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11/16/2021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1959776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15B9B1-4A60-4497-8B0C-3BFC9FCCD213}" type="datetimeFigureOut">
              <a:rPr lang="en-US" smtClean="0"/>
              <a:t>11/16/2021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1727900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E15B9B1-4A60-4497-8B0C-3BFC9FCCD213}" type="datetimeFigureOut">
              <a:rPr lang="en-US" smtClean="0"/>
              <a:t>11/16/2021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2827060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E15B9B1-4A60-4497-8B0C-3BFC9FCCD213}" type="datetimeFigureOut">
              <a:rPr lang="en-US" smtClean="0"/>
              <a:t>11/16/2021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1318360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E15B9B1-4A60-4497-8B0C-3BFC9FCCD213}" type="datetimeFigureOut">
              <a:rPr lang="en-US" smtClean="0"/>
              <a:t>11/16/2021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26363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15B9B1-4A60-4497-8B0C-3BFC9FCCD213}" type="datetimeFigureOut">
              <a:rPr lang="en-US" smtClean="0"/>
              <a:t>11/16/2021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975824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11/16/2021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74722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11/16/2021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3602418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15B9B1-4A60-4497-8B0C-3BFC9FCCD213}" type="datetimeFigureOut">
              <a:rPr lang="en-US" smtClean="0"/>
              <a:t>11/16/2021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8E1E98-A5CB-4874-B6A4-D27A83225CFD}" type="slidenum">
              <a:rPr lang="en-US" smtClean="0"/>
              <a:t>‹#›</a:t>
            </a:fld>
            <a:endParaRPr lang="en-US" dirty="0"/>
          </a:p>
        </p:txBody>
      </p:sp>
    </p:spTree>
    <p:extLst>
      <p:ext uri="{BB962C8B-B14F-4D97-AF65-F5344CB8AC3E}">
        <p14:creationId xmlns:p14="http://schemas.microsoft.com/office/powerpoint/2010/main" val="3894596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Foundations of </a:t>
            </a:r>
            <a:br>
              <a:rPr lang="en-US" dirty="0"/>
            </a:br>
            <a:r>
              <a:rPr lang="en-US" dirty="0"/>
              <a:t>Teaching and Learning</a:t>
            </a:r>
          </a:p>
        </p:txBody>
      </p:sp>
      <p:sp>
        <p:nvSpPr>
          <p:cNvPr id="3" name="Subtitle 2"/>
          <p:cNvSpPr>
            <a:spLocks noGrp="1"/>
          </p:cNvSpPr>
          <p:nvPr>
            <p:ph type="subTitle" idx="1"/>
          </p:nvPr>
        </p:nvSpPr>
        <p:spPr/>
        <p:txBody>
          <a:bodyPr/>
          <a:lstStyle/>
          <a:p>
            <a:r>
              <a:rPr lang="en-US" dirty="0"/>
              <a:t>November 24, 2021</a:t>
            </a:r>
          </a:p>
        </p:txBody>
      </p:sp>
    </p:spTree>
    <p:extLst>
      <p:ext uri="{BB962C8B-B14F-4D97-AF65-F5344CB8AC3E}">
        <p14:creationId xmlns:p14="http://schemas.microsoft.com/office/powerpoint/2010/main" val="257289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Hay &amp; </a:t>
            </a:r>
            <a:r>
              <a:rPr lang="en-US" dirty="0" err="1"/>
              <a:t>Barab</a:t>
            </a:r>
            <a:r>
              <a:rPr lang="en-US" dirty="0"/>
              <a:t> add</a:t>
            </a:r>
          </a:p>
        </p:txBody>
      </p:sp>
      <p:sp>
        <p:nvSpPr>
          <p:cNvPr id="3" name="Content Placeholder 2"/>
          <p:cNvSpPr>
            <a:spLocks noGrp="1"/>
          </p:cNvSpPr>
          <p:nvPr>
            <p:ph idx="1"/>
          </p:nvPr>
        </p:nvSpPr>
        <p:spPr/>
        <p:txBody>
          <a:bodyPr>
            <a:normAutofit/>
          </a:bodyPr>
          <a:lstStyle/>
          <a:p>
            <a:r>
              <a:rPr lang="en-US" dirty="0"/>
              <a:t>“Thus, constructionism (e.g., the construction of a Logo program) allows learners to develop their own reasoned interpretations of their interactions with the world. Perhaps more important, constructionist learning environments allow learners to share and collaboratively reflect on these cognitive artifacts.”</a:t>
            </a:r>
          </a:p>
        </p:txBody>
      </p:sp>
    </p:spTree>
    <p:extLst>
      <p:ext uri="{BB962C8B-B14F-4D97-AF65-F5344CB8AC3E}">
        <p14:creationId xmlns:p14="http://schemas.microsoft.com/office/powerpoint/2010/main" val="11686608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thoughts?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59633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Who here sees themselves as a constructionist?</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9534583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Defining constructionism</a:t>
            </a:r>
          </a:p>
        </p:txBody>
      </p:sp>
      <p:sp>
        <p:nvSpPr>
          <p:cNvPr id="3" name="Content Placeholder 2"/>
          <p:cNvSpPr>
            <a:spLocks noGrp="1"/>
          </p:cNvSpPr>
          <p:nvPr>
            <p:ph idx="1"/>
          </p:nvPr>
        </p:nvSpPr>
        <p:spPr>
          <a:xfrm>
            <a:off x="457200" y="1600200"/>
            <a:ext cx="8229600" cy="4724400"/>
          </a:xfrm>
        </p:spPr>
        <p:txBody>
          <a:bodyPr>
            <a:normAutofit fontScale="85000" lnSpcReduction="10000"/>
          </a:bodyPr>
          <a:lstStyle/>
          <a:p>
            <a:r>
              <a:rPr lang="en-US" dirty="0"/>
              <a:t>“But in saying all this I must be careful not to transgress the basic tenet shared by the V and the N forms: If one eschews pipeline models of transmitting knowledge in talking among ourselves as well as in theorizing about classrooms, then one must expect that I will not be able to tell you my idea of constructionism. Doing so is bound to trivialize it. Instead, I must confine myself to engage you in experiences (including verbal ones) liable to encourage your own personal construction of something in some sense like it. Only in this way will there be something rich enough in your mind to be worth talking about.” -- </a:t>
            </a:r>
            <a:r>
              <a:rPr lang="en-US" dirty="0" err="1"/>
              <a:t>Papert</a:t>
            </a:r>
            <a:endParaRPr lang="en-US" dirty="0"/>
          </a:p>
        </p:txBody>
      </p:sp>
    </p:spTree>
    <p:extLst>
      <p:ext uri="{BB962C8B-B14F-4D97-AF65-F5344CB8AC3E}">
        <p14:creationId xmlns:p14="http://schemas.microsoft.com/office/powerpoint/2010/main" val="30835318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Who here thinks that </a:t>
            </a:r>
            <a:r>
              <a:rPr lang="en-US" dirty="0" err="1"/>
              <a:t>Papert</a:t>
            </a:r>
            <a:r>
              <a:rPr lang="en-US" dirty="0"/>
              <a:t> makes a really nice point here?</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0801552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Who here thinks that </a:t>
            </a:r>
            <a:r>
              <a:rPr lang="en-US" dirty="0" err="1"/>
              <a:t>Papert</a:t>
            </a:r>
            <a:r>
              <a:rPr lang="en-US" dirty="0"/>
              <a:t> makes a really nice point here?</a:t>
            </a:r>
          </a:p>
        </p:txBody>
      </p:sp>
      <p:sp>
        <p:nvSpPr>
          <p:cNvPr id="3" name="Content Placeholder 2"/>
          <p:cNvSpPr>
            <a:spLocks noGrp="1"/>
          </p:cNvSpPr>
          <p:nvPr>
            <p:ph idx="1"/>
          </p:nvPr>
        </p:nvSpPr>
        <p:spPr/>
        <p:txBody>
          <a:bodyPr/>
          <a:lstStyle/>
          <a:p>
            <a:r>
              <a:rPr lang="en-US" dirty="0"/>
              <a:t>If so why?</a:t>
            </a:r>
          </a:p>
        </p:txBody>
      </p:sp>
    </p:spTree>
    <p:extLst>
      <p:ext uri="{BB962C8B-B14F-4D97-AF65-F5344CB8AC3E}">
        <p14:creationId xmlns:p14="http://schemas.microsoft.com/office/powerpoint/2010/main" val="32334614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Who here thinks that this is </a:t>
            </a:r>
            <a:br>
              <a:rPr lang="en-US" dirty="0"/>
            </a:br>
            <a:r>
              <a:rPr lang="en-US" dirty="0"/>
              <a:t>utter hogwash?</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7791015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Who here thinks that this is </a:t>
            </a:r>
            <a:br>
              <a:rPr lang="en-US" dirty="0"/>
            </a:br>
            <a:r>
              <a:rPr lang="en-US" dirty="0"/>
              <a:t>utter hogwash?</a:t>
            </a:r>
          </a:p>
        </p:txBody>
      </p:sp>
      <p:sp>
        <p:nvSpPr>
          <p:cNvPr id="3" name="Content Placeholder 2"/>
          <p:cNvSpPr>
            <a:spLocks noGrp="1"/>
          </p:cNvSpPr>
          <p:nvPr>
            <p:ph idx="1"/>
          </p:nvPr>
        </p:nvSpPr>
        <p:spPr/>
        <p:txBody>
          <a:bodyPr/>
          <a:lstStyle/>
          <a:p>
            <a:r>
              <a:rPr lang="en-US" dirty="0"/>
              <a:t>If so why?</a:t>
            </a:r>
          </a:p>
        </p:txBody>
      </p:sp>
    </p:spTree>
    <p:extLst>
      <p:ext uri="{BB962C8B-B14F-4D97-AF65-F5344CB8AC3E}">
        <p14:creationId xmlns:p14="http://schemas.microsoft.com/office/powerpoint/2010/main" val="6098605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410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Tree>
    <p:extLst>
      <p:ext uri="{BB962C8B-B14F-4D97-AF65-F5344CB8AC3E}">
        <p14:creationId xmlns:p14="http://schemas.microsoft.com/office/powerpoint/2010/main" val="9570278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Are there…</a:t>
            </a:r>
          </a:p>
        </p:txBody>
      </p:sp>
      <p:sp>
        <p:nvSpPr>
          <p:cNvPr id="3" name="Content Placeholder 2"/>
          <p:cNvSpPr>
            <a:spLocks noGrp="1"/>
          </p:cNvSpPr>
          <p:nvPr>
            <p:ph idx="1"/>
          </p:nvPr>
        </p:nvSpPr>
        <p:spPr/>
        <p:txBody>
          <a:bodyPr/>
          <a:lstStyle/>
          <a:p>
            <a:r>
              <a:rPr lang="en-US" dirty="0"/>
              <a:t>Other valid scientific or educational concepts which are either not amenable to definition?</a:t>
            </a:r>
          </a:p>
          <a:p>
            <a:endParaRPr lang="en-US" dirty="0"/>
          </a:p>
          <a:p>
            <a:r>
              <a:rPr lang="en-US" dirty="0"/>
              <a:t>Or that are more productive to identify than define? </a:t>
            </a:r>
          </a:p>
        </p:txBody>
      </p:sp>
    </p:spTree>
    <p:extLst>
      <p:ext uri="{BB962C8B-B14F-4D97-AF65-F5344CB8AC3E}">
        <p14:creationId xmlns:p14="http://schemas.microsoft.com/office/powerpoint/2010/main" val="2765591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70EBD-A0CD-4A3D-AFEE-8A39F4757581}"/>
              </a:ext>
            </a:extLst>
          </p:cNvPr>
          <p:cNvSpPr>
            <a:spLocks noGrp="1"/>
          </p:cNvSpPr>
          <p:nvPr>
            <p:ph type="title"/>
          </p:nvPr>
        </p:nvSpPr>
        <p:spPr/>
        <p:txBody>
          <a:bodyPr>
            <a:normAutofit fontScale="90000"/>
          </a:bodyPr>
          <a:lstStyle/>
          <a:p>
            <a:r>
              <a:rPr lang="en-US" dirty="0"/>
              <a:t>Any questions about the </a:t>
            </a:r>
            <a:br>
              <a:rPr lang="en-US" dirty="0"/>
            </a:br>
            <a:r>
              <a:rPr lang="en-US" dirty="0"/>
              <a:t>4</a:t>
            </a:r>
            <a:r>
              <a:rPr lang="en-US" baseline="30000" dirty="0"/>
              <a:t>th</a:t>
            </a:r>
            <a:r>
              <a:rPr lang="en-US" dirty="0"/>
              <a:t> assignment?</a:t>
            </a:r>
          </a:p>
        </p:txBody>
      </p:sp>
      <p:sp>
        <p:nvSpPr>
          <p:cNvPr id="3" name="Content Placeholder 2">
            <a:extLst>
              <a:ext uri="{FF2B5EF4-FFF2-40B4-BE49-F238E27FC236}">
                <a16:creationId xmlns:a16="http://schemas.microsoft.com/office/drawing/2014/main" id="{C94AC9A1-F777-4059-811E-54089C5DEB5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4171352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Affective states</a:t>
            </a:r>
          </a:p>
        </p:txBody>
      </p:sp>
      <p:sp>
        <p:nvSpPr>
          <p:cNvPr id="3" name="Content Placeholder 2"/>
          <p:cNvSpPr>
            <a:spLocks noGrp="1"/>
          </p:cNvSpPr>
          <p:nvPr>
            <p:ph idx="1"/>
          </p:nvPr>
        </p:nvSpPr>
        <p:spPr>
          <a:xfrm>
            <a:off x="457200" y="1600200"/>
            <a:ext cx="8229600" cy="5257800"/>
          </a:xfrm>
        </p:spPr>
        <p:txBody>
          <a:bodyPr>
            <a:normAutofit/>
          </a:bodyPr>
          <a:lstStyle/>
          <a:p>
            <a:r>
              <a:rPr lang="en-US" dirty="0"/>
              <a:t>Boredom, frustration, engaged concentration</a:t>
            </a:r>
          </a:p>
          <a:p>
            <a:endParaRPr lang="en-US" dirty="0"/>
          </a:p>
          <a:p>
            <a:r>
              <a:rPr lang="en-US" dirty="0"/>
              <a:t>Much of the recent work on these constructs is based on researchers noting when students engage in these behaviors, without defining them</a:t>
            </a:r>
          </a:p>
          <a:p>
            <a:r>
              <a:rPr lang="en-US" dirty="0"/>
              <a:t>Inter-rater reliability is used rather than an agreed definition</a:t>
            </a:r>
          </a:p>
          <a:p>
            <a:r>
              <a:rPr lang="en-US" dirty="0"/>
              <a:t>Is this bad science?</a:t>
            </a:r>
          </a:p>
          <a:p>
            <a:endParaRPr lang="en-US" dirty="0"/>
          </a:p>
        </p:txBody>
      </p:sp>
    </p:spTree>
    <p:extLst>
      <p:ext uri="{BB962C8B-B14F-4D97-AF65-F5344CB8AC3E}">
        <p14:creationId xmlns:p14="http://schemas.microsoft.com/office/powerpoint/2010/main" val="29043100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Affective states</a:t>
            </a:r>
          </a:p>
        </p:txBody>
      </p:sp>
      <p:sp>
        <p:nvSpPr>
          <p:cNvPr id="3" name="Content Placeholder 2"/>
          <p:cNvSpPr>
            <a:spLocks noGrp="1"/>
          </p:cNvSpPr>
          <p:nvPr>
            <p:ph idx="1"/>
          </p:nvPr>
        </p:nvSpPr>
        <p:spPr>
          <a:xfrm>
            <a:off x="457200" y="1600200"/>
            <a:ext cx="8229600" cy="5257800"/>
          </a:xfrm>
        </p:spPr>
        <p:txBody>
          <a:bodyPr>
            <a:normAutofit fontScale="92500"/>
          </a:bodyPr>
          <a:lstStyle/>
          <a:p>
            <a:r>
              <a:rPr lang="en-US" dirty="0"/>
              <a:t>Boredom, frustration, engaged concentration</a:t>
            </a:r>
          </a:p>
          <a:p>
            <a:endParaRPr lang="en-US" dirty="0"/>
          </a:p>
          <a:p>
            <a:r>
              <a:rPr lang="en-US" dirty="0"/>
              <a:t>Much of the recent work on these constructs is based on researchers noting when students engage in these behaviors, without defining them</a:t>
            </a:r>
          </a:p>
          <a:p>
            <a:r>
              <a:rPr lang="en-US" dirty="0"/>
              <a:t>Inter-rater reliability is used rather than an agreed definition</a:t>
            </a:r>
          </a:p>
          <a:p>
            <a:r>
              <a:rPr lang="en-US" dirty="0"/>
              <a:t>Is this bad science?</a:t>
            </a:r>
          </a:p>
          <a:p>
            <a:r>
              <a:rPr lang="en-US" dirty="0"/>
              <a:t>Is it the same thing as </a:t>
            </a:r>
            <a:r>
              <a:rPr lang="en-US" dirty="0" err="1"/>
              <a:t>Papert’s</a:t>
            </a:r>
            <a:r>
              <a:rPr lang="en-US" dirty="0"/>
              <a:t> lack of fondness for definitions, or is it something different?</a:t>
            </a:r>
          </a:p>
        </p:txBody>
      </p:sp>
    </p:spTree>
    <p:extLst>
      <p:ext uri="{BB962C8B-B14F-4D97-AF65-F5344CB8AC3E}">
        <p14:creationId xmlns:p14="http://schemas.microsoft.com/office/powerpoint/2010/main" val="12800448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Are open-ended activities the best way to learn to program?</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582885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Carver &amp; </a:t>
            </a:r>
            <a:r>
              <a:rPr lang="en-US" dirty="0" err="1"/>
              <a:t>Klahr</a:t>
            </a:r>
            <a:r>
              <a:rPr lang="en-US" dirty="0"/>
              <a:t>, 1988</a:t>
            </a:r>
          </a:p>
        </p:txBody>
      </p:sp>
      <p:sp>
        <p:nvSpPr>
          <p:cNvPr id="3" name="Content Placeholder 2"/>
          <p:cNvSpPr>
            <a:spLocks noGrp="1"/>
          </p:cNvSpPr>
          <p:nvPr>
            <p:ph idx="1"/>
          </p:nvPr>
        </p:nvSpPr>
        <p:spPr/>
        <p:txBody>
          <a:bodyPr/>
          <a:lstStyle/>
          <a:p>
            <a:r>
              <a:rPr lang="en-US" dirty="0"/>
              <a:t>Compared students using LOGO in a constructionist fashion to students using LOGO combined with explicit instruction on debugging</a:t>
            </a:r>
          </a:p>
          <a:p>
            <a:endParaRPr lang="en-US" dirty="0"/>
          </a:p>
          <a:p>
            <a:r>
              <a:rPr lang="en-US" dirty="0"/>
              <a:t>Found that students who received instruction were better at debugging, both in LOGO and in debugging travel directions</a:t>
            </a:r>
          </a:p>
        </p:txBody>
      </p:sp>
    </p:spTree>
    <p:extLst>
      <p:ext uri="{BB962C8B-B14F-4D97-AF65-F5344CB8AC3E}">
        <p14:creationId xmlns:p14="http://schemas.microsoft.com/office/powerpoint/2010/main" val="41579901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Schwartz &amp; </a:t>
            </a:r>
            <a:r>
              <a:rPr lang="en-US" dirty="0" err="1"/>
              <a:t>Bransford</a:t>
            </a:r>
            <a:r>
              <a:rPr lang="en-US" dirty="0"/>
              <a:t> (1998)</a:t>
            </a:r>
          </a:p>
        </p:txBody>
      </p:sp>
      <p:sp>
        <p:nvSpPr>
          <p:cNvPr id="3" name="Content Placeholder 2"/>
          <p:cNvSpPr>
            <a:spLocks noGrp="1"/>
          </p:cNvSpPr>
          <p:nvPr>
            <p:ph idx="1"/>
          </p:nvPr>
        </p:nvSpPr>
        <p:spPr/>
        <p:txBody>
          <a:bodyPr/>
          <a:lstStyle/>
          <a:p>
            <a:r>
              <a:rPr lang="en-US" dirty="0"/>
              <a:t>Compared students who engaged in discovery learning around variance in mathematics and then received instruction on standard deviation learned better than</a:t>
            </a:r>
          </a:p>
          <a:p>
            <a:r>
              <a:rPr lang="en-US" dirty="0"/>
              <a:t>Students who either engaged in discovery learning or received instruction alone</a:t>
            </a:r>
          </a:p>
          <a:p>
            <a:endParaRPr lang="en-US" dirty="0"/>
          </a:p>
        </p:txBody>
      </p:sp>
    </p:spTree>
    <p:extLst>
      <p:ext uri="{BB962C8B-B14F-4D97-AF65-F5344CB8AC3E}">
        <p14:creationId xmlns:p14="http://schemas.microsoft.com/office/powerpoint/2010/main" val="39344282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STEAM learning?</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07331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STEAM learning?</a:t>
            </a:r>
          </a:p>
        </p:txBody>
      </p:sp>
      <p:sp>
        <p:nvSpPr>
          <p:cNvPr id="3" name="Content Placeholder 2"/>
          <p:cNvSpPr>
            <a:spLocks noGrp="1"/>
          </p:cNvSpPr>
          <p:nvPr>
            <p:ph idx="1"/>
          </p:nvPr>
        </p:nvSpPr>
        <p:spPr/>
        <p:txBody>
          <a:bodyPr/>
          <a:lstStyle/>
          <a:p>
            <a:r>
              <a:rPr lang="en-US" dirty="0"/>
              <a:t>“STEAM… uses Science, Technology, Engineering, the Arts, and Mathematics as access points for guiding student inquiry, dialogue, and critical thinking.”</a:t>
            </a:r>
          </a:p>
        </p:txBody>
      </p:sp>
    </p:spTree>
    <p:extLst>
      <p:ext uri="{BB962C8B-B14F-4D97-AF65-F5344CB8AC3E}">
        <p14:creationId xmlns:p14="http://schemas.microsoft.com/office/powerpoint/2010/main" val="37729616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Will STEAM and Maker Spaces</a:t>
            </a:r>
          </a:p>
        </p:txBody>
      </p:sp>
      <p:sp>
        <p:nvSpPr>
          <p:cNvPr id="3" name="Content Placeholder 2"/>
          <p:cNvSpPr>
            <a:spLocks noGrp="1"/>
          </p:cNvSpPr>
          <p:nvPr>
            <p:ph idx="1"/>
          </p:nvPr>
        </p:nvSpPr>
        <p:spPr/>
        <p:txBody>
          <a:bodyPr/>
          <a:lstStyle/>
          <a:p>
            <a:r>
              <a:rPr lang="en-US" dirty="0"/>
              <a:t>Have a more durable impact on education than constructionism did?</a:t>
            </a:r>
          </a:p>
          <a:p>
            <a:endParaRPr lang="en-US" dirty="0"/>
          </a:p>
          <a:p>
            <a:r>
              <a:rPr lang="en-US" dirty="0"/>
              <a:t>Or for that matter, the earlier movement of “shop class”, which was eliminated in most American schools over the last decade?</a:t>
            </a:r>
          </a:p>
        </p:txBody>
      </p:sp>
    </p:spTree>
    <p:extLst>
      <p:ext uri="{BB962C8B-B14F-4D97-AF65-F5344CB8AC3E}">
        <p14:creationId xmlns:p14="http://schemas.microsoft.com/office/powerpoint/2010/main" val="7226337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BDC90-BCD5-4950-A076-055071D89653}"/>
              </a:ext>
            </a:extLst>
          </p:cNvPr>
          <p:cNvSpPr>
            <a:spLocks noGrp="1"/>
          </p:cNvSpPr>
          <p:nvPr>
            <p:ph type="title"/>
          </p:nvPr>
        </p:nvSpPr>
        <p:spPr/>
        <p:txBody>
          <a:bodyPr/>
          <a:lstStyle/>
          <a:p>
            <a:r>
              <a:rPr lang="en-US" dirty="0"/>
              <a:t>Scratch</a:t>
            </a:r>
          </a:p>
        </p:txBody>
      </p:sp>
      <p:sp>
        <p:nvSpPr>
          <p:cNvPr id="3" name="Content Placeholder 2">
            <a:extLst>
              <a:ext uri="{FF2B5EF4-FFF2-40B4-BE49-F238E27FC236}">
                <a16:creationId xmlns:a16="http://schemas.microsoft.com/office/drawing/2014/main" id="{E0B18206-CD7B-4DB4-9A77-30AB912B1B20}"/>
              </a:ext>
            </a:extLst>
          </p:cNvPr>
          <p:cNvSpPr>
            <a:spLocks noGrp="1"/>
          </p:cNvSpPr>
          <p:nvPr>
            <p:ph idx="1"/>
          </p:nvPr>
        </p:nvSpPr>
        <p:spPr/>
        <p:txBody>
          <a:bodyPr/>
          <a:lstStyle/>
          <a:p>
            <a:r>
              <a:rPr lang="en-US" dirty="0"/>
              <a:t>Who here has used scratch (either as a student or an instructor)?</a:t>
            </a:r>
          </a:p>
          <a:p>
            <a:endParaRPr lang="en-US" dirty="0"/>
          </a:p>
          <a:p>
            <a:r>
              <a:rPr lang="en-US" dirty="0"/>
              <a:t>What did you think of the experience?</a:t>
            </a:r>
          </a:p>
        </p:txBody>
      </p:sp>
    </p:spTree>
    <p:extLst>
      <p:ext uri="{BB962C8B-B14F-4D97-AF65-F5344CB8AC3E}">
        <p14:creationId xmlns:p14="http://schemas.microsoft.com/office/powerpoint/2010/main" val="739047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questions</a:t>
            </a:r>
          </a:p>
        </p:txBody>
      </p:sp>
      <p:sp>
        <p:nvSpPr>
          <p:cNvPr id="3" name="Content Placeholder 2"/>
          <p:cNvSpPr>
            <a:spLocks noGrp="1"/>
          </p:cNvSpPr>
          <p:nvPr>
            <p:ph idx="1"/>
          </p:nvPr>
        </p:nvSpPr>
        <p:spPr/>
        <p:txBody>
          <a:bodyPr/>
          <a:lstStyle/>
          <a:p>
            <a:r>
              <a:rPr lang="en-US" dirty="0"/>
              <a:t>What are the benefits to having kids design games rather than playing games that others have designed?</a:t>
            </a:r>
          </a:p>
          <a:p>
            <a:endParaRPr lang="en-US" dirty="0"/>
          </a:p>
        </p:txBody>
      </p:sp>
    </p:spTree>
    <p:extLst>
      <p:ext uri="{BB962C8B-B14F-4D97-AF65-F5344CB8AC3E}">
        <p14:creationId xmlns:p14="http://schemas.microsoft.com/office/powerpoint/2010/main" val="3194895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Seymour </a:t>
            </a:r>
            <a:r>
              <a:rPr lang="en-US" dirty="0" err="1"/>
              <a:t>Papert</a:t>
            </a:r>
            <a:endParaRPr lang="en-US" dirty="0"/>
          </a:p>
        </p:txBody>
      </p:sp>
      <p:sp>
        <p:nvSpPr>
          <p:cNvPr id="3" name="Content Placeholder 2"/>
          <p:cNvSpPr>
            <a:spLocks noGrp="1"/>
          </p:cNvSpPr>
          <p:nvPr>
            <p:ph idx="1"/>
          </p:nvPr>
        </p:nvSpPr>
        <p:spPr>
          <a:xfrm>
            <a:off x="3733800" y="1600201"/>
            <a:ext cx="4953000" cy="4495800"/>
          </a:xfrm>
        </p:spPr>
        <p:txBody>
          <a:bodyPr/>
          <a:lstStyle/>
          <a:p>
            <a:r>
              <a:rPr lang="en-US" dirty="0"/>
              <a:t>Founder and leading theorist of constructionism</a:t>
            </a:r>
          </a:p>
          <a:p>
            <a:endParaRPr lang="en-US" dirty="0"/>
          </a:p>
          <a:p>
            <a:endParaRPr lang="en-US" dirty="0"/>
          </a:p>
        </p:txBody>
      </p:sp>
      <p:pic>
        <p:nvPicPr>
          <p:cNvPr id="4" name="Picture 2" descr="http://www.quotationof.com/images/seymour-papert-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33525"/>
            <a:ext cx="3276600" cy="4629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03316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questions</a:t>
            </a:r>
          </a:p>
        </p:txBody>
      </p:sp>
      <p:sp>
        <p:nvSpPr>
          <p:cNvPr id="3" name="Content Placeholder 2"/>
          <p:cNvSpPr>
            <a:spLocks noGrp="1"/>
          </p:cNvSpPr>
          <p:nvPr>
            <p:ph idx="1"/>
          </p:nvPr>
        </p:nvSpPr>
        <p:spPr/>
        <p:txBody>
          <a:bodyPr/>
          <a:lstStyle/>
          <a:p>
            <a:r>
              <a:rPr lang="en-US" dirty="0"/>
              <a:t>Do open-ended activities motivate and interest kids in a way that is durable and life-changing?</a:t>
            </a:r>
          </a:p>
        </p:txBody>
      </p:sp>
    </p:spTree>
    <p:extLst>
      <p:ext uri="{BB962C8B-B14F-4D97-AF65-F5344CB8AC3E}">
        <p14:creationId xmlns:p14="http://schemas.microsoft.com/office/powerpoint/2010/main" val="10016412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questions</a:t>
            </a:r>
          </a:p>
        </p:txBody>
      </p:sp>
      <p:sp>
        <p:nvSpPr>
          <p:cNvPr id="3" name="Content Placeholder 2"/>
          <p:cNvSpPr>
            <a:spLocks noGrp="1"/>
          </p:cNvSpPr>
          <p:nvPr>
            <p:ph idx="1"/>
          </p:nvPr>
        </p:nvSpPr>
        <p:spPr/>
        <p:txBody>
          <a:bodyPr/>
          <a:lstStyle/>
          <a:p>
            <a:r>
              <a:rPr lang="en-US" dirty="0"/>
              <a:t>What is the view of constructionism on the role of experts and teachers? Is this the best way to leverage expertise?</a:t>
            </a:r>
          </a:p>
        </p:txBody>
      </p:sp>
    </p:spTree>
    <p:extLst>
      <p:ext uri="{BB962C8B-B14F-4D97-AF65-F5344CB8AC3E}">
        <p14:creationId xmlns:p14="http://schemas.microsoft.com/office/powerpoint/2010/main" val="5615055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questions</a:t>
            </a:r>
          </a:p>
        </p:txBody>
      </p:sp>
      <p:sp>
        <p:nvSpPr>
          <p:cNvPr id="3" name="Content Placeholder 2"/>
          <p:cNvSpPr>
            <a:spLocks noGrp="1"/>
          </p:cNvSpPr>
          <p:nvPr>
            <p:ph idx="1"/>
          </p:nvPr>
        </p:nvSpPr>
        <p:spPr/>
        <p:txBody>
          <a:bodyPr/>
          <a:lstStyle/>
          <a:p>
            <a:r>
              <a:rPr lang="en-US" dirty="0"/>
              <a:t>Mitch Resnick’s research group is called </a:t>
            </a:r>
            <a:r>
              <a:rPr lang="en-US" i="1" dirty="0"/>
              <a:t>Lifelong Kindergarten</a:t>
            </a:r>
          </a:p>
          <a:p>
            <a:endParaRPr lang="en-US" i="1" dirty="0"/>
          </a:p>
          <a:p>
            <a:r>
              <a:rPr lang="en-US" dirty="0"/>
              <a:t>Should all learning be </a:t>
            </a:r>
            <a:r>
              <a:rPr lang="en-US"/>
              <a:t>like kindergarten?</a:t>
            </a:r>
            <a:endParaRPr lang="en-US" dirty="0"/>
          </a:p>
        </p:txBody>
      </p:sp>
    </p:spTree>
    <p:extLst>
      <p:ext uri="{BB962C8B-B14F-4D97-AF65-F5344CB8AC3E}">
        <p14:creationId xmlns:p14="http://schemas.microsoft.com/office/powerpoint/2010/main" val="7562518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would a constructionist teach a class on constructionism?</a:t>
            </a:r>
          </a:p>
        </p:txBody>
      </p:sp>
      <p:sp>
        <p:nvSpPr>
          <p:cNvPr id="3" name="Content Placeholder 2"/>
          <p:cNvSpPr>
            <a:spLocks noGrp="1"/>
          </p:cNvSpPr>
          <p:nvPr>
            <p:ph idx="1"/>
          </p:nvPr>
        </p:nvSpPr>
        <p:spPr/>
        <p:txBody>
          <a:bodyPr/>
          <a:lstStyle/>
          <a:p>
            <a:r>
              <a:rPr lang="en-US" dirty="0"/>
              <a:t>How would it be different than today’s class?</a:t>
            </a:r>
          </a:p>
        </p:txBody>
      </p:sp>
    </p:spTree>
    <p:extLst>
      <p:ext uri="{BB962C8B-B14F-4D97-AF65-F5344CB8AC3E}">
        <p14:creationId xmlns:p14="http://schemas.microsoft.com/office/powerpoint/2010/main" val="35225140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Upcoming Classes</a:t>
            </a:r>
          </a:p>
        </p:txBody>
      </p:sp>
      <p:sp>
        <p:nvSpPr>
          <p:cNvPr id="3" name="Content Placeholder 2"/>
          <p:cNvSpPr>
            <a:spLocks noGrp="1"/>
          </p:cNvSpPr>
          <p:nvPr>
            <p:ph idx="1"/>
          </p:nvPr>
        </p:nvSpPr>
        <p:spPr>
          <a:xfrm>
            <a:off x="457200" y="1600200"/>
            <a:ext cx="8534400" cy="5105400"/>
          </a:xfrm>
        </p:spPr>
        <p:txBody>
          <a:bodyPr>
            <a:normAutofit/>
          </a:bodyPr>
          <a:lstStyle/>
          <a:p>
            <a:r>
              <a:rPr lang="en-US" dirty="0"/>
              <a:t>12/3: Effective Learning Strategies</a:t>
            </a:r>
          </a:p>
          <a:p>
            <a:r>
              <a:rPr lang="en-US" dirty="0"/>
              <a:t>12/10: Emotions and Learning</a:t>
            </a:r>
          </a:p>
          <a:p>
            <a:r>
              <a:rPr lang="en-US" dirty="0"/>
              <a:t>12/17: Social Factors that Mediate Learning</a:t>
            </a:r>
          </a:p>
          <a:p>
            <a:r>
              <a:rPr lang="en-US" dirty="0"/>
              <a:t>12/20: Final Paper due</a:t>
            </a:r>
          </a:p>
          <a:p>
            <a:endParaRPr lang="en-US" dirty="0"/>
          </a:p>
        </p:txBody>
      </p:sp>
    </p:spTree>
    <p:extLst>
      <p:ext uri="{BB962C8B-B14F-4D97-AF65-F5344CB8AC3E}">
        <p14:creationId xmlns:p14="http://schemas.microsoft.com/office/powerpoint/2010/main" val="3933801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constructivism?</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52319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constructivism?</a:t>
            </a:r>
          </a:p>
        </p:txBody>
      </p:sp>
      <p:sp>
        <p:nvSpPr>
          <p:cNvPr id="3" name="Content Placeholder 2"/>
          <p:cNvSpPr>
            <a:spLocks noGrp="1"/>
          </p:cNvSpPr>
          <p:nvPr>
            <p:ph idx="1"/>
          </p:nvPr>
        </p:nvSpPr>
        <p:spPr/>
        <p:txBody>
          <a:bodyPr/>
          <a:lstStyle/>
          <a:p>
            <a:r>
              <a:rPr lang="en-US" dirty="0"/>
              <a:t>The idea that knowledge is not simply passively acquired, but is actually constructed by the learner.</a:t>
            </a:r>
          </a:p>
        </p:txBody>
      </p:sp>
    </p:spTree>
    <p:extLst>
      <p:ext uri="{BB962C8B-B14F-4D97-AF65-F5344CB8AC3E}">
        <p14:creationId xmlns:p14="http://schemas.microsoft.com/office/powerpoint/2010/main" val="2641892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constructionism?</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28536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constructionism?</a:t>
            </a:r>
          </a:p>
        </p:txBody>
      </p:sp>
      <p:sp>
        <p:nvSpPr>
          <p:cNvPr id="3" name="Content Placeholder 2"/>
          <p:cNvSpPr>
            <a:spLocks noGrp="1"/>
          </p:cNvSpPr>
          <p:nvPr>
            <p:ph idx="1"/>
          </p:nvPr>
        </p:nvSpPr>
        <p:spPr>
          <a:xfrm>
            <a:off x="457200" y="1600200"/>
            <a:ext cx="8229600" cy="4724400"/>
          </a:xfrm>
        </p:spPr>
        <p:txBody>
          <a:bodyPr>
            <a:normAutofit lnSpcReduction="10000"/>
          </a:bodyPr>
          <a:lstStyle/>
          <a:p>
            <a:r>
              <a:rPr lang="en-US" dirty="0"/>
              <a:t>“Constructionism—the N word as opposed to the V word—shares constructivism’s connotation of learning as ‘building knowledge structures’ irrespective of the circumstances of the learning. It then adds the idea that this happens especially felicitously in a context where the learner is consciously engaged in constructing a public entity, whether it’s a sand castle on the beach or a theory of the universe.” -- </a:t>
            </a:r>
            <a:r>
              <a:rPr lang="en-US" dirty="0" err="1"/>
              <a:t>Papert</a:t>
            </a:r>
            <a:endParaRPr lang="en-US" dirty="0"/>
          </a:p>
        </p:txBody>
      </p:sp>
    </p:spTree>
    <p:extLst>
      <p:ext uri="{BB962C8B-B14F-4D97-AF65-F5344CB8AC3E}">
        <p14:creationId xmlns:p14="http://schemas.microsoft.com/office/powerpoint/2010/main" val="3884248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 you agree that</a:t>
            </a:r>
          </a:p>
        </p:txBody>
      </p:sp>
      <p:sp>
        <p:nvSpPr>
          <p:cNvPr id="3" name="Content Placeholder 2"/>
          <p:cNvSpPr>
            <a:spLocks noGrp="1"/>
          </p:cNvSpPr>
          <p:nvPr>
            <p:ph idx="1"/>
          </p:nvPr>
        </p:nvSpPr>
        <p:spPr/>
        <p:txBody>
          <a:bodyPr/>
          <a:lstStyle/>
          <a:p>
            <a:r>
              <a:rPr lang="en-US" dirty="0"/>
              <a:t>Learning occurs especially felicitously in a context where the learner is consciously engaged in constructing a public entity, whether it’s a sand castle on the beach or a theory of the universe?</a:t>
            </a:r>
          </a:p>
          <a:p>
            <a:endParaRPr lang="en-US" dirty="0"/>
          </a:p>
        </p:txBody>
      </p:sp>
    </p:spTree>
    <p:extLst>
      <p:ext uri="{BB962C8B-B14F-4D97-AF65-F5344CB8AC3E}">
        <p14:creationId xmlns:p14="http://schemas.microsoft.com/office/powerpoint/2010/main" val="1306012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 you agree that</a:t>
            </a:r>
          </a:p>
        </p:txBody>
      </p:sp>
      <p:sp>
        <p:nvSpPr>
          <p:cNvPr id="3" name="Content Placeholder 2"/>
          <p:cNvSpPr>
            <a:spLocks noGrp="1"/>
          </p:cNvSpPr>
          <p:nvPr>
            <p:ph idx="1"/>
          </p:nvPr>
        </p:nvSpPr>
        <p:spPr/>
        <p:txBody>
          <a:bodyPr/>
          <a:lstStyle/>
          <a:p>
            <a:r>
              <a:rPr lang="en-US" dirty="0"/>
              <a:t>Learning occurs especially felicitously in a context where the learner is consciously engaged in constructing a public entity, whether it’s a sand castle on the beach or a theory of the universe?</a:t>
            </a:r>
          </a:p>
          <a:p>
            <a:endParaRPr lang="en-US" dirty="0"/>
          </a:p>
          <a:p>
            <a:r>
              <a:rPr lang="en-US" dirty="0"/>
              <a:t>Why would this be the case?</a:t>
            </a:r>
          </a:p>
        </p:txBody>
      </p:sp>
    </p:spTree>
    <p:extLst>
      <p:ext uri="{BB962C8B-B14F-4D97-AF65-F5344CB8AC3E}">
        <p14:creationId xmlns:p14="http://schemas.microsoft.com/office/powerpoint/2010/main" val="41508535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920</Words>
  <Application>Microsoft Office PowerPoint</Application>
  <PresentationFormat>On-screen Show (4:3)</PresentationFormat>
  <Paragraphs>87</Paragraphs>
  <Slides>34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34</vt:i4>
      </vt:variant>
    </vt:vector>
  </HeadingPairs>
  <TitlesOfParts>
    <vt:vector size="37" baseType="lpstr">
      <vt:lpstr>Arial</vt:lpstr>
      <vt:lpstr>Calibri</vt:lpstr>
      <vt:lpstr>Office Theme</vt:lpstr>
      <vt:lpstr>Foundations of  Teaching and Learning</vt:lpstr>
      <vt:lpstr>Any questions about the  4th assignment?</vt:lpstr>
      <vt:lpstr>Seymour Papert</vt:lpstr>
      <vt:lpstr>What is constructivism?</vt:lpstr>
      <vt:lpstr>What is constructivism?</vt:lpstr>
      <vt:lpstr>What is constructionism?</vt:lpstr>
      <vt:lpstr>What is constructionism?</vt:lpstr>
      <vt:lpstr>Do you agree that</vt:lpstr>
      <vt:lpstr>Do you agree that</vt:lpstr>
      <vt:lpstr>Hay &amp; Barab add</vt:lpstr>
      <vt:lpstr>Your thoughts?</vt:lpstr>
      <vt:lpstr>Who here sees themselves as a constructionist?</vt:lpstr>
      <vt:lpstr>Defining constructionism</vt:lpstr>
      <vt:lpstr>Who here thinks that Papert makes a really nice point here?</vt:lpstr>
      <vt:lpstr>Who here thinks that Papert makes a really nice point here?</vt:lpstr>
      <vt:lpstr>Who here thinks that this is  utter hogwash?</vt:lpstr>
      <vt:lpstr>Who here thinks that this is  utter hogwash?</vt:lpstr>
      <vt:lpstr>PowerPoint Presentation</vt:lpstr>
      <vt:lpstr>Are there…</vt:lpstr>
      <vt:lpstr>Affective states</vt:lpstr>
      <vt:lpstr>Affective states</vt:lpstr>
      <vt:lpstr>Are open-ended activities the best way to learn to program?</vt:lpstr>
      <vt:lpstr>Carver &amp; Klahr, 1988</vt:lpstr>
      <vt:lpstr>Schwartz &amp; Bransford (1998)</vt:lpstr>
      <vt:lpstr>What is STEAM learning?</vt:lpstr>
      <vt:lpstr>What is STEAM learning?</vt:lpstr>
      <vt:lpstr>Will STEAM and Maker Spaces</vt:lpstr>
      <vt:lpstr>Scratch</vt:lpstr>
      <vt:lpstr>Some questions</vt:lpstr>
      <vt:lpstr>Some questions</vt:lpstr>
      <vt:lpstr>Some questions</vt:lpstr>
      <vt:lpstr>Some questions</vt:lpstr>
      <vt:lpstr>How would a constructionist teach a class on constructionism?</vt:lpstr>
      <vt:lpstr>Upcoming Classes</vt:lpstr>
    </vt:vector>
  </TitlesOfParts>
  <Company>Worcester Polytechnic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Feature Engineering Studio</dc:title>
  <dc:creator>Baker, Ryan Shaun</dc:creator>
  <cp:lastModifiedBy>Baker, Ryan S</cp:lastModifiedBy>
  <cp:revision>99</cp:revision>
  <dcterms:created xsi:type="dcterms:W3CDTF">2013-08-27T11:33:40Z</dcterms:created>
  <dcterms:modified xsi:type="dcterms:W3CDTF">2021-11-16T14:46:28Z</dcterms:modified>
</cp:coreProperties>
</file>